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theme/theme12.xml" ContentType="application/vnd.openxmlformats-officedocument.theme+xml"/>
  <Override PartName="/ppt/slideLayouts/slideLayout87.xml" ContentType="application/vnd.openxmlformats-officedocument.presentationml.slideLayout+xml"/>
  <Override PartName="/ppt/theme/theme13.xml" ContentType="application/vnd.openxmlformats-officedocument.theme+xml"/>
  <Override PartName="/ppt/slideLayouts/slideLayout88.xml" ContentType="application/vnd.openxmlformats-officedocument.presentationml.slideLayout+xml"/>
  <Override PartName="/ppt/theme/theme14.xml" ContentType="application/vnd.openxmlformats-officedocument.theme+xml"/>
  <Override PartName="/ppt/slideLayouts/slideLayout89.xml" ContentType="application/vnd.openxmlformats-officedocument.presentationml.slideLayout+xml"/>
  <Override PartName="/ppt/theme/theme15.xml" ContentType="application/vnd.openxmlformats-officedocument.theme+xml"/>
  <Override PartName="/ppt/slideLayouts/slideLayout90.xml" ContentType="application/vnd.openxmlformats-officedocument.presentationml.slideLayout+xml"/>
  <Override PartName="/ppt/theme/theme16.xml" ContentType="application/vnd.openxmlformats-officedocument.theme+xml"/>
  <Override PartName="/ppt/slideLayouts/slideLayout91.xml" ContentType="application/vnd.openxmlformats-officedocument.presentationml.slideLayout+xml"/>
  <Override PartName="/ppt/theme/theme17.xml" ContentType="application/vnd.openxmlformats-officedocument.theme+xml"/>
  <Override PartName="/ppt/slideLayouts/slideLayout92.xml" ContentType="application/vnd.openxmlformats-officedocument.presentationml.slideLayout+xml"/>
  <Override PartName="/ppt/theme/theme18.xml" ContentType="application/vnd.openxmlformats-officedocument.theme+xml"/>
  <Override PartName="/ppt/slideLayouts/slideLayout93.xml" ContentType="application/vnd.openxmlformats-officedocument.presentationml.slideLayout+xml"/>
  <Override PartName="/ppt/theme/theme19.xml" ContentType="application/vnd.openxmlformats-officedocument.theme+xml"/>
  <Override PartName="/ppt/slideLayouts/slideLayout94.xml" ContentType="application/vnd.openxmlformats-officedocument.presentationml.slideLayout+xml"/>
  <Override PartName="/ppt/theme/theme20.xml" ContentType="application/vnd.openxmlformats-officedocument.theme+xml"/>
  <Override PartName="/ppt/slideLayouts/slideLayout95.xml" ContentType="application/vnd.openxmlformats-officedocument.presentationml.slideLayout+xml"/>
  <Override PartName="/ppt/theme/theme21.xml" ContentType="application/vnd.openxmlformats-officedocument.theme+xml"/>
  <Override PartName="/ppt/slideLayouts/slideLayout96.xml" ContentType="application/vnd.openxmlformats-officedocument.presentationml.slideLayout+xml"/>
  <Override PartName="/ppt/theme/theme22.xml" ContentType="application/vnd.openxmlformats-officedocument.theme+xml"/>
  <Override PartName="/ppt/slideLayouts/slideLayout97.xml" ContentType="application/vnd.openxmlformats-officedocument.presentationml.slideLayout+xml"/>
  <Override PartName="/ppt/theme/theme23.xml" ContentType="application/vnd.openxmlformats-officedocument.theme+xml"/>
  <Override PartName="/ppt/slideLayouts/slideLayout98.xml" ContentType="application/vnd.openxmlformats-officedocument.presentationml.slideLayout+xml"/>
  <Override PartName="/ppt/theme/theme24.xml" ContentType="application/vnd.openxmlformats-officedocument.theme+xml"/>
  <Override PartName="/ppt/slideLayouts/slideLayout99.xml" ContentType="application/vnd.openxmlformats-officedocument.presentationml.slideLayout+xml"/>
  <Override PartName="/ppt/theme/theme25.xml" ContentType="application/vnd.openxmlformats-officedocument.theme+xml"/>
  <Override PartName="/ppt/slideLayouts/slideLayout100.xml" ContentType="application/vnd.openxmlformats-officedocument.presentationml.slideLayout+xml"/>
  <Override PartName="/ppt/theme/theme26.xml" ContentType="application/vnd.openxmlformats-officedocument.theme+xml"/>
  <Override PartName="/ppt/slideLayouts/slideLayout101.xml" ContentType="application/vnd.openxmlformats-officedocument.presentationml.slideLayout+xml"/>
  <Override PartName="/ppt/theme/theme27.xml" ContentType="application/vnd.openxmlformats-officedocument.theme+xml"/>
  <Override PartName="/ppt/slideLayouts/slideLayout102.xml" ContentType="application/vnd.openxmlformats-officedocument.presentationml.slideLayout+xml"/>
  <Override PartName="/ppt/theme/theme28.xml" ContentType="application/vnd.openxmlformats-officedocument.theme+xml"/>
  <Override PartName="/ppt/slideLayouts/slideLayout103.xml" ContentType="application/vnd.openxmlformats-officedocument.presentationml.slideLayout+xml"/>
  <Override PartName="/ppt/theme/theme29.xml" ContentType="application/vnd.openxmlformats-officedocument.theme+xml"/>
  <Override PartName="/ppt/slideLayouts/slideLayout104.xml" ContentType="application/vnd.openxmlformats-officedocument.presentationml.slideLayout+xml"/>
  <Override PartName="/ppt/theme/theme30.xml" ContentType="application/vnd.openxmlformats-officedocument.theme+xml"/>
  <Override PartName="/ppt/slideLayouts/slideLayout105.xml" ContentType="application/vnd.openxmlformats-officedocument.presentationml.slideLayout+xml"/>
  <Override PartName="/ppt/theme/theme31.xml" ContentType="application/vnd.openxmlformats-officedocument.theme+xml"/>
  <Override PartName="/ppt/slideLayouts/slideLayout106.xml" ContentType="application/vnd.openxmlformats-officedocument.presentationml.slideLayout+xml"/>
  <Override PartName="/ppt/theme/theme32.xml" ContentType="application/vnd.openxmlformats-officedocument.theme+xml"/>
  <Override PartName="/ppt/slideLayouts/slideLayout107.xml" ContentType="application/vnd.openxmlformats-officedocument.presentationml.slideLayout+xml"/>
  <Override PartName="/ppt/theme/theme33.xml" ContentType="application/vnd.openxmlformats-officedocument.theme+xml"/>
  <Override PartName="/ppt/slideLayouts/slideLayout108.xml" ContentType="application/vnd.openxmlformats-officedocument.presentationml.slideLayout+xml"/>
  <Override PartName="/ppt/theme/theme34.xml" ContentType="application/vnd.openxmlformats-officedocument.theme+xml"/>
  <Override PartName="/ppt/slideLayouts/slideLayout109.xml" ContentType="application/vnd.openxmlformats-officedocument.presentationml.slideLayout+xml"/>
  <Override PartName="/ppt/theme/theme35.xml" ContentType="application/vnd.openxmlformats-officedocument.theme+xml"/>
  <Override PartName="/ppt/slideLayouts/slideLayout110.xml" ContentType="application/vnd.openxmlformats-officedocument.presentationml.slideLayout+xml"/>
  <Override PartName="/ppt/theme/theme36.xml" ContentType="application/vnd.openxmlformats-officedocument.theme+xml"/>
  <Override PartName="/ppt/slideLayouts/slideLayout111.xml" ContentType="application/vnd.openxmlformats-officedocument.presentationml.slideLayout+xml"/>
  <Override PartName="/ppt/theme/theme37.xml" ContentType="application/vnd.openxmlformats-officedocument.theme+xml"/>
  <Override PartName="/ppt/slideLayouts/slideLayout112.xml" ContentType="application/vnd.openxmlformats-officedocument.presentationml.slideLayout+xml"/>
  <Override PartName="/ppt/theme/theme38.xml" ContentType="application/vnd.openxmlformats-officedocument.theme+xml"/>
  <Override PartName="/ppt/slideLayouts/slideLayout113.xml" ContentType="application/vnd.openxmlformats-officedocument.presentationml.slideLayout+xml"/>
  <Override PartName="/ppt/theme/theme39.xml" ContentType="application/vnd.openxmlformats-officedocument.theme+xml"/>
  <Override PartName="/ppt/slideLayouts/slideLayout114.xml" ContentType="application/vnd.openxmlformats-officedocument.presentationml.slideLayout+xml"/>
  <Override PartName="/ppt/theme/theme40.xml" ContentType="application/vnd.openxmlformats-officedocument.theme+xml"/>
  <Override PartName="/ppt/slideLayouts/slideLayout115.xml" ContentType="application/vnd.openxmlformats-officedocument.presentationml.slideLayout+xml"/>
  <Override PartName="/ppt/theme/theme41.xml" ContentType="application/vnd.openxmlformats-officedocument.theme+xml"/>
  <Override PartName="/ppt/slideLayouts/slideLayout116.xml" ContentType="application/vnd.openxmlformats-officedocument.presentationml.slideLayout+xml"/>
  <Override PartName="/ppt/theme/theme42.xml" ContentType="application/vnd.openxmlformats-officedocument.theme+xml"/>
  <Override PartName="/ppt/slideLayouts/slideLayout117.xml" ContentType="application/vnd.openxmlformats-officedocument.presentationml.slideLayout+xml"/>
  <Override PartName="/ppt/theme/theme43.xml" ContentType="application/vnd.openxmlformats-officedocument.theme+xml"/>
  <Override PartName="/ppt/slideLayouts/slideLayout118.xml" ContentType="application/vnd.openxmlformats-officedocument.presentationml.slideLayout+xml"/>
  <Override PartName="/ppt/theme/theme44.xml" ContentType="application/vnd.openxmlformats-officedocument.theme+xml"/>
  <Override PartName="/ppt/slideLayouts/slideLayout119.xml" ContentType="application/vnd.openxmlformats-officedocument.presentationml.slideLayout+xml"/>
  <Override PartName="/ppt/theme/theme45.xml" ContentType="application/vnd.openxmlformats-officedocument.theme+xml"/>
  <Override PartName="/ppt/slideLayouts/slideLayout120.xml" ContentType="application/vnd.openxmlformats-officedocument.presentationml.slideLayout+xml"/>
  <Override PartName="/ppt/theme/theme46.xml" ContentType="application/vnd.openxmlformats-officedocument.theme+xml"/>
  <Override PartName="/ppt/slideLayouts/slideLayout121.xml" ContentType="application/vnd.openxmlformats-officedocument.presentationml.slideLayout+xml"/>
  <Override PartName="/ppt/theme/theme47.xml" ContentType="application/vnd.openxmlformats-officedocument.theme+xml"/>
  <Override PartName="/ppt/slideLayouts/slideLayout122.xml" ContentType="application/vnd.openxmlformats-officedocument.presentationml.slideLayout+xml"/>
  <Override PartName="/ppt/theme/theme48.xml" ContentType="application/vnd.openxmlformats-officedocument.theme+xml"/>
  <Override PartName="/ppt/slideLayouts/slideLayout123.xml" ContentType="application/vnd.openxmlformats-officedocument.presentationml.slideLayout+xml"/>
  <Override PartName="/ppt/theme/theme49.xml" ContentType="application/vnd.openxmlformats-officedocument.theme+xml"/>
  <Override PartName="/ppt/slideLayouts/slideLayout124.xml" ContentType="application/vnd.openxmlformats-officedocument.presentationml.slideLayout+xml"/>
  <Override PartName="/ppt/theme/theme50.xml" ContentType="application/vnd.openxmlformats-officedocument.theme+xml"/>
  <Override PartName="/ppt/slideLayouts/slideLayout125.xml" ContentType="application/vnd.openxmlformats-officedocument.presentationml.slideLayout+xml"/>
  <Override PartName="/ppt/theme/theme51.xml" ContentType="application/vnd.openxmlformats-officedocument.theme+xml"/>
  <Override PartName="/ppt/slideLayouts/slideLayout126.xml" ContentType="application/vnd.openxmlformats-officedocument.presentationml.slideLayout+xml"/>
  <Override PartName="/ppt/theme/theme52.xml" ContentType="application/vnd.openxmlformats-officedocument.theme+xml"/>
  <Override PartName="/ppt/slideLayouts/slideLayout127.xml" ContentType="application/vnd.openxmlformats-officedocument.presentationml.slideLayout+xml"/>
  <Override PartName="/ppt/theme/theme53.xml" ContentType="application/vnd.openxmlformats-officedocument.theme+xml"/>
  <Override PartName="/ppt/slideLayouts/slideLayout128.xml" ContentType="application/vnd.openxmlformats-officedocument.presentationml.slideLayout+xml"/>
  <Override PartName="/ppt/theme/theme54.xml" ContentType="application/vnd.openxmlformats-officedocument.theme+xml"/>
  <Override PartName="/ppt/slideLayouts/slideLayout129.xml" ContentType="application/vnd.openxmlformats-officedocument.presentationml.slideLayout+xml"/>
  <Override PartName="/ppt/theme/theme55.xml" ContentType="application/vnd.openxmlformats-officedocument.theme+xml"/>
  <Override PartName="/ppt/slideLayouts/slideLayout130.xml" ContentType="application/vnd.openxmlformats-officedocument.presentationml.slideLayout+xml"/>
  <Override PartName="/ppt/theme/theme56.xml" ContentType="application/vnd.openxmlformats-officedocument.theme+xml"/>
  <Override PartName="/ppt/slideLayouts/slideLayout131.xml" ContentType="application/vnd.openxmlformats-officedocument.presentationml.slideLayout+xml"/>
  <Override PartName="/ppt/theme/theme57.xml" ContentType="application/vnd.openxmlformats-officedocument.theme+xml"/>
  <Override PartName="/ppt/slideLayouts/slideLayout132.xml" ContentType="application/vnd.openxmlformats-officedocument.presentationml.slideLayout+xml"/>
  <Override PartName="/ppt/theme/theme58.xml" ContentType="application/vnd.openxmlformats-officedocument.theme+xml"/>
  <Override PartName="/ppt/slideLayouts/slideLayout133.xml" ContentType="application/vnd.openxmlformats-officedocument.presentationml.slideLayout+xml"/>
  <Override PartName="/ppt/theme/theme59.xml" ContentType="application/vnd.openxmlformats-officedocument.theme+xml"/>
  <Override PartName="/ppt/slideLayouts/slideLayout134.xml" ContentType="application/vnd.openxmlformats-officedocument.presentationml.slideLayout+xml"/>
  <Override PartName="/ppt/theme/theme60.xml" ContentType="application/vnd.openxmlformats-officedocument.theme+xml"/>
  <Override PartName="/ppt/slideLayouts/slideLayout135.xml" ContentType="application/vnd.openxmlformats-officedocument.presentationml.slideLayout+xml"/>
  <Override PartName="/ppt/theme/theme61.xml" ContentType="application/vnd.openxmlformats-officedocument.theme+xml"/>
  <Override PartName="/ppt/slideLayouts/slideLayout136.xml" ContentType="application/vnd.openxmlformats-officedocument.presentationml.slideLayout+xml"/>
  <Override PartName="/ppt/theme/theme62.xml" ContentType="application/vnd.openxmlformats-officedocument.theme+xml"/>
  <Override PartName="/ppt/slideLayouts/slideLayout137.xml" ContentType="application/vnd.openxmlformats-officedocument.presentationml.slideLayout+xml"/>
  <Override PartName="/ppt/theme/theme63.xml" ContentType="application/vnd.openxmlformats-officedocument.theme+xml"/>
  <Override PartName="/ppt/slideLayouts/slideLayout138.xml" ContentType="application/vnd.openxmlformats-officedocument.presentationml.slideLayout+xml"/>
  <Override PartName="/ppt/theme/theme64.xml" ContentType="application/vnd.openxmlformats-officedocument.theme+xml"/>
  <Override PartName="/ppt/slideLayouts/slideLayout139.xml" ContentType="application/vnd.openxmlformats-officedocument.presentationml.slideLayout+xml"/>
  <Override PartName="/ppt/theme/theme65.xml" ContentType="application/vnd.openxmlformats-officedocument.theme+xml"/>
  <Override PartName="/ppt/slideLayouts/slideLayout140.xml" ContentType="application/vnd.openxmlformats-officedocument.presentationml.slideLayout+xml"/>
  <Override PartName="/ppt/theme/theme66.xml" ContentType="application/vnd.openxmlformats-officedocument.theme+xml"/>
  <Override PartName="/ppt/slideLayouts/slideLayout141.xml" ContentType="application/vnd.openxmlformats-officedocument.presentationml.slideLayout+xml"/>
  <Override PartName="/ppt/theme/theme67.xml" ContentType="application/vnd.openxmlformats-officedocument.theme+xml"/>
  <Override PartName="/ppt/slideLayouts/slideLayout142.xml" ContentType="application/vnd.openxmlformats-officedocument.presentationml.slideLayout+xml"/>
  <Override PartName="/ppt/theme/theme68.xml" ContentType="application/vnd.openxmlformats-officedocument.theme+xml"/>
  <Override PartName="/ppt/slideLayouts/slideLayout143.xml" ContentType="application/vnd.openxmlformats-officedocument.presentationml.slideLayout+xml"/>
  <Override PartName="/ppt/theme/theme69.xml" ContentType="application/vnd.openxmlformats-officedocument.theme+xml"/>
  <Override PartName="/ppt/slideLayouts/slideLayout144.xml" ContentType="application/vnd.openxmlformats-officedocument.presentationml.slideLayout+xml"/>
  <Override PartName="/ppt/theme/theme70.xml" ContentType="application/vnd.openxmlformats-officedocument.theme+xml"/>
  <Override PartName="/ppt/slideLayouts/slideLayout145.xml" ContentType="application/vnd.openxmlformats-officedocument.presentationml.slideLayout+xml"/>
  <Override PartName="/ppt/theme/theme71.xml" ContentType="application/vnd.openxmlformats-officedocument.theme+xml"/>
  <Override PartName="/ppt/slideLayouts/slideLayout146.xml" ContentType="application/vnd.openxmlformats-officedocument.presentationml.slideLayout+xml"/>
  <Override PartName="/ppt/theme/theme72.xml" ContentType="application/vnd.openxmlformats-officedocument.theme+xml"/>
  <Override PartName="/ppt/slideLayouts/slideLayout147.xml" ContentType="application/vnd.openxmlformats-officedocument.presentationml.slideLayout+xml"/>
  <Override PartName="/ppt/theme/theme73.xml" ContentType="application/vnd.openxmlformats-officedocument.theme+xml"/>
  <Override PartName="/ppt/slideLayouts/slideLayout148.xml" ContentType="application/vnd.openxmlformats-officedocument.presentationml.slideLayout+xml"/>
  <Override PartName="/ppt/theme/theme74.xml" ContentType="application/vnd.openxmlformats-officedocument.theme+xml"/>
  <Override PartName="/ppt/slideLayouts/slideLayout149.xml" ContentType="application/vnd.openxmlformats-officedocument.presentationml.slideLayout+xml"/>
  <Override PartName="/ppt/theme/theme75.xml" ContentType="application/vnd.openxmlformats-officedocument.theme+xml"/>
  <Override PartName="/ppt/slideLayouts/slideLayout150.xml" ContentType="application/vnd.openxmlformats-officedocument.presentationml.slideLayout+xml"/>
  <Override PartName="/ppt/theme/theme76.xml" ContentType="application/vnd.openxmlformats-officedocument.theme+xml"/>
  <Override PartName="/ppt/slideLayouts/slideLayout151.xml" ContentType="application/vnd.openxmlformats-officedocument.presentationml.slideLayout+xml"/>
  <Override PartName="/ppt/theme/theme77.xml" ContentType="application/vnd.openxmlformats-officedocument.theme+xml"/>
  <Override PartName="/ppt/slideLayouts/slideLayout152.xml" ContentType="application/vnd.openxmlformats-officedocument.presentationml.slideLayout+xml"/>
  <Override PartName="/ppt/theme/theme78.xml" ContentType="application/vnd.openxmlformats-officedocument.theme+xml"/>
  <Override PartName="/ppt/slideLayouts/slideLayout153.xml" ContentType="application/vnd.openxmlformats-officedocument.presentationml.slideLayout+xml"/>
  <Override PartName="/ppt/theme/theme79.xml" ContentType="application/vnd.openxmlformats-officedocument.theme+xml"/>
  <Override PartName="/ppt/slideLayouts/slideLayout154.xml" ContentType="application/vnd.openxmlformats-officedocument.presentationml.slideLayout+xml"/>
  <Override PartName="/ppt/theme/theme80.xml" ContentType="application/vnd.openxmlformats-officedocument.theme+xml"/>
  <Override PartName="/ppt/slideLayouts/slideLayout155.xml" ContentType="application/vnd.openxmlformats-officedocument.presentationml.slideLayout+xml"/>
  <Override PartName="/ppt/theme/theme81.xml" ContentType="application/vnd.openxmlformats-officedocument.theme+xml"/>
  <Override PartName="/ppt/slideLayouts/slideLayout156.xml" ContentType="application/vnd.openxmlformats-officedocument.presentationml.slideLayout+xml"/>
  <Override PartName="/ppt/theme/theme82.xml" ContentType="application/vnd.openxmlformats-officedocument.theme+xml"/>
  <Override PartName="/ppt/slideLayouts/slideLayout157.xml" ContentType="application/vnd.openxmlformats-officedocument.presentationml.slideLayout+xml"/>
  <Override PartName="/ppt/theme/theme83.xml" ContentType="application/vnd.openxmlformats-officedocument.theme+xml"/>
  <Override PartName="/ppt/slideLayouts/slideLayout158.xml" ContentType="application/vnd.openxmlformats-officedocument.presentationml.slideLayout+xml"/>
  <Override PartName="/ppt/theme/theme84.xml" ContentType="application/vnd.openxmlformats-officedocument.theme+xml"/>
  <Override PartName="/ppt/slideLayouts/slideLayout159.xml" ContentType="application/vnd.openxmlformats-officedocument.presentationml.slideLayout+xml"/>
  <Override PartName="/ppt/theme/theme85.xml" ContentType="application/vnd.openxmlformats-officedocument.theme+xml"/>
  <Override PartName="/ppt/slideLayouts/slideLayout160.xml" ContentType="application/vnd.openxmlformats-officedocument.presentationml.slideLayout+xml"/>
  <Override PartName="/ppt/theme/theme86.xml" ContentType="application/vnd.openxmlformats-officedocument.theme+xml"/>
  <Override PartName="/ppt/slideLayouts/slideLayout161.xml" ContentType="application/vnd.openxmlformats-officedocument.presentationml.slideLayout+xml"/>
  <Override PartName="/ppt/theme/theme87.xml" ContentType="application/vnd.openxmlformats-officedocument.theme+xml"/>
  <Override PartName="/ppt/slideLayouts/slideLayout162.xml" ContentType="application/vnd.openxmlformats-officedocument.presentationml.slideLayout+xml"/>
  <Override PartName="/ppt/theme/theme88.xml" ContentType="application/vnd.openxmlformats-officedocument.theme+xml"/>
  <Override PartName="/ppt/slideLayouts/slideLayout163.xml" ContentType="application/vnd.openxmlformats-officedocument.presentationml.slideLayout+xml"/>
  <Override PartName="/ppt/theme/theme89.xml" ContentType="application/vnd.openxmlformats-officedocument.theme+xml"/>
  <Override PartName="/ppt/slideLayouts/slideLayout164.xml" ContentType="application/vnd.openxmlformats-officedocument.presentationml.slideLayout+xml"/>
  <Override PartName="/ppt/theme/theme90.xml" ContentType="application/vnd.openxmlformats-officedocument.theme+xml"/>
  <Override PartName="/ppt/slideLayouts/slideLayout165.xml" ContentType="application/vnd.openxmlformats-officedocument.presentationml.slideLayout+xml"/>
  <Override PartName="/ppt/theme/theme91.xml" ContentType="application/vnd.openxmlformats-officedocument.theme+xml"/>
  <Override PartName="/ppt/slideLayouts/slideLayout166.xml" ContentType="application/vnd.openxmlformats-officedocument.presentationml.slideLayout+xml"/>
  <Override PartName="/ppt/theme/theme92.xml" ContentType="application/vnd.openxmlformats-officedocument.theme+xml"/>
  <Override PartName="/ppt/slideLayouts/slideLayout167.xml" ContentType="application/vnd.openxmlformats-officedocument.presentationml.slideLayout+xml"/>
  <Override PartName="/ppt/theme/theme93.xml" ContentType="application/vnd.openxmlformats-officedocument.theme+xml"/>
  <Override PartName="/ppt/slideLayouts/slideLayout168.xml" ContentType="application/vnd.openxmlformats-officedocument.presentationml.slideLayout+xml"/>
  <Override PartName="/ppt/theme/theme94.xml" ContentType="application/vnd.openxmlformats-officedocument.theme+xml"/>
  <Override PartName="/ppt/slideLayouts/slideLayout169.xml" ContentType="application/vnd.openxmlformats-officedocument.presentationml.slideLayout+xml"/>
  <Override PartName="/ppt/theme/theme95.xml" ContentType="application/vnd.openxmlformats-officedocument.theme+xml"/>
  <Override PartName="/ppt/slideLayouts/slideLayout170.xml" ContentType="application/vnd.openxmlformats-officedocument.presentationml.slideLayout+xml"/>
  <Override PartName="/ppt/theme/theme96.xml" ContentType="application/vnd.openxmlformats-officedocument.theme+xml"/>
  <Override PartName="/ppt/slideLayouts/slideLayout171.xml" ContentType="application/vnd.openxmlformats-officedocument.presentationml.slideLayout+xml"/>
  <Override PartName="/ppt/theme/theme97.xml" ContentType="application/vnd.openxmlformats-officedocument.theme+xml"/>
  <Override PartName="/ppt/slideLayouts/slideLayout172.xml" ContentType="application/vnd.openxmlformats-officedocument.presentationml.slideLayout+xml"/>
  <Override PartName="/ppt/theme/theme98.xml" ContentType="application/vnd.openxmlformats-officedocument.theme+xml"/>
  <Override PartName="/ppt/slideLayouts/slideLayout173.xml" ContentType="application/vnd.openxmlformats-officedocument.presentationml.slideLayout+xml"/>
  <Override PartName="/ppt/theme/theme99.xml" ContentType="application/vnd.openxmlformats-officedocument.theme+xml"/>
  <Override PartName="/ppt/slideLayouts/slideLayout174.xml" ContentType="application/vnd.openxmlformats-officedocument.presentationml.slideLayout+xml"/>
  <Override PartName="/ppt/theme/theme100.xml" ContentType="application/vnd.openxmlformats-officedocument.theme+xml"/>
  <Override PartName="/ppt/slideLayouts/slideLayout175.xml" ContentType="application/vnd.openxmlformats-officedocument.presentationml.slideLayout+xml"/>
  <Override PartName="/ppt/theme/theme101.xml" ContentType="application/vnd.openxmlformats-officedocument.theme+xml"/>
  <Override PartName="/ppt/slideLayouts/slideLayout176.xml" ContentType="application/vnd.openxmlformats-officedocument.presentationml.slideLayout+xml"/>
  <Override PartName="/ppt/theme/theme102.xml" ContentType="application/vnd.openxmlformats-officedocument.theme+xml"/>
  <Override PartName="/ppt/slideLayouts/slideLayout177.xml" ContentType="application/vnd.openxmlformats-officedocument.presentationml.slideLayout+xml"/>
  <Override PartName="/ppt/theme/theme103.xml" ContentType="application/vnd.openxmlformats-officedocument.theme+xml"/>
  <Override PartName="/ppt/slideLayouts/slideLayout178.xml" ContentType="application/vnd.openxmlformats-officedocument.presentationml.slideLayout+xml"/>
  <Override PartName="/ppt/theme/theme104.xml" ContentType="application/vnd.openxmlformats-officedocument.theme+xml"/>
  <Override PartName="/ppt/slideLayouts/slideLayout179.xml" ContentType="application/vnd.openxmlformats-officedocument.presentationml.slideLayout+xml"/>
  <Override PartName="/ppt/theme/theme105.xml" ContentType="application/vnd.openxmlformats-officedocument.theme+xml"/>
  <Override PartName="/ppt/slideLayouts/slideLayout180.xml" ContentType="application/vnd.openxmlformats-officedocument.presentationml.slideLayout+xml"/>
  <Override PartName="/ppt/theme/theme106.xml" ContentType="application/vnd.openxmlformats-officedocument.theme+xml"/>
  <Override PartName="/ppt/slideLayouts/slideLayout181.xml" ContentType="application/vnd.openxmlformats-officedocument.presentationml.slideLayout+xml"/>
  <Override PartName="/ppt/theme/theme10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0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90.xml" ContentType="application/vnd.openxmlformats-officedocument.presentationml.slideLayout+xml"/>
  <Override PartName="/ppt/theme/theme110.xml" ContentType="application/vnd.openxmlformats-officedocument.theme+xml"/>
  <Override PartName="/ppt/slideLayouts/slideLayout191.xml" ContentType="application/vnd.openxmlformats-officedocument.presentationml.slideLayout+xml"/>
  <Override PartName="/ppt/theme/theme111.xml" ContentType="application/vnd.openxmlformats-officedocument.theme+xml"/>
  <Override PartName="/ppt/slideLayouts/slideLayout192.xml" ContentType="application/vnd.openxmlformats-officedocument.presentationml.slideLayout+xml"/>
  <Override PartName="/ppt/theme/theme112.xml" ContentType="application/vnd.openxmlformats-officedocument.theme+xml"/>
  <Override PartName="/ppt/slideLayouts/slideLayout193.xml" ContentType="application/vnd.openxmlformats-officedocument.presentationml.slideLayout+xml"/>
  <Override PartName="/ppt/theme/theme113.xml" ContentType="application/vnd.openxmlformats-officedocument.theme+xml"/>
  <Override PartName="/ppt/slideLayouts/slideLayout194.xml" ContentType="application/vnd.openxmlformats-officedocument.presentationml.slideLayout+xml"/>
  <Override PartName="/ppt/theme/theme114.xml" ContentType="application/vnd.openxmlformats-officedocument.theme+xml"/>
  <Override PartName="/ppt/slideLayouts/slideLayout195.xml" ContentType="application/vnd.openxmlformats-officedocument.presentationml.slideLayout+xml"/>
  <Override PartName="/ppt/theme/theme115.xml" ContentType="application/vnd.openxmlformats-officedocument.theme+xml"/>
  <Override PartName="/ppt/slideLayouts/slideLayout196.xml" ContentType="application/vnd.openxmlformats-officedocument.presentationml.slideLayout+xml"/>
  <Override PartName="/ppt/theme/theme116.xml" ContentType="application/vnd.openxmlformats-officedocument.theme+xml"/>
  <Override PartName="/ppt/slideLayouts/slideLayout197.xml" ContentType="application/vnd.openxmlformats-officedocument.presentationml.slideLayout+xml"/>
  <Override PartName="/ppt/theme/theme117.xml" ContentType="application/vnd.openxmlformats-officedocument.theme+xml"/>
  <Override PartName="/ppt/slideLayouts/slideLayout198.xml" ContentType="application/vnd.openxmlformats-officedocument.presentationml.slideLayout+xml"/>
  <Override PartName="/ppt/theme/theme118.xml" ContentType="application/vnd.openxmlformats-officedocument.theme+xml"/>
  <Override PartName="/ppt/slideLayouts/slideLayout199.xml" ContentType="application/vnd.openxmlformats-officedocument.presentationml.slideLayout+xml"/>
  <Override PartName="/ppt/theme/theme119.xml" ContentType="application/vnd.openxmlformats-officedocument.theme+xml"/>
  <Override PartName="/ppt/slideLayouts/slideLayout200.xml" ContentType="application/vnd.openxmlformats-officedocument.presentationml.slideLayout+xml"/>
  <Override PartName="/ppt/theme/theme120.xml" ContentType="application/vnd.openxmlformats-officedocument.theme+xml"/>
  <Override PartName="/ppt/slideLayouts/slideLayout201.xml" ContentType="application/vnd.openxmlformats-officedocument.presentationml.slideLayout+xml"/>
  <Override PartName="/ppt/theme/theme121.xml" ContentType="application/vnd.openxmlformats-officedocument.theme+xml"/>
  <Override PartName="/ppt/slideLayouts/slideLayout202.xml" ContentType="application/vnd.openxmlformats-officedocument.presentationml.slideLayout+xml"/>
  <Override PartName="/ppt/theme/theme122.xml" ContentType="application/vnd.openxmlformats-officedocument.theme+xml"/>
  <Override PartName="/ppt/slideLayouts/slideLayout203.xml" ContentType="application/vnd.openxmlformats-officedocument.presentationml.slideLayout+xml"/>
  <Override PartName="/ppt/theme/theme123.xml" ContentType="application/vnd.openxmlformats-officedocument.theme+xml"/>
  <Override PartName="/ppt/slideLayouts/slideLayout204.xml" ContentType="application/vnd.openxmlformats-officedocument.presentationml.slideLayout+xml"/>
  <Override PartName="/ppt/theme/theme124.xml" ContentType="application/vnd.openxmlformats-officedocument.theme+xml"/>
  <Override PartName="/ppt/slideLayouts/slideLayout205.xml" ContentType="application/vnd.openxmlformats-officedocument.presentationml.slideLayout+xml"/>
  <Override PartName="/ppt/theme/theme125.xml" ContentType="application/vnd.openxmlformats-officedocument.theme+xml"/>
  <Override PartName="/ppt/slideLayouts/slideLayout206.xml" ContentType="application/vnd.openxmlformats-officedocument.presentationml.slideLayout+xml"/>
  <Override PartName="/ppt/theme/theme126.xml" ContentType="application/vnd.openxmlformats-officedocument.theme+xml"/>
  <Override PartName="/ppt/slideLayouts/slideLayout207.xml" ContentType="application/vnd.openxmlformats-officedocument.presentationml.slideLayout+xml"/>
  <Override PartName="/ppt/theme/theme127.xml" ContentType="application/vnd.openxmlformats-officedocument.theme+xml"/>
  <Override PartName="/ppt/slideLayouts/slideLayout208.xml" ContentType="application/vnd.openxmlformats-officedocument.presentationml.slideLayout+xml"/>
  <Override PartName="/ppt/theme/theme128.xml" ContentType="application/vnd.openxmlformats-officedocument.theme+xml"/>
  <Override PartName="/ppt/slideLayouts/slideLayout209.xml" ContentType="application/vnd.openxmlformats-officedocument.presentationml.slideLayout+xml"/>
  <Override PartName="/ppt/theme/theme129.xml" ContentType="application/vnd.openxmlformats-officedocument.theme+xml"/>
  <Override PartName="/ppt/slideLayouts/slideLayout210.xml" ContentType="application/vnd.openxmlformats-officedocument.presentationml.slideLayout+xml"/>
  <Override PartName="/ppt/theme/theme130.xml" ContentType="application/vnd.openxmlformats-officedocument.theme+xml"/>
  <Override PartName="/ppt/slideLayouts/slideLayout211.xml" ContentType="application/vnd.openxmlformats-officedocument.presentationml.slideLayout+xml"/>
  <Override PartName="/ppt/theme/theme131.xml" ContentType="application/vnd.openxmlformats-officedocument.theme+xml"/>
  <Override PartName="/ppt/slideLayouts/slideLayout212.xml" ContentType="application/vnd.openxmlformats-officedocument.presentationml.slideLayout+xml"/>
  <Override PartName="/ppt/theme/theme132.xml" ContentType="application/vnd.openxmlformats-officedocument.theme+xml"/>
  <Override PartName="/ppt/slideLayouts/slideLayout213.xml" ContentType="application/vnd.openxmlformats-officedocument.presentationml.slideLayout+xml"/>
  <Override PartName="/ppt/theme/theme133.xml" ContentType="application/vnd.openxmlformats-officedocument.theme+xml"/>
  <Override PartName="/ppt/slideLayouts/slideLayout214.xml" ContentType="application/vnd.openxmlformats-officedocument.presentationml.slideLayout+xml"/>
  <Override PartName="/ppt/theme/theme134.xml" ContentType="application/vnd.openxmlformats-officedocument.theme+xml"/>
  <Override PartName="/ppt/slideLayouts/slideLayout215.xml" ContentType="application/vnd.openxmlformats-officedocument.presentationml.slideLayout+xml"/>
  <Override PartName="/ppt/theme/theme135.xml" ContentType="application/vnd.openxmlformats-officedocument.theme+xml"/>
  <Override PartName="/ppt/slideLayouts/slideLayout216.xml" ContentType="application/vnd.openxmlformats-officedocument.presentationml.slideLayout+xml"/>
  <Override PartName="/ppt/theme/theme136.xml" ContentType="application/vnd.openxmlformats-officedocument.theme+xml"/>
  <Override PartName="/ppt/slideLayouts/slideLayout217.xml" ContentType="application/vnd.openxmlformats-officedocument.presentationml.slideLayout+xml"/>
  <Override PartName="/ppt/theme/theme137.xml" ContentType="application/vnd.openxmlformats-officedocument.theme+xml"/>
  <Override PartName="/ppt/slideLayouts/slideLayout218.xml" ContentType="application/vnd.openxmlformats-officedocument.presentationml.slideLayout+xml"/>
  <Override PartName="/ppt/theme/theme138.xml" ContentType="application/vnd.openxmlformats-officedocument.theme+xml"/>
  <Override PartName="/ppt/slideLayouts/slideLayout219.xml" ContentType="application/vnd.openxmlformats-officedocument.presentationml.slideLayout+xml"/>
  <Override PartName="/ppt/theme/theme139.xml" ContentType="application/vnd.openxmlformats-officedocument.theme+xml"/>
  <Override PartName="/ppt/slideLayouts/slideLayout220.xml" ContentType="application/vnd.openxmlformats-officedocument.presentationml.slideLayout+xml"/>
  <Override PartName="/ppt/theme/theme140.xml" ContentType="application/vnd.openxmlformats-officedocument.theme+xml"/>
  <Override PartName="/ppt/slideLayouts/slideLayout221.xml" ContentType="application/vnd.openxmlformats-officedocument.presentationml.slideLayout+xml"/>
  <Override PartName="/ppt/theme/theme14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42.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43.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44.xml" ContentType="application/vnd.openxmlformats-officedocument.theme+xml"/>
  <Override PartName="/ppt/theme/theme145.xml" ContentType="application/vnd.openxmlformats-officedocument.theme+xml"/>
  <Override PartName="/ppt/theme/theme14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25.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notesSlides/notesSlide32.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charts/chart15.xml" ContentType="application/vnd.openxmlformats-officedocument.drawingml.chart+xml"/>
  <Override PartName="/ppt/theme/themeOverride12.xml" ContentType="application/vnd.openxmlformats-officedocument.themeOverr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9.xml" ContentType="application/vnd.openxmlformats-officedocument.drawingml.chart+xml"/>
  <Override PartName="/ppt/theme/themeOverride16.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7.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3.xml" ContentType="application/vnd.openxmlformats-officedocument.presentationml.notesSlide+xml"/>
  <Override PartName="/ppt/tags/tag14.xml" ContentType="application/vnd.openxmlformats-officedocument.presentationml.tags+xml"/>
  <Override PartName="/ppt/notesSlides/notesSlide44.xml" ContentType="application/vnd.openxmlformats-officedocument.presentationml.notesSlide+xml"/>
  <Override PartName="/ppt/tags/tag15.xml" ContentType="application/vnd.openxmlformats-officedocument.presentationml.tags+xml"/>
  <Override PartName="/ppt/notesSlides/notesSlide4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charts/chart21.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2.xml" ContentType="application/vnd.openxmlformats-officedocument.drawingml.chart+xml"/>
  <Override PartName="/ppt/notesSlides/notesSlide49.xml" ContentType="application/vnd.openxmlformats-officedocument.presentationml.notesSlide+xml"/>
  <Override PartName="/ppt/charts/chart23.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4.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5.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notesSlides/notesSlide53.xml" ContentType="application/vnd.openxmlformats-officedocument.presentationml.notesSlide+xml"/>
  <Override PartName="/ppt/charts/chart29.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1.xml" ContentType="application/vnd.openxmlformats-officedocument.drawingml.chartshapes+xml"/>
  <Override PartName="/ppt/charts/chart30.xml" ContentType="application/vnd.openxmlformats-officedocument.drawingml.chart+xml"/>
  <Override PartName="/ppt/drawings/drawing2.xml" ContentType="application/vnd.openxmlformats-officedocument.drawingml.chartshapes+xml"/>
  <Override PartName="/ppt/charts/chart31.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4.xml" ContentType="application/vnd.openxmlformats-officedocument.presentationml.notesSlide+xml"/>
  <Override PartName="/ppt/charts/chart32.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6.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5.xml" ContentType="application/vnd.openxmlformats-officedocument.presentationml.notesSlide+xml"/>
  <Override PartName="/ppt/charts/chart37.xml" ContentType="application/vnd.openxmlformats-officedocument.drawingml.chart+xml"/>
  <Override PartName="/ppt/drawings/drawing3.xml" ContentType="application/vnd.openxmlformats-officedocument.drawingml.chartshapes+xml"/>
  <Override PartName="/ppt/charts/chart38.xml" ContentType="application/vnd.openxmlformats-officedocument.drawingml.chart+xml"/>
  <Override PartName="/ppt/drawings/drawing4.xml" ContentType="application/vnd.openxmlformats-officedocument.drawingml.chartshapes+xml"/>
  <Override PartName="/ppt/notesSlides/notesSlide56.xml" ContentType="application/vnd.openxmlformats-officedocument.presentationml.notesSlide+xml"/>
  <Override PartName="/ppt/charts/chart39.xml" ContentType="application/vnd.openxmlformats-officedocument.drawingml.chart+xml"/>
  <Override PartName="/ppt/drawings/drawing5.xml" ContentType="application/vnd.openxmlformats-officedocument.drawingml.chartshapes+xml"/>
  <Override PartName="/ppt/notesSlides/notesSlide57.xml" ContentType="application/vnd.openxmlformats-officedocument.presentationml.notesSlide+xml"/>
  <Override PartName="/ppt/charts/chart40.xml" ContentType="application/vnd.openxmlformats-officedocument.drawingml.chart+xml"/>
  <Override PartName="/ppt/notesSlides/notesSlide58.xml" ContentType="application/vnd.openxmlformats-officedocument.presentationml.notesSlide+xml"/>
  <Override PartName="/ppt/charts/chart41.xml" ContentType="application/vnd.openxmlformats-officedocument.drawingml.chart+xml"/>
  <Override PartName="/ppt/notesSlides/notesSlide59.xml" ContentType="application/vnd.openxmlformats-officedocument.presentationml.notesSlide+xml"/>
  <Override PartName="/ppt/charts/chart42.xml" ContentType="application/vnd.openxmlformats-officedocument.drawingml.chart+xml"/>
  <Override PartName="/ppt/theme/themeOverride18.xml" ContentType="application/vnd.openxmlformats-officedocument.themeOverride+xml"/>
  <Override PartName="/ppt/charts/chart43.xml" ContentType="application/vnd.openxmlformats-officedocument.drawingml.chart+xml"/>
  <Override PartName="/ppt/theme/themeOverride19.xml" ContentType="application/vnd.openxmlformats-officedocument.themeOverride+xml"/>
  <Override PartName="/ppt/charts/chart44.xml" ContentType="application/vnd.openxmlformats-officedocument.drawingml.chart+xml"/>
  <Override PartName="/ppt/theme/themeOverride20.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27.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45.xml" ContentType="application/vnd.openxmlformats-officedocument.drawingml.chart+xml"/>
  <Override PartName="/ppt/drawings/drawing6.xml" ContentType="application/vnd.openxmlformats-officedocument.drawingml.chartshapes+xml"/>
  <Override PartName="/ppt/tags/tag28.xml" ContentType="application/vnd.openxmlformats-officedocument.presentationml.tags+xml"/>
  <Override PartName="/ppt/notesSlides/notesSlide64.xml" ContentType="application/vnd.openxmlformats-officedocument.presentationml.notesSlide+xml"/>
  <Override PartName="/ppt/charts/chart46.xml" ContentType="application/vnd.openxmlformats-officedocument.drawingml.chart+xml"/>
  <Override PartName="/ppt/drawings/drawing7.xml" ContentType="application/vnd.openxmlformats-officedocument.drawingml.chartshape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drawings/drawing8.xml" ContentType="application/vnd.openxmlformats-officedocument.drawingml.chartshapes+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drawings/drawing9.xml" ContentType="application/vnd.openxmlformats-officedocument.drawingml.chartshapes+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08" r:id="rId5"/>
    <p:sldMasterId id="2147483752" r:id="rId6"/>
    <p:sldMasterId id="2147483876" r:id="rId7"/>
    <p:sldMasterId id="2147484037" r:id="rId8"/>
    <p:sldMasterId id="2147484132" r:id="rId9"/>
    <p:sldMasterId id="2147484133" r:id="rId10"/>
    <p:sldMasterId id="2147484135" r:id="rId11"/>
    <p:sldMasterId id="2147484137" r:id="rId12"/>
    <p:sldMasterId id="2147484139" r:id="rId13"/>
    <p:sldMasterId id="2147484141" r:id="rId14"/>
    <p:sldMasterId id="2147484143" r:id="rId15"/>
    <p:sldMasterId id="2147484145" r:id="rId16"/>
    <p:sldMasterId id="2147484147" r:id="rId17"/>
    <p:sldMasterId id="2147484149" r:id="rId18"/>
    <p:sldMasterId id="2147484151" r:id="rId19"/>
    <p:sldMasterId id="2147484153" r:id="rId20"/>
    <p:sldMasterId id="2147484155" r:id="rId21"/>
    <p:sldMasterId id="2147484157" r:id="rId22"/>
    <p:sldMasterId id="2147484159" r:id="rId23"/>
    <p:sldMasterId id="2147484161" r:id="rId24"/>
    <p:sldMasterId id="2147484163" r:id="rId25"/>
    <p:sldMasterId id="2147484165" r:id="rId26"/>
    <p:sldMasterId id="2147484167" r:id="rId27"/>
    <p:sldMasterId id="2147484169" r:id="rId28"/>
    <p:sldMasterId id="2147484171" r:id="rId29"/>
    <p:sldMasterId id="2147484173" r:id="rId30"/>
    <p:sldMasterId id="2147484175" r:id="rId31"/>
    <p:sldMasterId id="2147484177" r:id="rId32"/>
    <p:sldMasterId id="2147484179" r:id="rId33"/>
    <p:sldMasterId id="2147484181" r:id="rId34"/>
    <p:sldMasterId id="2147484183" r:id="rId35"/>
    <p:sldMasterId id="2147484185" r:id="rId36"/>
    <p:sldMasterId id="2147484187" r:id="rId37"/>
    <p:sldMasterId id="2147484189" r:id="rId38"/>
    <p:sldMasterId id="2147484191" r:id="rId39"/>
    <p:sldMasterId id="2147484193" r:id="rId40"/>
    <p:sldMasterId id="2147484195" r:id="rId41"/>
    <p:sldMasterId id="2147484197" r:id="rId42"/>
    <p:sldMasterId id="2147484199" r:id="rId43"/>
    <p:sldMasterId id="2147484201" r:id="rId44"/>
    <p:sldMasterId id="2147484203" r:id="rId45"/>
    <p:sldMasterId id="2147484205" r:id="rId46"/>
    <p:sldMasterId id="2147484207" r:id="rId47"/>
    <p:sldMasterId id="2147484209" r:id="rId48"/>
    <p:sldMasterId id="2147484211" r:id="rId49"/>
    <p:sldMasterId id="2147484213" r:id="rId50"/>
    <p:sldMasterId id="2147484215" r:id="rId51"/>
    <p:sldMasterId id="2147484217" r:id="rId52"/>
    <p:sldMasterId id="2147484219" r:id="rId53"/>
    <p:sldMasterId id="2147484221" r:id="rId54"/>
    <p:sldMasterId id="2147484223" r:id="rId55"/>
    <p:sldMasterId id="2147484225" r:id="rId56"/>
    <p:sldMasterId id="2147484227" r:id="rId57"/>
    <p:sldMasterId id="2147484229" r:id="rId58"/>
    <p:sldMasterId id="2147484231" r:id="rId59"/>
    <p:sldMasterId id="2147484233" r:id="rId60"/>
    <p:sldMasterId id="2147484235" r:id="rId61"/>
    <p:sldMasterId id="2147484237" r:id="rId62"/>
    <p:sldMasterId id="2147484239" r:id="rId63"/>
    <p:sldMasterId id="2147484241" r:id="rId64"/>
    <p:sldMasterId id="2147484243" r:id="rId65"/>
    <p:sldMasterId id="2147484245" r:id="rId66"/>
    <p:sldMasterId id="2147484247" r:id="rId67"/>
    <p:sldMasterId id="2147484249" r:id="rId68"/>
    <p:sldMasterId id="2147484251" r:id="rId69"/>
    <p:sldMasterId id="2147484253" r:id="rId70"/>
    <p:sldMasterId id="2147484255" r:id="rId71"/>
    <p:sldMasterId id="2147484257" r:id="rId72"/>
    <p:sldMasterId id="2147484259" r:id="rId73"/>
    <p:sldMasterId id="2147484261" r:id="rId74"/>
    <p:sldMasterId id="2147484263" r:id="rId75"/>
    <p:sldMasterId id="2147484265" r:id="rId76"/>
    <p:sldMasterId id="2147484267" r:id="rId77"/>
    <p:sldMasterId id="2147484269" r:id="rId78"/>
    <p:sldMasterId id="2147484271" r:id="rId79"/>
    <p:sldMasterId id="2147484273" r:id="rId80"/>
    <p:sldMasterId id="2147484275" r:id="rId81"/>
    <p:sldMasterId id="2147484277" r:id="rId82"/>
    <p:sldMasterId id="2147484279" r:id="rId83"/>
    <p:sldMasterId id="2147484281" r:id="rId84"/>
    <p:sldMasterId id="2147484283" r:id="rId85"/>
    <p:sldMasterId id="2147484285" r:id="rId86"/>
    <p:sldMasterId id="2147484287" r:id="rId87"/>
    <p:sldMasterId id="2147484289" r:id="rId88"/>
    <p:sldMasterId id="2147484291" r:id="rId89"/>
    <p:sldMasterId id="2147484293" r:id="rId90"/>
    <p:sldMasterId id="2147484295" r:id="rId91"/>
    <p:sldMasterId id="2147484297" r:id="rId92"/>
    <p:sldMasterId id="2147484299" r:id="rId93"/>
    <p:sldMasterId id="2147484301" r:id="rId94"/>
    <p:sldMasterId id="2147484303" r:id="rId95"/>
    <p:sldMasterId id="2147484305" r:id="rId96"/>
    <p:sldMasterId id="2147484307" r:id="rId97"/>
    <p:sldMasterId id="2147484309" r:id="rId98"/>
    <p:sldMasterId id="2147484311" r:id="rId99"/>
    <p:sldMasterId id="2147484313" r:id="rId100"/>
    <p:sldMasterId id="2147484315" r:id="rId101"/>
    <p:sldMasterId id="2147484317" r:id="rId102"/>
    <p:sldMasterId id="2147484319" r:id="rId103"/>
    <p:sldMasterId id="2147484321" r:id="rId104"/>
    <p:sldMasterId id="2147484323" r:id="rId105"/>
    <p:sldMasterId id="2147484325" r:id="rId106"/>
    <p:sldMasterId id="2147484327" r:id="rId107"/>
    <p:sldMasterId id="2147484329" r:id="rId108"/>
    <p:sldMasterId id="2147484331" r:id="rId109"/>
    <p:sldMasterId id="2147484333" r:id="rId110"/>
    <p:sldMasterId id="2147484339" r:id="rId111"/>
    <p:sldMasterId id="2147484344" r:id="rId112"/>
    <p:sldMasterId id="2147484349" r:id="rId113"/>
    <p:sldMasterId id="2147484351" r:id="rId114"/>
    <p:sldMasterId id="2147484353" r:id="rId115"/>
    <p:sldMasterId id="2147484355" r:id="rId116"/>
    <p:sldMasterId id="2147484357" r:id="rId117"/>
    <p:sldMasterId id="2147484359" r:id="rId118"/>
    <p:sldMasterId id="2147484361" r:id="rId119"/>
    <p:sldMasterId id="2147484363" r:id="rId120"/>
    <p:sldMasterId id="2147484365" r:id="rId121"/>
    <p:sldMasterId id="2147484367" r:id="rId122"/>
    <p:sldMasterId id="2147484369" r:id="rId123"/>
    <p:sldMasterId id="2147484371" r:id="rId124"/>
    <p:sldMasterId id="2147484373" r:id="rId125"/>
    <p:sldMasterId id="2147484375" r:id="rId126"/>
    <p:sldMasterId id="2147484377" r:id="rId127"/>
    <p:sldMasterId id="2147484379" r:id="rId128"/>
    <p:sldMasterId id="2147484381" r:id="rId129"/>
    <p:sldMasterId id="2147484383" r:id="rId130"/>
    <p:sldMasterId id="2147484385" r:id="rId131"/>
    <p:sldMasterId id="2147484387" r:id="rId132"/>
    <p:sldMasterId id="2147484389" r:id="rId133"/>
    <p:sldMasterId id="2147484391" r:id="rId134"/>
    <p:sldMasterId id="2147484393" r:id="rId135"/>
    <p:sldMasterId id="2147484395" r:id="rId136"/>
    <p:sldMasterId id="2147484397" r:id="rId137"/>
    <p:sldMasterId id="2147484399" r:id="rId138"/>
    <p:sldMasterId id="2147484401" r:id="rId139"/>
    <p:sldMasterId id="2147484403" r:id="rId140"/>
    <p:sldMasterId id="2147484405" r:id="rId141"/>
    <p:sldMasterId id="2147484407" r:id="rId142"/>
    <p:sldMasterId id="2147484409" r:id="rId143"/>
    <p:sldMasterId id="2147484411" r:id="rId144"/>
    <p:sldMasterId id="2147484413" r:id="rId145"/>
    <p:sldMasterId id="2147484416" r:id="rId146"/>
    <p:sldMasterId id="2147484420" r:id="rId147"/>
  </p:sldMasterIdLst>
  <p:notesMasterIdLst>
    <p:notesMasterId r:id="rId387"/>
  </p:notesMasterIdLst>
  <p:handoutMasterIdLst>
    <p:handoutMasterId r:id="rId388"/>
  </p:handoutMasterIdLst>
  <p:sldIdLst>
    <p:sldId id="256" r:id="rId148"/>
    <p:sldId id="257" r:id="rId149"/>
    <p:sldId id="258" r:id="rId150"/>
    <p:sldId id="819" r:id="rId151"/>
    <p:sldId id="1468" r:id="rId152"/>
    <p:sldId id="1469" r:id="rId153"/>
    <p:sldId id="1470" r:id="rId154"/>
    <p:sldId id="1471" r:id="rId155"/>
    <p:sldId id="1472" r:id="rId156"/>
    <p:sldId id="1473" r:id="rId157"/>
    <p:sldId id="1474" r:id="rId158"/>
    <p:sldId id="1475" r:id="rId159"/>
    <p:sldId id="1476" r:id="rId160"/>
    <p:sldId id="1477" r:id="rId161"/>
    <p:sldId id="1478" r:id="rId162"/>
    <p:sldId id="1479" r:id="rId163"/>
    <p:sldId id="1480" r:id="rId164"/>
    <p:sldId id="1481" r:id="rId165"/>
    <p:sldId id="1482" r:id="rId166"/>
    <p:sldId id="1483" r:id="rId167"/>
    <p:sldId id="1484" r:id="rId168"/>
    <p:sldId id="1485" r:id="rId169"/>
    <p:sldId id="1486" r:id="rId170"/>
    <p:sldId id="1487" r:id="rId171"/>
    <p:sldId id="1488" r:id="rId172"/>
    <p:sldId id="1489" r:id="rId173"/>
    <p:sldId id="1490" r:id="rId174"/>
    <p:sldId id="1491" r:id="rId175"/>
    <p:sldId id="1492" r:id="rId176"/>
    <p:sldId id="1493" r:id="rId177"/>
    <p:sldId id="1494" r:id="rId178"/>
    <p:sldId id="1495" r:id="rId179"/>
    <p:sldId id="1496" r:id="rId180"/>
    <p:sldId id="1497" r:id="rId181"/>
    <p:sldId id="1498" r:id="rId182"/>
    <p:sldId id="1499" r:id="rId183"/>
    <p:sldId id="1500" r:id="rId184"/>
    <p:sldId id="1501" r:id="rId185"/>
    <p:sldId id="1502" r:id="rId186"/>
    <p:sldId id="1503" r:id="rId187"/>
    <p:sldId id="1504" r:id="rId188"/>
    <p:sldId id="1505" r:id="rId189"/>
    <p:sldId id="1506" r:id="rId190"/>
    <p:sldId id="1507" r:id="rId191"/>
    <p:sldId id="1508" r:id="rId192"/>
    <p:sldId id="1509" r:id="rId193"/>
    <p:sldId id="1510" r:id="rId194"/>
    <p:sldId id="1511" r:id="rId195"/>
    <p:sldId id="1512" r:id="rId196"/>
    <p:sldId id="1513" r:id="rId197"/>
    <p:sldId id="1514" r:id="rId198"/>
    <p:sldId id="1515" r:id="rId199"/>
    <p:sldId id="1516" r:id="rId200"/>
    <p:sldId id="1517" r:id="rId201"/>
    <p:sldId id="1518" r:id="rId202"/>
    <p:sldId id="1519" r:id="rId203"/>
    <p:sldId id="1520" r:id="rId204"/>
    <p:sldId id="1521" r:id="rId205"/>
    <p:sldId id="1522" r:id="rId206"/>
    <p:sldId id="1523" r:id="rId207"/>
    <p:sldId id="1524" r:id="rId208"/>
    <p:sldId id="1525" r:id="rId209"/>
    <p:sldId id="1526" r:id="rId210"/>
    <p:sldId id="1527" r:id="rId211"/>
    <p:sldId id="1528" r:id="rId212"/>
    <p:sldId id="1529" r:id="rId213"/>
    <p:sldId id="1530" r:id="rId214"/>
    <p:sldId id="1531" r:id="rId215"/>
    <p:sldId id="1532" r:id="rId216"/>
    <p:sldId id="1533" r:id="rId217"/>
    <p:sldId id="1534" r:id="rId218"/>
    <p:sldId id="1535" r:id="rId219"/>
    <p:sldId id="1536" r:id="rId220"/>
    <p:sldId id="1537" r:id="rId221"/>
    <p:sldId id="1538" r:id="rId222"/>
    <p:sldId id="1539" r:id="rId223"/>
    <p:sldId id="1540" r:id="rId224"/>
    <p:sldId id="1541" r:id="rId225"/>
    <p:sldId id="1542" r:id="rId226"/>
    <p:sldId id="1543" r:id="rId227"/>
    <p:sldId id="1544" r:id="rId228"/>
    <p:sldId id="1545" r:id="rId229"/>
    <p:sldId id="1546" r:id="rId230"/>
    <p:sldId id="1547" r:id="rId231"/>
    <p:sldId id="1548" r:id="rId232"/>
    <p:sldId id="1549" r:id="rId233"/>
    <p:sldId id="1550" r:id="rId234"/>
    <p:sldId id="1551" r:id="rId235"/>
    <p:sldId id="1552" r:id="rId236"/>
    <p:sldId id="1553" r:id="rId237"/>
    <p:sldId id="1554" r:id="rId238"/>
    <p:sldId id="1555" r:id="rId239"/>
    <p:sldId id="1556" r:id="rId240"/>
    <p:sldId id="1557" r:id="rId241"/>
    <p:sldId id="1558" r:id="rId242"/>
    <p:sldId id="1559" r:id="rId243"/>
    <p:sldId id="1560" r:id="rId244"/>
    <p:sldId id="1561" r:id="rId245"/>
    <p:sldId id="1562" r:id="rId246"/>
    <p:sldId id="1563" r:id="rId247"/>
    <p:sldId id="1564" r:id="rId248"/>
    <p:sldId id="1565" r:id="rId249"/>
    <p:sldId id="1566" r:id="rId250"/>
    <p:sldId id="1567" r:id="rId251"/>
    <p:sldId id="1568" r:id="rId252"/>
    <p:sldId id="824" r:id="rId253"/>
    <p:sldId id="1571" r:id="rId254"/>
    <p:sldId id="1572" r:id="rId255"/>
    <p:sldId id="1573" r:id="rId256"/>
    <p:sldId id="1574" r:id="rId257"/>
    <p:sldId id="1575" r:id="rId258"/>
    <p:sldId id="1576" r:id="rId259"/>
    <p:sldId id="1577" r:id="rId260"/>
    <p:sldId id="1578" r:id="rId261"/>
    <p:sldId id="1579" r:id="rId262"/>
    <p:sldId id="1580" r:id="rId263"/>
    <p:sldId id="1581" r:id="rId264"/>
    <p:sldId id="1582" r:id="rId265"/>
    <p:sldId id="1583" r:id="rId266"/>
    <p:sldId id="1584" r:id="rId267"/>
    <p:sldId id="1585" r:id="rId268"/>
    <p:sldId id="1586" r:id="rId269"/>
    <p:sldId id="1587" r:id="rId270"/>
    <p:sldId id="1588" r:id="rId271"/>
    <p:sldId id="1589" r:id="rId272"/>
    <p:sldId id="1590" r:id="rId273"/>
    <p:sldId id="1591" r:id="rId274"/>
    <p:sldId id="1592" r:id="rId275"/>
    <p:sldId id="1593" r:id="rId276"/>
    <p:sldId id="1594" r:id="rId277"/>
    <p:sldId id="1464" r:id="rId278"/>
    <p:sldId id="1595" r:id="rId279"/>
    <p:sldId id="1596" r:id="rId280"/>
    <p:sldId id="1597" r:id="rId281"/>
    <p:sldId id="1598" r:id="rId282"/>
    <p:sldId id="1599" r:id="rId283"/>
    <p:sldId id="1600" r:id="rId284"/>
    <p:sldId id="1601" r:id="rId285"/>
    <p:sldId id="1602" r:id="rId286"/>
    <p:sldId id="1603" r:id="rId287"/>
    <p:sldId id="1604" r:id="rId288"/>
    <p:sldId id="1605" r:id="rId289"/>
    <p:sldId id="1606" r:id="rId290"/>
    <p:sldId id="1607" r:id="rId291"/>
    <p:sldId id="1608" r:id="rId292"/>
    <p:sldId id="1609" r:id="rId293"/>
    <p:sldId id="1610" r:id="rId294"/>
    <p:sldId id="1611" r:id="rId295"/>
    <p:sldId id="1154" r:id="rId296"/>
    <p:sldId id="1612" r:id="rId297"/>
    <p:sldId id="1613" r:id="rId298"/>
    <p:sldId id="1614" r:id="rId299"/>
    <p:sldId id="1615" r:id="rId300"/>
    <p:sldId id="1616" r:id="rId301"/>
    <p:sldId id="1617" r:id="rId302"/>
    <p:sldId id="1618" r:id="rId303"/>
    <p:sldId id="1619" r:id="rId304"/>
    <p:sldId id="1172" r:id="rId305"/>
    <p:sldId id="1620" r:id="rId306"/>
    <p:sldId id="1621" r:id="rId307"/>
    <p:sldId id="1622" r:id="rId308"/>
    <p:sldId id="1623" r:id="rId309"/>
    <p:sldId id="1624" r:id="rId310"/>
    <p:sldId id="1625" r:id="rId311"/>
    <p:sldId id="1626" r:id="rId312"/>
    <p:sldId id="1627" r:id="rId313"/>
    <p:sldId id="1628" r:id="rId314"/>
    <p:sldId id="1629" r:id="rId315"/>
    <p:sldId id="1163" r:id="rId316"/>
    <p:sldId id="1630" r:id="rId317"/>
    <p:sldId id="1631" r:id="rId318"/>
    <p:sldId id="1632" r:id="rId319"/>
    <p:sldId id="1633" r:id="rId320"/>
    <p:sldId id="1634" r:id="rId321"/>
    <p:sldId id="1635" r:id="rId322"/>
    <p:sldId id="1636" r:id="rId323"/>
    <p:sldId id="1465" r:id="rId324"/>
    <p:sldId id="1637" r:id="rId325"/>
    <p:sldId id="1638" r:id="rId326"/>
    <p:sldId id="1639" r:id="rId327"/>
    <p:sldId id="1640" r:id="rId328"/>
    <p:sldId id="1641" r:id="rId329"/>
    <p:sldId id="1642" r:id="rId330"/>
    <p:sldId id="1643" r:id="rId331"/>
    <p:sldId id="1644" r:id="rId332"/>
    <p:sldId id="1466" r:id="rId333"/>
    <p:sldId id="1645" r:id="rId334"/>
    <p:sldId id="1646" r:id="rId335"/>
    <p:sldId id="1647" r:id="rId336"/>
    <p:sldId id="1648" r:id="rId337"/>
    <p:sldId id="1649" r:id="rId338"/>
    <p:sldId id="1650" r:id="rId339"/>
    <p:sldId id="1651" r:id="rId340"/>
    <p:sldId id="1467" r:id="rId341"/>
    <p:sldId id="1652" r:id="rId342"/>
    <p:sldId id="1653" r:id="rId343"/>
    <p:sldId id="1654" r:id="rId344"/>
    <p:sldId id="1655" r:id="rId345"/>
    <p:sldId id="1656" r:id="rId346"/>
    <p:sldId id="1188" r:id="rId347"/>
    <p:sldId id="1657" r:id="rId348"/>
    <p:sldId id="1658" r:id="rId349"/>
    <p:sldId id="1659" r:id="rId350"/>
    <p:sldId id="1661" r:id="rId351"/>
    <p:sldId id="1662" r:id="rId352"/>
    <p:sldId id="1663" r:id="rId353"/>
    <p:sldId id="1664" r:id="rId354"/>
    <p:sldId id="1665" r:id="rId355"/>
    <p:sldId id="1666" r:id="rId356"/>
    <p:sldId id="1667" r:id="rId357"/>
    <p:sldId id="1668" r:id="rId358"/>
    <p:sldId id="1669" r:id="rId359"/>
    <p:sldId id="1670" r:id="rId360"/>
    <p:sldId id="1671" r:id="rId361"/>
    <p:sldId id="1672" r:id="rId362"/>
    <p:sldId id="1673" r:id="rId363"/>
    <p:sldId id="1674" r:id="rId364"/>
    <p:sldId id="1675" r:id="rId365"/>
    <p:sldId id="1676" r:id="rId366"/>
    <p:sldId id="1677" r:id="rId367"/>
    <p:sldId id="1678" r:id="rId368"/>
    <p:sldId id="1679" r:id="rId369"/>
    <p:sldId id="1680" r:id="rId370"/>
    <p:sldId id="1681" r:id="rId371"/>
    <p:sldId id="1682" r:id="rId372"/>
    <p:sldId id="1684" r:id="rId373"/>
    <p:sldId id="1685" r:id="rId374"/>
    <p:sldId id="1686" r:id="rId375"/>
    <p:sldId id="1687" r:id="rId376"/>
    <p:sldId id="1688" r:id="rId377"/>
    <p:sldId id="1689" r:id="rId378"/>
    <p:sldId id="1690" r:id="rId379"/>
    <p:sldId id="1691" r:id="rId380"/>
    <p:sldId id="1692" r:id="rId381"/>
    <p:sldId id="1693" r:id="rId382"/>
    <p:sldId id="1694" r:id="rId383"/>
    <p:sldId id="1695" r:id="rId384"/>
    <p:sldId id="1696" r:id="rId385"/>
    <p:sldId id="1189" r:id="rId386"/>
  </p:sldIdLst>
  <p:sldSz cx="9144000" cy="5143500" type="screen16x9"/>
  <p:notesSz cx="7010400" cy="9296400"/>
  <p:defaultText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513D"/>
    <a:srgbClr val="003A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94" autoAdjust="0"/>
    <p:restoredTop sz="94660"/>
  </p:normalViewPr>
  <p:slideViewPr>
    <p:cSldViewPr>
      <p:cViewPr varScale="1">
        <p:scale>
          <a:sx n="144" d="100"/>
          <a:sy n="144" d="100"/>
        </p:scale>
        <p:origin x="678"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114.xml"/><Relationship Id="rId299" Type="http://schemas.openxmlformats.org/officeDocument/2006/relationships/slide" Target="slides/slide152.xml"/><Relationship Id="rId21" Type="http://schemas.openxmlformats.org/officeDocument/2006/relationships/slideMaster" Target="slideMasters/slideMaster18.xml"/><Relationship Id="rId63" Type="http://schemas.openxmlformats.org/officeDocument/2006/relationships/slideMaster" Target="slideMasters/slideMaster60.xml"/><Relationship Id="rId159" Type="http://schemas.openxmlformats.org/officeDocument/2006/relationships/slide" Target="slides/slide12.xml"/><Relationship Id="rId324" Type="http://schemas.openxmlformats.org/officeDocument/2006/relationships/slide" Target="slides/slide177.xml"/><Relationship Id="rId366" Type="http://schemas.openxmlformats.org/officeDocument/2006/relationships/slide" Target="slides/slide219.xml"/><Relationship Id="rId170" Type="http://schemas.openxmlformats.org/officeDocument/2006/relationships/slide" Target="slides/slide23.xml"/><Relationship Id="rId226" Type="http://schemas.openxmlformats.org/officeDocument/2006/relationships/slide" Target="slides/slide79.xml"/><Relationship Id="rId268" Type="http://schemas.openxmlformats.org/officeDocument/2006/relationships/slide" Target="slides/slide121.xml"/><Relationship Id="rId32" Type="http://schemas.openxmlformats.org/officeDocument/2006/relationships/slideMaster" Target="slideMasters/slideMaster29.xml"/><Relationship Id="rId74" Type="http://schemas.openxmlformats.org/officeDocument/2006/relationships/slideMaster" Target="slideMasters/slideMaster71.xml"/><Relationship Id="rId128" Type="http://schemas.openxmlformats.org/officeDocument/2006/relationships/slideMaster" Target="slideMasters/slideMaster125.xml"/><Relationship Id="rId335" Type="http://schemas.openxmlformats.org/officeDocument/2006/relationships/slide" Target="slides/slide188.xml"/><Relationship Id="rId377" Type="http://schemas.openxmlformats.org/officeDocument/2006/relationships/slide" Target="slides/slide230.xml"/><Relationship Id="rId5" Type="http://schemas.openxmlformats.org/officeDocument/2006/relationships/slideMaster" Target="slideMasters/slideMaster2.xml"/><Relationship Id="rId181" Type="http://schemas.openxmlformats.org/officeDocument/2006/relationships/slide" Target="slides/slide34.xml"/><Relationship Id="rId237" Type="http://schemas.openxmlformats.org/officeDocument/2006/relationships/slide" Target="slides/slide90.xml"/><Relationship Id="rId279" Type="http://schemas.openxmlformats.org/officeDocument/2006/relationships/slide" Target="slides/slide132.xml"/><Relationship Id="rId43" Type="http://schemas.openxmlformats.org/officeDocument/2006/relationships/slideMaster" Target="slideMasters/slideMaster40.xml"/><Relationship Id="rId139" Type="http://schemas.openxmlformats.org/officeDocument/2006/relationships/slideMaster" Target="slideMasters/slideMaster136.xml"/><Relationship Id="rId290" Type="http://schemas.openxmlformats.org/officeDocument/2006/relationships/slide" Target="slides/slide143.xml"/><Relationship Id="rId304" Type="http://schemas.openxmlformats.org/officeDocument/2006/relationships/slide" Target="slides/slide157.xml"/><Relationship Id="rId346" Type="http://schemas.openxmlformats.org/officeDocument/2006/relationships/slide" Target="slides/slide199.xml"/><Relationship Id="rId388" Type="http://schemas.openxmlformats.org/officeDocument/2006/relationships/handoutMaster" Target="handoutMasters/handoutMaster1.xml"/><Relationship Id="rId85" Type="http://schemas.openxmlformats.org/officeDocument/2006/relationships/slideMaster" Target="slideMasters/slideMaster82.xml"/><Relationship Id="rId150" Type="http://schemas.openxmlformats.org/officeDocument/2006/relationships/slide" Target="slides/slide3.xml"/><Relationship Id="rId192" Type="http://schemas.openxmlformats.org/officeDocument/2006/relationships/slide" Target="slides/slide45.xml"/><Relationship Id="rId206" Type="http://schemas.openxmlformats.org/officeDocument/2006/relationships/slide" Target="slides/slide59.xml"/><Relationship Id="rId248" Type="http://schemas.openxmlformats.org/officeDocument/2006/relationships/slide" Target="slides/slide101.xml"/><Relationship Id="rId12" Type="http://schemas.openxmlformats.org/officeDocument/2006/relationships/slideMaster" Target="slideMasters/slideMaster9.xml"/><Relationship Id="rId108" Type="http://schemas.openxmlformats.org/officeDocument/2006/relationships/slideMaster" Target="slideMasters/slideMaster105.xml"/><Relationship Id="rId315" Type="http://schemas.openxmlformats.org/officeDocument/2006/relationships/slide" Target="slides/slide168.xml"/><Relationship Id="rId357" Type="http://schemas.openxmlformats.org/officeDocument/2006/relationships/slide" Target="slides/slide210.xml"/><Relationship Id="rId54" Type="http://schemas.openxmlformats.org/officeDocument/2006/relationships/slideMaster" Target="slideMasters/slideMaster51.xml"/><Relationship Id="rId96" Type="http://schemas.openxmlformats.org/officeDocument/2006/relationships/slideMaster" Target="slideMasters/slideMaster93.xml"/><Relationship Id="rId161" Type="http://schemas.openxmlformats.org/officeDocument/2006/relationships/slide" Target="slides/slide14.xml"/><Relationship Id="rId217" Type="http://schemas.openxmlformats.org/officeDocument/2006/relationships/slide" Target="slides/slide70.xml"/><Relationship Id="rId259" Type="http://schemas.openxmlformats.org/officeDocument/2006/relationships/slide" Target="slides/slide112.xml"/><Relationship Id="rId23" Type="http://schemas.openxmlformats.org/officeDocument/2006/relationships/slideMaster" Target="slideMasters/slideMaster20.xml"/><Relationship Id="rId119" Type="http://schemas.openxmlformats.org/officeDocument/2006/relationships/slideMaster" Target="slideMasters/slideMaster116.xml"/><Relationship Id="rId270" Type="http://schemas.openxmlformats.org/officeDocument/2006/relationships/slide" Target="slides/slide123.xml"/><Relationship Id="rId326" Type="http://schemas.openxmlformats.org/officeDocument/2006/relationships/slide" Target="slides/slide179.xml"/><Relationship Id="rId65" Type="http://schemas.openxmlformats.org/officeDocument/2006/relationships/slideMaster" Target="slideMasters/slideMaster62.xml"/><Relationship Id="rId130" Type="http://schemas.openxmlformats.org/officeDocument/2006/relationships/slideMaster" Target="slideMasters/slideMaster127.xml"/><Relationship Id="rId368" Type="http://schemas.openxmlformats.org/officeDocument/2006/relationships/slide" Target="slides/slide221.xml"/><Relationship Id="rId172" Type="http://schemas.openxmlformats.org/officeDocument/2006/relationships/slide" Target="slides/slide25.xml"/><Relationship Id="rId228" Type="http://schemas.openxmlformats.org/officeDocument/2006/relationships/slide" Target="slides/slide81.xml"/><Relationship Id="rId281" Type="http://schemas.openxmlformats.org/officeDocument/2006/relationships/slide" Target="slides/slide134.xml"/><Relationship Id="rId337" Type="http://schemas.openxmlformats.org/officeDocument/2006/relationships/slide" Target="slides/slide190.xml"/><Relationship Id="rId34" Type="http://schemas.openxmlformats.org/officeDocument/2006/relationships/slideMaster" Target="slideMasters/slideMaster31.xml"/><Relationship Id="rId76" Type="http://schemas.openxmlformats.org/officeDocument/2006/relationships/slideMaster" Target="slideMasters/slideMaster73.xml"/><Relationship Id="rId141" Type="http://schemas.openxmlformats.org/officeDocument/2006/relationships/slideMaster" Target="slideMasters/slideMaster138.xml"/><Relationship Id="rId379" Type="http://schemas.openxmlformats.org/officeDocument/2006/relationships/slide" Target="slides/slide232.xml"/><Relationship Id="rId7" Type="http://schemas.openxmlformats.org/officeDocument/2006/relationships/slideMaster" Target="slideMasters/slideMaster4.xml"/><Relationship Id="rId183" Type="http://schemas.openxmlformats.org/officeDocument/2006/relationships/slide" Target="slides/slide36.xml"/><Relationship Id="rId239" Type="http://schemas.openxmlformats.org/officeDocument/2006/relationships/slide" Target="slides/slide92.xml"/><Relationship Id="rId390" Type="http://schemas.openxmlformats.org/officeDocument/2006/relationships/viewProps" Target="viewProps.xml"/><Relationship Id="rId250" Type="http://schemas.openxmlformats.org/officeDocument/2006/relationships/slide" Target="slides/slide103.xml"/><Relationship Id="rId292" Type="http://schemas.openxmlformats.org/officeDocument/2006/relationships/slide" Target="slides/slide145.xml"/><Relationship Id="rId306" Type="http://schemas.openxmlformats.org/officeDocument/2006/relationships/slide" Target="slides/slide159.xml"/><Relationship Id="rId45" Type="http://schemas.openxmlformats.org/officeDocument/2006/relationships/slideMaster" Target="slideMasters/slideMaster42.xml"/><Relationship Id="rId87" Type="http://schemas.openxmlformats.org/officeDocument/2006/relationships/slideMaster" Target="slideMasters/slideMaster84.xml"/><Relationship Id="rId110" Type="http://schemas.openxmlformats.org/officeDocument/2006/relationships/slideMaster" Target="slideMasters/slideMaster107.xml"/><Relationship Id="rId348" Type="http://schemas.openxmlformats.org/officeDocument/2006/relationships/slide" Target="slides/slide201.xml"/><Relationship Id="rId152" Type="http://schemas.openxmlformats.org/officeDocument/2006/relationships/slide" Target="slides/slide5.xml"/><Relationship Id="rId194" Type="http://schemas.openxmlformats.org/officeDocument/2006/relationships/slide" Target="slides/slide47.xml"/><Relationship Id="rId208" Type="http://schemas.openxmlformats.org/officeDocument/2006/relationships/slide" Target="slides/slide61.xml"/><Relationship Id="rId261" Type="http://schemas.openxmlformats.org/officeDocument/2006/relationships/slide" Target="slides/slide114.xml"/><Relationship Id="rId14" Type="http://schemas.openxmlformats.org/officeDocument/2006/relationships/slideMaster" Target="slideMasters/slideMaster11.xml"/><Relationship Id="rId56" Type="http://schemas.openxmlformats.org/officeDocument/2006/relationships/slideMaster" Target="slideMasters/slideMaster53.xml"/><Relationship Id="rId317" Type="http://schemas.openxmlformats.org/officeDocument/2006/relationships/slide" Target="slides/slide170.xml"/><Relationship Id="rId359" Type="http://schemas.openxmlformats.org/officeDocument/2006/relationships/slide" Target="slides/slide212.xml"/><Relationship Id="rId98" Type="http://schemas.openxmlformats.org/officeDocument/2006/relationships/slideMaster" Target="slideMasters/slideMaster95.xml"/><Relationship Id="rId121" Type="http://schemas.openxmlformats.org/officeDocument/2006/relationships/slideMaster" Target="slideMasters/slideMaster118.xml"/><Relationship Id="rId163" Type="http://schemas.openxmlformats.org/officeDocument/2006/relationships/slide" Target="slides/slide16.xml"/><Relationship Id="rId219" Type="http://schemas.openxmlformats.org/officeDocument/2006/relationships/slide" Target="slides/slide72.xml"/><Relationship Id="rId370" Type="http://schemas.openxmlformats.org/officeDocument/2006/relationships/slide" Target="slides/slide223.xml"/><Relationship Id="rId230" Type="http://schemas.openxmlformats.org/officeDocument/2006/relationships/slide" Target="slides/slide83.xml"/><Relationship Id="rId25" Type="http://schemas.openxmlformats.org/officeDocument/2006/relationships/slideMaster" Target="slideMasters/slideMaster22.xml"/><Relationship Id="rId67" Type="http://schemas.openxmlformats.org/officeDocument/2006/relationships/slideMaster" Target="slideMasters/slideMaster64.xml"/><Relationship Id="rId272" Type="http://schemas.openxmlformats.org/officeDocument/2006/relationships/slide" Target="slides/slide125.xml"/><Relationship Id="rId328" Type="http://schemas.openxmlformats.org/officeDocument/2006/relationships/slide" Target="slides/slide181.xml"/><Relationship Id="rId132" Type="http://schemas.openxmlformats.org/officeDocument/2006/relationships/slideMaster" Target="slideMasters/slideMaster129.xml"/><Relationship Id="rId174" Type="http://schemas.openxmlformats.org/officeDocument/2006/relationships/slide" Target="slides/slide27.xml"/><Relationship Id="rId381" Type="http://schemas.openxmlformats.org/officeDocument/2006/relationships/slide" Target="slides/slide234.xml"/><Relationship Id="rId241" Type="http://schemas.openxmlformats.org/officeDocument/2006/relationships/slide" Target="slides/slide94.xml"/><Relationship Id="rId36" Type="http://schemas.openxmlformats.org/officeDocument/2006/relationships/slideMaster" Target="slideMasters/slideMaster33.xml"/><Relationship Id="rId283" Type="http://schemas.openxmlformats.org/officeDocument/2006/relationships/slide" Target="slides/slide136.xml"/><Relationship Id="rId339" Type="http://schemas.openxmlformats.org/officeDocument/2006/relationships/slide" Target="slides/slide192.xml"/><Relationship Id="rId78" Type="http://schemas.openxmlformats.org/officeDocument/2006/relationships/slideMaster" Target="slideMasters/slideMaster75.xml"/><Relationship Id="rId101" Type="http://schemas.openxmlformats.org/officeDocument/2006/relationships/slideMaster" Target="slideMasters/slideMaster98.xml"/><Relationship Id="rId143" Type="http://schemas.openxmlformats.org/officeDocument/2006/relationships/slideMaster" Target="slideMasters/slideMaster140.xml"/><Relationship Id="rId185" Type="http://schemas.openxmlformats.org/officeDocument/2006/relationships/slide" Target="slides/slide38.xml"/><Relationship Id="rId350" Type="http://schemas.openxmlformats.org/officeDocument/2006/relationships/slide" Target="slides/slide203.xml"/><Relationship Id="rId9" Type="http://schemas.openxmlformats.org/officeDocument/2006/relationships/slideMaster" Target="slideMasters/slideMaster6.xml"/><Relationship Id="rId210" Type="http://schemas.openxmlformats.org/officeDocument/2006/relationships/slide" Target="slides/slide63.xml"/><Relationship Id="rId392" Type="http://schemas.openxmlformats.org/officeDocument/2006/relationships/tableStyles" Target="tableStyles.xml"/><Relationship Id="rId252" Type="http://schemas.openxmlformats.org/officeDocument/2006/relationships/slide" Target="slides/slide105.xml"/><Relationship Id="rId294" Type="http://schemas.openxmlformats.org/officeDocument/2006/relationships/slide" Target="slides/slide147.xml"/><Relationship Id="rId308" Type="http://schemas.openxmlformats.org/officeDocument/2006/relationships/slide" Target="slides/slide161.xml"/><Relationship Id="rId47" Type="http://schemas.openxmlformats.org/officeDocument/2006/relationships/slideMaster" Target="slideMasters/slideMaster44.xml"/><Relationship Id="rId89" Type="http://schemas.openxmlformats.org/officeDocument/2006/relationships/slideMaster" Target="slideMasters/slideMaster86.xml"/><Relationship Id="rId112" Type="http://schemas.openxmlformats.org/officeDocument/2006/relationships/slideMaster" Target="slideMasters/slideMaster109.xml"/><Relationship Id="rId154" Type="http://schemas.openxmlformats.org/officeDocument/2006/relationships/slide" Target="slides/slide7.xml"/><Relationship Id="rId361" Type="http://schemas.openxmlformats.org/officeDocument/2006/relationships/slide" Target="slides/slide214.xml"/><Relationship Id="rId196" Type="http://schemas.openxmlformats.org/officeDocument/2006/relationships/slide" Target="slides/slide49.xml"/><Relationship Id="rId200" Type="http://schemas.openxmlformats.org/officeDocument/2006/relationships/slide" Target="slides/slide53.xml"/><Relationship Id="rId382" Type="http://schemas.openxmlformats.org/officeDocument/2006/relationships/slide" Target="slides/slide235.xml"/><Relationship Id="rId16" Type="http://schemas.openxmlformats.org/officeDocument/2006/relationships/slideMaster" Target="slideMasters/slideMaster13.xml"/><Relationship Id="rId221" Type="http://schemas.openxmlformats.org/officeDocument/2006/relationships/slide" Target="slides/slide74.xml"/><Relationship Id="rId242" Type="http://schemas.openxmlformats.org/officeDocument/2006/relationships/slide" Target="slides/slide95.xml"/><Relationship Id="rId263" Type="http://schemas.openxmlformats.org/officeDocument/2006/relationships/slide" Target="slides/slide116.xml"/><Relationship Id="rId284" Type="http://schemas.openxmlformats.org/officeDocument/2006/relationships/slide" Target="slides/slide137.xml"/><Relationship Id="rId319" Type="http://schemas.openxmlformats.org/officeDocument/2006/relationships/slide" Target="slides/slide172.xml"/><Relationship Id="rId37" Type="http://schemas.openxmlformats.org/officeDocument/2006/relationships/slideMaster" Target="slideMasters/slideMaster34.xml"/><Relationship Id="rId58" Type="http://schemas.openxmlformats.org/officeDocument/2006/relationships/slideMaster" Target="slideMasters/slideMaster55.xml"/><Relationship Id="rId79" Type="http://schemas.openxmlformats.org/officeDocument/2006/relationships/slideMaster" Target="slideMasters/slideMaster76.xml"/><Relationship Id="rId102" Type="http://schemas.openxmlformats.org/officeDocument/2006/relationships/slideMaster" Target="slideMasters/slideMaster99.xml"/><Relationship Id="rId123" Type="http://schemas.openxmlformats.org/officeDocument/2006/relationships/slideMaster" Target="slideMasters/slideMaster120.xml"/><Relationship Id="rId144" Type="http://schemas.openxmlformats.org/officeDocument/2006/relationships/slideMaster" Target="slideMasters/slideMaster141.xml"/><Relationship Id="rId330" Type="http://schemas.openxmlformats.org/officeDocument/2006/relationships/slide" Target="slides/slide183.xml"/><Relationship Id="rId90" Type="http://schemas.openxmlformats.org/officeDocument/2006/relationships/slideMaster" Target="slideMasters/slideMaster87.xml"/><Relationship Id="rId165" Type="http://schemas.openxmlformats.org/officeDocument/2006/relationships/slide" Target="slides/slide18.xml"/><Relationship Id="rId186" Type="http://schemas.openxmlformats.org/officeDocument/2006/relationships/slide" Target="slides/slide39.xml"/><Relationship Id="rId351" Type="http://schemas.openxmlformats.org/officeDocument/2006/relationships/slide" Target="slides/slide204.xml"/><Relationship Id="rId372" Type="http://schemas.openxmlformats.org/officeDocument/2006/relationships/slide" Target="slides/slide225.xml"/><Relationship Id="rId211" Type="http://schemas.openxmlformats.org/officeDocument/2006/relationships/slide" Target="slides/slide64.xml"/><Relationship Id="rId232" Type="http://schemas.openxmlformats.org/officeDocument/2006/relationships/slide" Target="slides/slide85.xml"/><Relationship Id="rId253" Type="http://schemas.openxmlformats.org/officeDocument/2006/relationships/slide" Target="slides/slide106.xml"/><Relationship Id="rId274" Type="http://schemas.openxmlformats.org/officeDocument/2006/relationships/slide" Target="slides/slide127.xml"/><Relationship Id="rId295" Type="http://schemas.openxmlformats.org/officeDocument/2006/relationships/slide" Target="slides/slide148.xml"/><Relationship Id="rId309" Type="http://schemas.openxmlformats.org/officeDocument/2006/relationships/slide" Target="slides/slide162.xml"/><Relationship Id="rId27" Type="http://schemas.openxmlformats.org/officeDocument/2006/relationships/slideMaster" Target="slideMasters/slideMaster24.xml"/><Relationship Id="rId48" Type="http://schemas.openxmlformats.org/officeDocument/2006/relationships/slideMaster" Target="slideMasters/slideMaster45.xml"/><Relationship Id="rId69" Type="http://schemas.openxmlformats.org/officeDocument/2006/relationships/slideMaster" Target="slideMasters/slideMaster66.xml"/><Relationship Id="rId113" Type="http://schemas.openxmlformats.org/officeDocument/2006/relationships/slideMaster" Target="slideMasters/slideMaster110.xml"/><Relationship Id="rId134" Type="http://schemas.openxmlformats.org/officeDocument/2006/relationships/slideMaster" Target="slideMasters/slideMaster131.xml"/><Relationship Id="rId320" Type="http://schemas.openxmlformats.org/officeDocument/2006/relationships/slide" Target="slides/slide173.xml"/><Relationship Id="rId80" Type="http://schemas.openxmlformats.org/officeDocument/2006/relationships/slideMaster" Target="slideMasters/slideMaster77.xml"/><Relationship Id="rId155" Type="http://schemas.openxmlformats.org/officeDocument/2006/relationships/slide" Target="slides/slide8.xml"/><Relationship Id="rId176" Type="http://schemas.openxmlformats.org/officeDocument/2006/relationships/slide" Target="slides/slide29.xml"/><Relationship Id="rId197" Type="http://schemas.openxmlformats.org/officeDocument/2006/relationships/slide" Target="slides/slide50.xml"/><Relationship Id="rId341" Type="http://schemas.openxmlformats.org/officeDocument/2006/relationships/slide" Target="slides/slide194.xml"/><Relationship Id="rId362" Type="http://schemas.openxmlformats.org/officeDocument/2006/relationships/slide" Target="slides/slide215.xml"/><Relationship Id="rId383" Type="http://schemas.openxmlformats.org/officeDocument/2006/relationships/slide" Target="slides/slide236.xml"/><Relationship Id="rId201" Type="http://schemas.openxmlformats.org/officeDocument/2006/relationships/slide" Target="slides/slide54.xml"/><Relationship Id="rId222" Type="http://schemas.openxmlformats.org/officeDocument/2006/relationships/slide" Target="slides/slide75.xml"/><Relationship Id="rId243" Type="http://schemas.openxmlformats.org/officeDocument/2006/relationships/slide" Target="slides/slide96.xml"/><Relationship Id="rId264" Type="http://schemas.openxmlformats.org/officeDocument/2006/relationships/slide" Target="slides/slide117.xml"/><Relationship Id="rId285" Type="http://schemas.openxmlformats.org/officeDocument/2006/relationships/slide" Target="slides/slide138.xml"/><Relationship Id="rId17" Type="http://schemas.openxmlformats.org/officeDocument/2006/relationships/slideMaster" Target="slideMasters/slideMaster14.xml"/><Relationship Id="rId38" Type="http://schemas.openxmlformats.org/officeDocument/2006/relationships/slideMaster" Target="slideMasters/slideMaster35.xml"/><Relationship Id="rId59" Type="http://schemas.openxmlformats.org/officeDocument/2006/relationships/slideMaster" Target="slideMasters/slideMaster56.xml"/><Relationship Id="rId103" Type="http://schemas.openxmlformats.org/officeDocument/2006/relationships/slideMaster" Target="slideMasters/slideMaster100.xml"/><Relationship Id="rId124" Type="http://schemas.openxmlformats.org/officeDocument/2006/relationships/slideMaster" Target="slideMasters/slideMaster121.xml"/><Relationship Id="rId310" Type="http://schemas.openxmlformats.org/officeDocument/2006/relationships/slide" Target="slides/slide163.xml"/><Relationship Id="rId70" Type="http://schemas.openxmlformats.org/officeDocument/2006/relationships/slideMaster" Target="slideMasters/slideMaster67.xml"/><Relationship Id="rId91" Type="http://schemas.openxmlformats.org/officeDocument/2006/relationships/slideMaster" Target="slideMasters/slideMaster88.xml"/><Relationship Id="rId145" Type="http://schemas.openxmlformats.org/officeDocument/2006/relationships/slideMaster" Target="slideMasters/slideMaster142.xml"/><Relationship Id="rId166" Type="http://schemas.openxmlformats.org/officeDocument/2006/relationships/slide" Target="slides/slide19.xml"/><Relationship Id="rId187" Type="http://schemas.openxmlformats.org/officeDocument/2006/relationships/slide" Target="slides/slide40.xml"/><Relationship Id="rId331" Type="http://schemas.openxmlformats.org/officeDocument/2006/relationships/slide" Target="slides/slide184.xml"/><Relationship Id="rId352" Type="http://schemas.openxmlformats.org/officeDocument/2006/relationships/slide" Target="slides/slide205.xml"/><Relationship Id="rId373" Type="http://schemas.openxmlformats.org/officeDocument/2006/relationships/slide" Target="slides/slide226.xml"/><Relationship Id="rId1" Type="http://schemas.openxmlformats.org/officeDocument/2006/relationships/customXml" Target="../customXml/item1.xml"/><Relationship Id="rId212" Type="http://schemas.openxmlformats.org/officeDocument/2006/relationships/slide" Target="slides/slide65.xml"/><Relationship Id="rId233" Type="http://schemas.openxmlformats.org/officeDocument/2006/relationships/slide" Target="slides/slide86.xml"/><Relationship Id="rId254" Type="http://schemas.openxmlformats.org/officeDocument/2006/relationships/slide" Target="slides/slide107.xml"/><Relationship Id="rId28" Type="http://schemas.openxmlformats.org/officeDocument/2006/relationships/slideMaster" Target="slideMasters/slideMaster25.xml"/><Relationship Id="rId49" Type="http://schemas.openxmlformats.org/officeDocument/2006/relationships/slideMaster" Target="slideMasters/slideMaster46.xml"/><Relationship Id="rId114" Type="http://schemas.openxmlformats.org/officeDocument/2006/relationships/slideMaster" Target="slideMasters/slideMaster111.xml"/><Relationship Id="rId275" Type="http://schemas.openxmlformats.org/officeDocument/2006/relationships/slide" Target="slides/slide128.xml"/><Relationship Id="rId296" Type="http://schemas.openxmlformats.org/officeDocument/2006/relationships/slide" Target="slides/slide149.xml"/><Relationship Id="rId300" Type="http://schemas.openxmlformats.org/officeDocument/2006/relationships/slide" Target="slides/slide153.xml"/><Relationship Id="rId60" Type="http://schemas.openxmlformats.org/officeDocument/2006/relationships/slideMaster" Target="slideMasters/slideMaster57.xml"/><Relationship Id="rId81" Type="http://schemas.openxmlformats.org/officeDocument/2006/relationships/slideMaster" Target="slideMasters/slideMaster78.xml"/><Relationship Id="rId135" Type="http://schemas.openxmlformats.org/officeDocument/2006/relationships/slideMaster" Target="slideMasters/slideMaster132.xml"/><Relationship Id="rId156" Type="http://schemas.openxmlformats.org/officeDocument/2006/relationships/slide" Target="slides/slide9.xml"/><Relationship Id="rId177" Type="http://schemas.openxmlformats.org/officeDocument/2006/relationships/slide" Target="slides/slide30.xml"/><Relationship Id="rId198" Type="http://schemas.openxmlformats.org/officeDocument/2006/relationships/slide" Target="slides/slide51.xml"/><Relationship Id="rId321" Type="http://schemas.openxmlformats.org/officeDocument/2006/relationships/slide" Target="slides/slide174.xml"/><Relationship Id="rId342" Type="http://schemas.openxmlformats.org/officeDocument/2006/relationships/slide" Target="slides/slide195.xml"/><Relationship Id="rId363" Type="http://schemas.openxmlformats.org/officeDocument/2006/relationships/slide" Target="slides/slide216.xml"/><Relationship Id="rId384" Type="http://schemas.openxmlformats.org/officeDocument/2006/relationships/slide" Target="slides/slide237.xml"/><Relationship Id="rId202" Type="http://schemas.openxmlformats.org/officeDocument/2006/relationships/slide" Target="slides/slide55.xml"/><Relationship Id="rId223" Type="http://schemas.openxmlformats.org/officeDocument/2006/relationships/slide" Target="slides/slide76.xml"/><Relationship Id="rId244" Type="http://schemas.openxmlformats.org/officeDocument/2006/relationships/slide" Target="slides/slide97.xml"/><Relationship Id="rId18" Type="http://schemas.openxmlformats.org/officeDocument/2006/relationships/slideMaster" Target="slideMasters/slideMaster15.xml"/><Relationship Id="rId39" Type="http://schemas.openxmlformats.org/officeDocument/2006/relationships/slideMaster" Target="slideMasters/slideMaster36.xml"/><Relationship Id="rId265" Type="http://schemas.openxmlformats.org/officeDocument/2006/relationships/slide" Target="slides/slide118.xml"/><Relationship Id="rId286" Type="http://schemas.openxmlformats.org/officeDocument/2006/relationships/slide" Target="slides/slide139.xml"/><Relationship Id="rId50" Type="http://schemas.openxmlformats.org/officeDocument/2006/relationships/slideMaster" Target="slideMasters/slideMaster47.xml"/><Relationship Id="rId104" Type="http://schemas.openxmlformats.org/officeDocument/2006/relationships/slideMaster" Target="slideMasters/slideMaster101.xml"/><Relationship Id="rId125" Type="http://schemas.openxmlformats.org/officeDocument/2006/relationships/slideMaster" Target="slideMasters/slideMaster122.xml"/><Relationship Id="rId146" Type="http://schemas.openxmlformats.org/officeDocument/2006/relationships/slideMaster" Target="slideMasters/slideMaster143.xml"/><Relationship Id="rId167" Type="http://schemas.openxmlformats.org/officeDocument/2006/relationships/slide" Target="slides/slide20.xml"/><Relationship Id="rId188" Type="http://schemas.openxmlformats.org/officeDocument/2006/relationships/slide" Target="slides/slide41.xml"/><Relationship Id="rId311" Type="http://schemas.openxmlformats.org/officeDocument/2006/relationships/slide" Target="slides/slide164.xml"/><Relationship Id="rId332" Type="http://schemas.openxmlformats.org/officeDocument/2006/relationships/slide" Target="slides/slide185.xml"/><Relationship Id="rId353" Type="http://schemas.openxmlformats.org/officeDocument/2006/relationships/slide" Target="slides/slide206.xml"/><Relationship Id="rId374" Type="http://schemas.openxmlformats.org/officeDocument/2006/relationships/slide" Target="slides/slide227.xml"/><Relationship Id="rId71" Type="http://schemas.openxmlformats.org/officeDocument/2006/relationships/slideMaster" Target="slideMasters/slideMaster68.xml"/><Relationship Id="rId92" Type="http://schemas.openxmlformats.org/officeDocument/2006/relationships/slideMaster" Target="slideMasters/slideMaster89.xml"/><Relationship Id="rId213" Type="http://schemas.openxmlformats.org/officeDocument/2006/relationships/slide" Target="slides/slide66.xml"/><Relationship Id="rId234"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Master" Target="slideMasters/slideMaster26.xml"/><Relationship Id="rId255" Type="http://schemas.openxmlformats.org/officeDocument/2006/relationships/slide" Target="slides/slide108.xml"/><Relationship Id="rId276" Type="http://schemas.openxmlformats.org/officeDocument/2006/relationships/slide" Target="slides/slide129.xml"/><Relationship Id="rId297" Type="http://schemas.openxmlformats.org/officeDocument/2006/relationships/slide" Target="slides/slide150.xml"/><Relationship Id="rId40" Type="http://schemas.openxmlformats.org/officeDocument/2006/relationships/slideMaster" Target="slideMasters/slideMaster37.xml"/><Relationship Id="rId115" Type="http://schemas.openxmlformats.org/officeDocument/2006/relationships/slideMaster" Target="slideMasters/slideMaster112.xml"/><Relationship Id="rId136" Type="http://schemas.openxmlformats.org/officeDocument/2006/relationships/slideMaster" Target="slideMasters/slideMaster133.xml"/><Relationship Id="rId157" Type="http://schemas.openxmlformats.org/officeDocument/2006/relationships/slide" Target="slides/slide10.xml"/><Relationship Id="rId178" Type="http://schemas.openxmlformats.org/officeDocument/2006/relationships/slide" Target="slides/slide31.xml"/><Relationship Id="rId301" Type="http://schemas.openxmlformats.org/officeDocument/2006/relationships/slide" Target="slides/slide154.xml"/><Relationship Id="rId322" Type="http://schemas.openxmlformats.org/officeDocument/2006/relationships/slide" Target="slides/slide175.xml"/><Relationship Id="rId343" Type="http://schemas.openxmlformats.org/officeDocument/2006/relationships/slide" Target="slides/slide196.xml"/><Relationship Id="rId364" Type="http://schemas.openxmlformats.org/officeDocument/2006/relationships/slide" Target="slides/slide217.xml"/><Relationship Id="rId61" Type="http://schemas.openxmlformats.org/officeDocument/2006/relationships/slideMaster" Target="slideMasters/slideMaster58.xml"/><Relationship Id="rId82" Type="http://schemas.openxmlformats.org/officeDocument/2006/relationships/slideMaster" Target="slideMasters/slideMaster79.xml"/><Relationship Id="rId199" Type="http://schemas.openxmlformats.org/officeDocument/2006/relationships/slide" Target="slides/slide52.xml"/><Relationship Id="rId203" Type="http://schemas.openxmlformats.org/officeDocument/2006/relationships/slide" Target="slides/slide56.xml"/><Relationship Id="rId385" Type="http://schemas.openxmlformats.org/officeDocument/2006/relationships/slide" Target="slides/slide238.xml"/><Relationship Id="rId19" Type="http://schemas.openxmlformats.org/officeDocument/2006/relationships/slideMaster" Target="slideMasters/slideMaster16.xml"/><Relationship Id="rId224" Type="http://schemas.openxmlformats.org/officeDocument/2006/relationships/slide" Target="slides/slide77.xml"/><Relationship Id="rId245" Type="http://schemas.openxmlformats.org/officeDocument/2006/relationships/slide" Target="slides/slide98.xml"/><Relationship Id="rId266" Type="http://schemas.openxmlformats.org/officeDocument/2006/relationships/slide" Target="slides/slide119.xml"/><Relationship Id="rId287" Type="http://schemas.openxmlformats.org/officeDocument/2006/relationships/slide" Target="slides/slide140.xml"/><Relationship Id="rId30" Type="http://schemas.openxmlformats.org/officeDocument/2006/relationships/slideMaster" Target="slideMasters/slideMaster27.xml"/><Relationship Id="rId105" Type="http://schemas.openxmlformats.org/officeDocument/2006/relationships/slideMaster" Target="slideMasters/slideMaster102.xml"/><Relationship Id="rId126" Type="http://schemas.openxmlformats.org/officeDocument/2006/relationships/slideMaster" Target="slideMasters/slideMaster123.xml"/><Relationship Id="rId147" Type="http://schemas.openxmlformats.org/officeDocument/2006/relationships/slideMaster" Target="slideMasters/slideMaster144.xml"/><Relationship Id="rId168" Type="http://schemas.openxmlformats.org/officeDocument/2006/relationships/slide" Target="slides/slide21.xml"/><Relationship Id="rId312" Type="http://schemas.openxmlformats.org/officeDocument/2006/relationships/slide" Target="slides/slide165.xml"/><Relationship Id="rId333" Type="http://schemas.openxmlformats.org/officeDocument/2006/relationships/slide" Target="slides/slide186.xml"/><Relationship Id="rId354" Type="http://schemas.openxmlformats.org/officeDocument/2006/relationships/slide" Target="slides/slide207.xml"/><Relationship Id="rId51" Type="http://schemas.openxmlformats.org/officeDocument/2006/relationships/slideMaster" Target="slideMasters/slideMaster48.xml"/><Relationship Id="rId72" Type="http://schemas.openxmlformats.org/officeDocument/2006/relationships/slideMaster" Target="slideMasters/slideMaster69.xml"/><Relationship Id="rId93" Type="http://schemas.openxmlformats.org/officeDocument/2006/relationships/slideMaster" Target="slideMasters/slideMaster90.xml"/><Relationship Id="rId189" Type="http://schemas.openxmlformats.org/officeDocument/2006/relationships/slide" Target="slides/slide42.xml"/><Relationship Id="rId375" Type="http://schemas.openxmlformats.org/officeDocument/2006/relationships/slide" Target="slides/slide228.xml"/><Relationship Id="rId3" Type="http://schemas.openxmlformats.org/officeDocument/2006/relationships/customXml" Target="../customXml/item3.xml"/><Relationship Id="rId214" Type="http://schemas.openxmlformats.org/officeDocument/2006/relationships/slide" Target="slides/slide67.xml"/><Relationship Id="rId235" Type="http://schemas.openxmlformats.org/officeDocument/2006/relationships/slide" Target="slides/slide88.xml"/><Relationship Id="rId256" Type="http://schemas.openxmlformats.org/officeDocument/2006/relationships/slide" Target="slides/slide109.xml"/><Relationship Id="rId277" Type="http://schemas.openxmlformats.org/officeDocument/2006/relationships/slide" Target="slides/slide130.xml"/><Relationship Id="rId298" Type="http://schemas.openxmlformats.org/officeDocument/2006/relationships/slide" Target="slides/slide151.xml"/><Relationship Id="rId116" Type="http://schemas.openxmlformats.org/officeDocument/2006/relationships/slideMaster" Target="slideMasters/slideMaster113.xml"/><Relationship Id="rId137" Type="http://schemas.openxmlformats.org/officeDocument/2006/relationships/slideMaster" Target="slideMasters/slideMaster134.xml"/><Relationship Id="rId158" Type="http://schemas.openxmlformats.org/officeDocument/2006/relationships/slide" Target="slides/slide11.xml"/><Relationship Id="rId302" Type="http://schemas.openxmlformats.org/officeDocument/2006/relationships/slide" Target="slides/slide155.xml"/><Relationship Id="rId323" Type="http://schemas.openxmlformats.org/officeDocument/2006/relationships/slide" Target="slides/slide176.xml"/><Relationship Id="rId344" Type="http://schemas.openxmlformats.org/officeDocument/2006/relationships/slide" Target="slides/slide197.xml"/><Relationship Id="rId20" Type="http://schemas.openxmlformats.org/officeDocument/2006/relationships/slideMaster" Target="slideMasters/slideMaster17.xml"/><Relationship Id="rId41" Type="http://schemas.openxmlformats.org/officeDocument/2006/relationships/slideMaster" Target="slideMasters/slideMaster38.xml"/><Relationship Id="rId62" Type="http://schemas.openxmlformats.org/officeDocument/2006/relationships/slideMaster" Target="slideMasters/slideMaster59.xml"/><Relationship Id="rId83" Type="http://schemas.openxmlformats.org/officeDocument/2006/relationships/slideMaster" Target="slideMasters/slideMaster80.xml"/><Relationship Id="rId179" Type="http://schemas.openxmlformats.org/officeDocument/2006/relationships/slide" Target="slides/slide32.xml"/><Relationship Id="rId365" Type="http://schemas.openxmlformats.org/officeDocument/2006/relationships/slide" Target="slides/slide218.xml"/><Relationship Id="rId386" Type="http://schemas.openxmlformats.org/officeDocument/2006/relationships/slide" Target="slides/slide239.xml"/><Relationship Id="rId190" Type="http://schemas.openxmlformats.org/officeDocument/2006/relationships/slide" Target="slides/slide43.xml"/><Relationship Id="rId204" Type="http://schemas.openxmlformats.org/officeDocument/2006/relationships/slide" Target="slides/slide57.xml"/><Relationship Id="rId225" Type="http://schemas.openxmlformats.org/officeDocument/2006/relationships/slide" Target="slides/slide78.xml"/><Relationship Id="rId246" Type="http://schemas.openxmlformats.org/officeDocument/2006/relationships/slide" Target="slides/slide99.xml"/><Relationship Id="rId267" Type="http://schemas.openxmlformats.org/officeDocument/2006/relationships/slide" Target="slides/slide120.xml"/><Relationship Id="rId288" Type="http://schemas.openxmlformats.org/officeDocument/2006/relationships/slide" Target="slides/slide141.xml"/><Relationship Id="rId106" Type="http://schemas.openxmlformats.org/officeDocument/2006/relationships/slideMaster" Target="slideMasters/slideMaster103.xml"/><Relationship Id="rId127" Type="http://schemas.openxmlformats.org/officeDocument/2006/relationships/slideMaster" Target="slideMasters/slideMaster124.xml"/><Relationship Id="rId313" Type="http://schemas.openxmlformats.org/officeDocument/2006/relationships/slide" Target="slides/slide166.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52" Type="http://schemas.openxmlformats.org/officeDocument/2006/relationships/slideMaster" Target="slideMasters/slideMaster49.xml"/><Relationship Id="rId73" Type="http://schemas.openxmlformats.org/officeDocument/2006/relationships/slideMaster" Target="slideMasters/slideMaster70.xml"/><Relationship Id="rId94" Type="http://schemas.openxmlformats.org/officeDocument/2006/relationships/slideMaster" Target="slideMasters/slideMaster91.xml"/><Relationship Id="rId148" Type="http://schemas.openxmlformats.org/officeDocument/2006/relationships/slide" Target="slides/slide1.xml"/><Relationship Id="rId169" Type="http://schemas.openxmlformats.org/officeDocument/2006/relationships/slide" Target="slides/slide22.xml"/><Relationship Id="rId334" Type="http://schemas.openxmlformats.org/officeDocument/2006/relationships/slide" Target="slides/slide187.xml"/><Relationship Id="rId355" Type="http://schemas.openxmlformats.org/officeDocument/2006/relationships/slide" Target="slides/slide208.xml"/><Relationship Id="rId376" Type="http://schemas.openxmlformats.org/officeDocument/2006/relationships/slide" Target="slides/slide229.xml"/><Relationship Id="rId4" Type="http://schemas.openxmlformats.org/officeDocument/2006/relationships/slideMaster" Target="slideMasters/slideMaster1.xml"/><Relationship Id="rId180" Type="http://schemas.openxmlformats.org/officeDocument/2006/relationships/slide" Target="slides/slide33.xml"/><Relationship Id="rId215" Type="http://schemas.openxmlformats.org/officeDocument/2006/relationships/slide" Target="slides/slide68.xml"/><Relationship Id="rId236" Type="http://schemas.openxmlformats.org/officeDocument/2006/relationships/slide" Target="slides/slide89.xml"/><Relationship Id="rId257" Type="http://schemas.openxmlformats.org/officeDocument/2006/relationships/slide" Target="slides/slide110.xml"/><Relationship Id="rId278" Type="http://schemas.openxmlformats.org/officeDocument/2006/relationships/slide" Target="slides/slide131.xml"/><Relationship Id="rId303" Type="http://schemas.openxmlformats.org/officeDocument/2006/relationships/slide" Target="slides/slide156.xml"/><Relationship Id="rId42" Type="http://schemas.openxmlformats.org/officeDocument/2006/relationships/slideMaster" Target="slideMasters/slideMaster39.xml"/><Relationship Id="rId84" Type="http://schemas.openxmlformats.org/officeDocument/2006/relationships/slideMaster" Target="slideMasters/slideMaster81.xml"/><Relationship Id="rId138" Type="http://schemas.openxmlformats.org/officeDocument/2006/relationships/slideMaster" Target="slideMasters/slideMaster135.xml"/><Relationship Id="rId345" Type="http://schemas.openxmlformats.org/officeDocument/2006/relationships/slide" Target="slides/slide198.xml"/><Relationship Id="rId387" Type="http://schemas.openxmlformats.org/officeDocument/2006/relationships/notesMaster" Target="notesMasters/notesMaster1.xml"/><Relationship Id="rId191" Type="http://schemas.openxmlformats.org/officeDocument/2006/relationships/slide" Target="slides/slide44.xml"/><Relationship Id="rId205" Type="http://schemas.openxmlformats.org/officeDocument/2006/relationships/slide" Target="slides/slide58.xml"/><Relationship Id="rId247" Type="http://schemas.openxmlformats.org/officeDocument/2006/relationships/slide" Target="slides/slide100.xml"/><Relationship Id="rId107" Type="http://schemas.openxmlformats.org/officeDocument/2006/relationships/slideMaster" Target="slideMasters/slideMaster104.xml"/><Relationship Id="rId289" Type="http://schemas.openxmlformats.org/officeDocument/2006/relationships/slide" Target="slides/slide142.xml"/><Relationship Id="rId11" Type="http://schemas.openxmlformats.org/officeDocument/2006/relationships/slideMaster" Target="slideMasters/slideMaster8.xml"/><Relationship Id="rId53" Type="http://schemas.openxmlformats.org/officeDocument/2006/relationships/slideMaster" Target="slideMasters/slideMaster50.xml"/><Relationship Id="rId149" Type="http://schemas.openxmlformats.org/officeDocument/2006/relationships/slide" Target="slides/slide2.xml"/><Relationship Id="rId314" Type="http://schemas.openxmlformats.org/officeDocument/2006/relationships/slide" Target="slides/slide167.xml"/><Relationship Id="rId356" Type="http://schemas.openxmlformats.org/officeDocument/2006/relationships/slide" Target="slides/slide209.xml"/><Relationship Id="rId95" Type="http://schemas.openxmlformats.org/officeDocument/2006/relationships/slideMaster" Target="slideMasters/slideMaster92.xml"/><Relationship Id="rId160" Type="http://schemas.openxmlformats.org/officeDocument/2006/relationships/slide" Target="slides/slide13.xml"/><Relationship Id="rId216" Type="http://schemas.openxmlformats.org/officeDocument/2006/relationships/slide" Target="slides/slide69.xml"/><Relationship Id="rId258" Type="http://schemas.openxmlformats.org/officeDocument/2006/relationships/slide" Target="slides/slide111.xml"/><Relationship Id="rId22" Type="http://schemas.openxmlformats.org/officeDocument/2006/relationships/slideMaster" Target="slideMasters/slideMaster19.xml"/><Relationship Id="rId64" Type="http://schemas.openxmlformats.org/officeDocument/2006/relationships/slideMaster" Target="slideMasters/slideMaster61.xml"/><Relationship Id="rId118" Type="http://schemas.openxmlformats.org/officeDocument/2006/relationships/slideMaster" Target="slideMasters/slideMaster115.xml"/><Relationship Id="rId325" Type="http://schemas.openxmlformats.org/officeDocument/2006/relationships/slide" Target="slides/slide178.xml"/><Relationship Id="rId367" Type="http://schemas.openxmlformats.org/officeDocument/2006/relationships/slide" Target="slides/slide220.xml"/><Relationship Id="rId171" Type="http://schemas.openxmlformats.org/officeDocument/2006/relationships/slide" Target="slides/slide24.xml"/><Relationship Id="rId227" Type="http://schemas.openxmlformats.org/officeDocument/2006/relationships/slide" Target="slides/slide80.xml"/><Relationship Id="rId269" Type="http://schemas.openxmlformats.org/officeDocument/2006/relationships/slide" Target="slides/slide122.xml"/><Relationship Id="rId33" Type="http://schemas.openxmlformats.org/officeDocument/2006/relationships/slideMaster" Target="slideMasters/slideMaster30.xml"/><Relationship Id="rId129" Type="http://schemas.openxmlformats.org/officeDocument/2006/relationships/slideMaster" Target="slideMasters/slideMaster126.xml"/><Relationship Id="rId280" Type="http://schemas.openxmlformats.org/officeDocument/2006/relationships/slide" Target="slides/slide133.xml"/><Relationship Id="rId336" Type="http://schemas.openxmlformats.org/officeDocument/2006/relationships/slide" Target="slides/slide189.xml"/><Relationship Id="rId75" Type="http://schemas.openxmlformats.org/officeDocument/2006/relationships/slideMaster" Target="slideMasters/slideMaster72.xml"/><Relationship Id="rId140" Type="http://schemas.openxmlformats.org/officeDocument/2006/relationships/slideMaster" Target="slideMasters/slideMaster137.xml"/><Relationship Id="rId182" Type="http://schemas.openxmlformats.org/officeDocument/2006/relationships/slide" Target="slides/slide35.xml"/><Relationship Id="rId378" Type="http://schemas.openxmlformats.org/officeDocument/2006/relationships/slide" Target="slides/slide231.xml"/><Relationship Id="rId6" Type="http://schemas.openxmlformats.org/officeDocument/2006/relationships/slideMaster" Target="slideMasters/slideMaster3.xml"/><Relationship Id="rId238" Type="http://schemas.openxmlformats.org/officeDocument/2006/relationships/slide" Target="slides/slide91.xml"/><Relationship Id="rId291" Type="http://schemas.openxmlformats.org/officeDocument/2006/relationships/slide" Target="slides/slide144.xml"/><Relationship Id="rId305" Type="http://schemas.openxmlformats.org/officeDocument/2006/relationships/slide" Target="slides/slide158.xml"/><Relationship Id="rId347" Type="http://schemas.openxmlformats.org/officeDocument/2006/relationships/slide" Target="slides/slide200.xml"/><Relationship Id="rId44" Type="http://schemas.openxmlformats.org/officeDocument/2006/relationships/slideMaster" Target="slideMasters/slideMaster41.xml"/><Relationship Id="rId86" Type="http://schemas.openxmlformats.org/officeDocument/2006/relationships/slideMaster" Target="slideMasters/slideMaster83.xml"/><Relationship Id="rId151" Type="http://schemas.openxmlformats.org/officeDocument/2006/relationships/slide" Target="slides/slide4.xml"/><Relationship Id="rId389" Type="http://schemas.openxmlformats.org/officeDocument/2006/relationships/presProps" Target="presProps.xml"/><Relationship Id="rId193" Type="http://schemas.openxmlformats.org/officeDocument/2006/relationships/slide" Target="slides/slide46.xml"/><Relationship Id="rId207" Type="http://schemas.openxmlformats.org/officeDocument/2006/relationships/slide" Target="slides/slide60.xml"/><Relationship Id="rId249" Type="http://schemas.openxmlformats.org/officeDocument/2006/relationships/slide" Target="slides/slide102.xml"/><Relationship Id="rId13" Type="http://schemas.openxmlformats.org/officeDocument/2006/relationships/slideMaster" Target="slideMasters/slideMaster10.xml"/><Relationship Id="rId109" Type="http://schemas.openxmlformats.org/officeDocument/2006/relationships/slideMaster" Target="slideMasters/slideMaster106.xml"/><Relationship Id="rId260" Type="http://schemas.openxmlformats.org/officeDocument/2006/relationships/slide" Target="slides/slide113.xml"/><Relationship Id="rId316" Type="http://schemas.openxmlformats.org/officeDocument/2006/relationships/slide" Target="slides/slide169.xml"/><Relationship Id="rId55" Type="http://schemas.openxmlformats.org/officeDocument/2006/relationships/slideMaster" Target="slideMasters/slideMaster52.xml"/><Relationship Id="rId97" Type="http://schemas.openxmlformats.org/officeDocument/2006/relationships/slideMaster" Target="slideMasters/slideMaster94.xml"/><Relationship Id="rId120" Type="http://schemas.openxmlformats.org/officeDocument/2006/relationships/slideMaster" Target="slideMasters/slideMaster117.xml"/><Relationship Id="rId358" Type="http://schemas.openxmlformats.org/officeDocument/2006/relationships/slide" Target="slides/slide211.xml"/><Relationship Id="rId162" Type="http://schemas.openxmlformats.org/officeDocument/2006/relationships/slide" Target="slides/slide15.xml"/><Relationship Id="rId218" Type="http://schemas.openxmlformats.org/officeDocument/2006/relationships/slide" Target="slides/slide71.xml"/><Relationship Id="rId271" Type="http://schemas.openxmlformats.org/officeDocument/2006/relationships/slide" Target="slides/slide124.xml"/><Relationship Id="rId24" Type="http://schemas.openxmlformats.org/officeDocument/2006/relationships/slideMaster" Target="slideMasters/slideMaster21.xml"/><Relationship Id="rId66" Type="http://schemas.openxmlformats.org/officeDocument/2006/relationships/slideMaster" Target="slideMasters/slideMaster63.xml"/><Relationship Id="rId131" Type="http://schemas.openxmlformats.org/officeDocument/2006/relationships/slideMaster" Target="slideMasters/slideMaster128.xml"/><Relationship Id="rId327" Type="http://schemas.openxmlformats.org/officeDocument/2006/relationships/slide" Target="slides/slide180.xml"/><Relationship Id="rId369" Type="http://schemas.openxmlformats.org/officeDocument/2006/relationships/slide" Target="slides/slide222.xml"/><Relationship Id="rId173" Type="http://schemas.openxmlformats.org/officeDocument/2006/relationships/slide" Target="slides/slide26.xml"/><Relationship Id="rId229" Type="http://schemas.openxmlformats.org/officeDocument/2006/relationships/slide" Target="slides/slide82.xml"/><Relationship Id="rId380" Type="http://schemas.openxmlformats.org/officeDocument/2006/relationships/slide" Target="slides/slide233.xml"/><Relationship Id="rId240" Type="http://schemas.openxmlformats.org/officeDocument/2006/relationships/slide" Target="slides/slide93.xml"/><Relationship Id="rId35" Type="http://schemas.openxmlformats.org/officeDocument/2006/relationships/slideMaster" Target="slideMasters/slideMaster32.xml"/><Relationship Id="rId77" Type="http://schemas.openxmlformats.org/officeDocument/2006/relationships/slideMaster" Target="slideMasters/slideMaster74.xml"/><Relationship Id="rId100" Type="http://schemas.openxmlformats.org/officeDocument/2006/relationships/slideMaster" Target="slideMasters/slideMaster97.xml"/><Relationship Id="rId282" Type="http://schemas.openxmlformats.org/officeDocument/2006/relationships/slide" Target="slides/slide135.xml"/><Relationship Id="rId338" Type="http://schemas.openxmlformats.org/officeDocument/2006/relationships/slide" Target="slides/slide191.xml"/><Relationship Id="rId8" Type="http://schemas.openxmlformats.org/officeDocument/2006/relationships/slideMaster" Target="slideMasters/slideMaster5.xml"/><Relationship Id="rId142" Type="http://schemas.openxmlformats.org/officeDocument/2006/relationships/slideMaster" Target="slideMasters/slideMaster139.xml"/><Relationship Id="rId184" Type="http://schemas.openxmlformats.org/officeDocument/2006/relationships/slide" Target="slides/slide37.xml"/><Relationship Id="rId391" Type="http://schemas.openxmlformats.org/officeDocument/2006/relationships/theme" Target="theme/theme1.xml"/><Relationship Id="rId251" Type="http://schemas.openxmlformats.org/officeDocument/2006/relationships/slide" Target="slides/slide104.xml"/><Relationship Id="rId46" Type="http://schemas.openxmlformats.org/officeDocument/2006/relationships/slideMaster" Target="slideMasters/slideMaster43.xml"/><Relationship Id="rId293" Type="http://schemas.openxmlformats.org/officeDocument/2006/relationships/slide" Target="slides/slide146.xml"/><Relationship Id="rId307" Type="http://schemas.openxmlformats.org/officeDocument/2006/relationships/slide" Target="slides/slide160.xml"/><Relationship Id="rId349" Type="http://schemas.openxmlformats.org/officeDocument/2006/relationships/slide" Target="slides/slide202.xml"/><Relationship Id="rId88" Type="http://schemas.openxmlformats.org/officeDocument/2006/relationships/slideMaster" Target="slideMasters/slideMaster85.xml"/><Relationship Id="rId111" Type="http://schemas.openxmlformats.org/officeDocument/2006/relationships/slideMaster" Target="slideMasters/slideMaster108.xml"/><Relationship Id="rId153" Type="http://schemas.openxmlformats.org/officeDocument/2006/relationships/slide" Target="slides/slide6.xml"/><Relationship Id="rId195" Type="http://schemas.openxmlformats.org/officeDocument/2006/relationships/slide" Target="slides/slide48.xml"/><Relationship Id="rId209" Type="http://schemas.openxmlformats.org/officeDocument/2006/relationships/slide" Target="slides/slide62.xml"/><Relationship Id="rId360" Type="http://schemas.openxmlformats.org/officeDocument/2006/relationships/slide" Target="slides/slide213.xml"/><Relationship Id="rId220" Type="http://schemas.openxmlformats.org/officeDocument/2006/relationships/slide" Target="slides/slide73.xml"/><Relationship Id="rId15" Type="http://schemas.openxmlformats.org/officeDocument/2006/relationships/slideMaster" Target="slideMasters/slideMaster12.xml"/><Relationship Id="rId57" Type="http://schemas.openxmlformats.org/officeDocument/2006/relationships/slideMaster" Target="slideMasters/slideMaster54.xml"/><Relationship Id="rId262" Type="http://schemas.openxmlformats.org/officeDocument/2006/relationships/slide" Target="slides/slide115.xml"/><Relationship Id="rId318" Type="http://schemas.openxmlformats.org/officeDocument/2006/relationships/slide" Target="slides/slide171.xml"/><Relationship Id="rId99" Type="http://schemas.openxmlformats.org/officeDocument/2006/relationships/slideMaster" Target="slideMasters/slideMaster96.xml"/><Relationship Id="rId122" Type="http://schemas.openxmlformats.org/officeDocument/2006/relationships/slideMaster" Target="slideMasters/slideMaster119.xml"/><Relationship Id="rId164" Type="http://schemas.openxmlformats.org/officeDocument/2006/relationships/slide" Target="slides/slide17.xml"/><Relationship Id="rId371" Type="http://schemas.openxmlformats.org/officeDocument/2006/relationships/slide" Target="slides/slide224.xml"/><Relationship Id="rId26" Type="http://schemas.openxmlformats.org/officeDocument/2006/relationships/slideMaster" Target="slideMasters/slideMaster23.xml"/><Relationship Id="rId231" Type="http://schemas.openxmlformats.org/officeDocument/2006/relationships/slide" Target="slides/slide84.xml"/><Relationship Id="rId273" Type="http://schemas.openxmlformats.org/officeDocument/2006/relationships/slide" Target="slides/slide126.xml"/><Relationship Id="rId329" Type="http://schemas.openxmlformats.org/officeDocument/2006/relationships/slide" Target="slides/slide182.xml"/><Relationship Id="rId68" Type="http://schemas.openxmlformats.org/officeDocument/2006/relationships/slideMaster" Target="slideMasters/slideMaster65.xml"/><Relationship Id="rId133" Type="http://schemas.openxmlformats.org/officeDocument/2006/relationships/slideMaster" Target="slideMasters/slideMaster130.xml"/><Relationship Id="rId175" Type="http://schemas.openxmlformats.org/officeDocument/2006/relationships/slide" Target="slides/slide28.xml"/><Relationship Id="rId340" Type="http://schemas.openxmlformats.org/officeDocument/2006/relationships/slide" Target="slides/slide193.xml"/></Relationships>
</file>

<file path=ppt/charts/_rels/chart1.xml.rels><?xml version="1.0" encoding="UTF-8" standalone="yes"?>
<Relationships xmlns="http://schemas.openxmlformats.org/package/2006/relationships"><Relationship Id="rId3" Type="http://schemas.openxmlformats.org/officeDocument/2006/relationships/oleObject" Target="file:///\\aonnet.aon.net\nafs\USA\Lincolnshire\NATDAT13\HIG\data\Common\Asset-Liability\Investment%20Minor\ALM\FRS\2021%20Studies\03.%20Custom%20CMAs\Aon_SBA%20Historical%20CMAs%20(2021%20updat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8.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9.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0.xlsx"/></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2.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6.xml"/></Relationships>
</file>

<file path=ppt/charts/_rels/chart2.xml.rels><?xml version="1.0" encoding="UTF-8" standalone="yes"?>
<Relationships xmlns="http://schemas.openxmlformats.org/package/2006/relationships"><Relationship Id="rId1" Type="http://schemas.openxmlformats.org/officeDocument/2006/relationships/oleObject" Target="file:///\\aonnet.aon.net\nafs\USA\Lincolnshire\NATDAT13\HIG\data\Common\Asset-Liability\Investment%20Minor\ALM\FRS\2021%20Studies\03.%20Custom%20CMAs\Aon_SBA%20Historical%20CMAs%20(2021%20update).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8.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7.xml"/><Relationship Id="rId1" Type="http://schemas.microsoft.com/office/2011/relationships/chartStyle" Target="style17.xml"/></Relationships>
</file>

<file path=ppt/charts/_rels/chart2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8.xml"/><Relationship Id="rId1" Type="http://schemas.microsoft.com/office/2011/relationships/chartStyle" Target="style18.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9.xml"/><Relationship Id="rId1" Type="http://schemas.microsoft.com/office/2011/relationships/chartStyle" Target="style19.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0.xml"/><Relationship Id="rId1" Type="http://schemas.microsoft.com/office/2011/relationships/chartStyle" Target="style20.xml"/></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oleObject" Target="file:///\\aonnet.aon.net\nafs\USA\Lincolnshire\NATDAT13\HIG\data\Common\Asset-Liability\Investment%20Minor\ALM\Templates\Surveys\Horizon%20Survey\2021\Chart%20in%20Microsoft%20PowerPoint%202Q%2021%20v1.xlsx" TargetMode="External"/></Relationships>
</file>

<file path=ppt/charts/_rels/chart3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7.xlsx"/></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2.xml"/><Relationship Id="rId1" Type="http://schemas.microsoft.com/office/2011/relationships/chartStyle" Target="style22.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3.xml"/><Relationship Id="rId1" Type="http://schemas.microsoft.com/office/2011/relationships/chartStyle" Target="style23.xml"/></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4.xml"/><Relationship Id="rId1" Type="http://schemas.microsoft.com/office/2011/relationships/chartStyle" Target="style24.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25.xml"/><Relationship Id="rId1" Type="http://schemas.microsoft.com/office/2011/relationships/chartStyle" Target="style25.xml"/></Relationships>
</file>

<file path=ppt/charts/_rels/chart3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4.xlsx"/></Relationships>
</file>

<file path=ppt/charts/_rels/chart3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35.xlsx"/></Relationships>
</file>

<file path=ppt/charts/_rels/chart3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36.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2.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themeOverride" Target="../theme/themeOverride18.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themeOverride" Target="../theme/themeOverride19.xml"/></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1.xlsx"/><Relationship Id="rId1" Type="http://schemas.openxmlformats.org/officeDocument/2006/relationships/themeOverride" Target="../theme/themeOverride20.xml"/></Relationships>
</file>

<file path=ppt/charts/_rels/chart45.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P:\Hewitt%20Ennis%20Knupp%20-%20Trustee%20Info\3Q19\FRS%20IP%20Assets%20by%20Product%20Type%209-30-19.xlsx" TargetMode="External"/></Relationships>
</file>

<file path=ppt/charts/_rels/chart46.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42.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52.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48.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61.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57.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Breakdown of Global Equity Risk Premium</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275515345682072E-2"/>
          <c:y val="0.16526092490453967"/>
          <c:w val="0.8694489693086358"/>
          <c:h val="0.60481897892801584"/>
        </c:manualLayout>
      </c:layout>
      <c:areaChart>
        <c:grouping val="stacked"/>
        <c:varyColors val="0"/>
        <c:ser>
          <c:idx val="1"/>
          <c:order val="0"/>
          <c:tx>
            <c:strRef>
              <c:f>'[Aon_SBA Historical CMAs (2021 update).xlsx]SBA CMAs'!$B$35</c:f>
              <c:strCache>
                <c:ptCount val="1"/>
                <c:pt idx="0">
                  <c:v>Core Fixed Income (15Y Avg)</c:v>
                </c:pt>
              </c:strCache>
            </c:strRef>
          </c:tx>
          <c:spPr>
            <a:solidFill>
              <a:srgbClr val="FFFFFF">
                <a:alpha val="0"/>
              </a:srgbClr>
            </a:solidFill>
            <a:ln>
              <a:noFill/>
            </a:ln>
            <a:effectLst/>
          </c:spPr>
          <c:cat>
            <c:numRef>
              <c:f>'[Aon_SBA Historical CMAs (2021 update).xlsx]SBA CMAs'!$H$33:$M$33</c:f>
              <c:numCache>
                <c:formatCode>General</c:formatCode>
                <c:ptCount val="6"/>
                <c:pt idx="0">
                  <c:v>2016</c:v>
                </c:pt>
                <c:pt idx="1">
                  <c:v>2017</c:v>
                </c:pt>
                <c:pt idx="2">
                  <c:v>2018</c:v>
                </c:pt>
                <c:pt idx="3">
                  <c:v>2019</c:v>
                </c:pt>
                <c:pt idx="4">
                  <c:v>2020</c:v>
                </c:pt>
                <c:pt idx="5">
                  <c:v>2021</c:v>
                </c:pt>
              </c:numCache>
            </c:numRef>
          </c:cat>
          <c:val>
            <c:numRef>
              <c:f>'[Aon_SBA Historical CMAs (2021 update).xlsx]SBA CMAs'!$H$35:$M$35</c:f>
              <c:numCache>
                <c:formatCode>0.00%</c:formatCode>
                <c:ptCount val="6"/>
                <c:pt idx="0">
                  <c:v>3.2800000000000003E-2</c:v>
                </c:pt>
                <c:pt idx="1">
                  <c:v>3.3599999999999998E-2</c:v>
                </c:pt>
                <c:pt idx="2">
                  <c:v>3.1600000000000003E-2</c:v>
                </c:pt>
                <c:pt idx="3">
                  <c:v>2.92E-2</c:v>
                </c:pt>
                <c:pt idx="4">
                  <c:v>1.5299999999999999E-2</c:v>
                </c:pt>
                <c:pt idx="5">
                  <c:v>2.06E-2</c:v>
                </c:pt>
              </c:numCache>
            </c:numRef>
          </c:val>
          <c:extLst>
            <c:ext xmlns:c16="http://schemas.microsoft.com/office/drawing/2014/chart" uri="{C3380CC4-5D6E-409C-BE32-E72D297353CC}">
              <c16:uniqueId val="{00000000-A37C-4B8E-A03E-542AC4EEED4F}"/>
            </c:ext>
          </c:extLst>
        </c:ser>
        <c:ser>
          <c:idx val="4"/>
          <c:order val="1"/>
          <c:tx>
            <c:strRef>
              <c:f>'[Aon_SBA Historical CMAs (2021 update).xlsx]SBA CMAs'!$B$36</c:f>
              <c:strCache>
                <c:ptCount val="1"/>
                <c:pt idx="0">
                  <c:v>Equity Risk Premium</c:v>
                </c:pt>
              </c:strCache>
            </c:strRef>
          </c:tx>
          <c:spPr>
            <a:solidFill>
              <a:schemeClr val="bg1">
                <a:lumMod val="85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'[Aon_SBA Historical CMAs (2021 update).xlsx]SBA CMAs'!$H$33:$M$33</c:f>
              <c:numCache>
                <c:formatCode>General</c:formatCode>
                <c:ptCount val="6"/>
                <c:pt idx="0">
                  <c:v>2016</c:v>
                </c:pt>
                <c:pt idx="1">
                  <c:v>2017</c:v>
                </c:pt>
                <c:pt idx="2">
                  <c:v>2018</c:v>
                </c:pt>
                <c:pt idx="3">
                  <c:v>2019</c:v>
                </c:pt>
                <c:pt idx="4">
                  <c:v>2020</c:v>
                </c:pt>
                <c:pt idx="5">
                  <c:v>2021</c:v>
                </c:pt>
              </c:numCache>
            </c:numRef>
          </c:cat>
          <c:val>
            <c:numRef>
              <c:f>'[Aon_SBA Historical CMAs (2021 update).xlsx]SBA CMAs'!$H$36:$M$36</c:f>
              <c:numCache>
                <c:formatCode>0.00%</c:formatCode>
                <c:ptCount val="6"/>
                <c:pt idx="0">
                  <c:v>3.9399999999999998E-2</c:v>
                </c:pt>
                <c:pt idx="1">
                  <c:v>3.7200000000000004E-2</c:v>
                </c:pt>
                <c:pt idx="2">
                  <c:v>3.6199999999999996E-2</c:v>
                </c:pt>
                <c:pt idx="3">
                  <c:v>3.8800000000000001E-2</c:v>
                </c:pt>
                <c:pt idx="4">
                  <c:v>5.1499999999999997E-2</c:v>
                </c:pt>
                <c:pt idx="5">
                  <c:v>3.9199999999999999E-2</c:v>
                </c:pt>
              </c:numCache>
            </c:numRef>
          </c:val>
          <c:extLst>
            <c:ext xmlns:c16="http://schemas.microsoft.com/office/drawing/2014/chart" uri="{C3380CC4-5D6E-409C-BE32-E72D297353CC}">
              <c16:uniqueId val="{00000001-A37C-4B8E-A03E-542AC4EEED4F}"/>
            </c:ext>
          </c:extLst>
        </c:ser>
        <c:dLbls>
          <c:showLegendKey val="0"/>
          <c:showVal val="0"/>
          <c:showCatName val="0"/>
          <c:showSerName val="0"/>
          <c:showPercent val="0"/>
          <c:showBubbleSize val="0"/>
        </c:dLbls>
        <c:axId val="720432912"/>
        <c:axId val="720443080"/>
      </c:areaChart>
      <c:lineChart>
        <c:grouping val="standard"/>
        <c:varyColors val="0"/>
        <c:ser>
          <c:idx val="2"/>
          <c:order val="2"/>
          <c:tx>
            <c:strRef>
              <c:f>'[Aon_SBA Historical CMAs (2021 update).xlsx]SBA CMAs'!$B$34</c:f>
              <c:strCache>
                <c:ptCount val="1"/>
                <c:pt idx="0">
                  <c:v>Global Equities (15Y Avg)</c:v>
                </c:pt>
              </c:strCache>
            </c:strRef>
          </c:tx>
          <c:spPr>
            <a:ln w="28575" cap="rnd">
              <a:solidFill>
                <a:srgbClr val="E11B2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'[Aon_SBA Historical CMAs (2021 update).xlsx]SBA CMAs'!$H$33:$M$33</c:f>
              <c:numCache>
                <c:formatCode>General</c:formatCode>
                <c:ptCount val="6"/>
                <c:pt idx="0">
                  <c:v>2016</c:v>
                </c:pt>
                <c:pt idx="1">
                  <c:v>2017</c:v>
                </c:pt>
                <c:pt idx="2">
                  <c:v>2018</c:v>
                </c:pt>
                <c:pt idx="3">
                  <c:v>2019</c:v>
                </c:pt>
                <c:pt idx="4">
                  <c:v>2020</c:v>
                </c:pt>
                <c:pt idx="5">
                  <c:v>2021</c:v>
                </c:pt>
              </c:numCache>
            </c:numRef>
          </c:cat>
          <c:val>
            <c:numRef>
              <c:f>'[Aon_SBA Historical CMAs (2021 update).xlsx]SBA CMAs'!$H$34:$M$34</c:f>
              <c:numCache>
                <c:formatCode>0.00%</c:formatCode>
                <c:ptCount val="6"/>
                <c:pt idx="0">
                  <c:v>7.22E-2</c:v>
                </c:pt>
                <c:pt idx="1">
                  <c:v>7.0800000000000002E-2</c:v>
                </c:pt>
                <c:pt idx="2">
                  <c:v>6.7799999999999999E-2</c:v>
                </c:pt>
                <c:pt idx="3">
                  <c:v>6.8000000000000005E-2</c:v>
                </c:pt>
                <c:pt idx="4">
                  <c:v>6.6799999999999998E-2</c:v>
                </c:pt>
                <c:pt idx="5">
                  <c:v>5.9799999999999999E-2</c:v>
                </c:pt>
              </c:numCache>
            </c:numRef>
          </c:val>
          <c:smooth val="0"/>
          <c:extLst>
            <c:ext xmlns:c16="http://schemas.microsoft.com/office/drawing/2014/chart" uri="{C3380CC4-5D6E-409C-BE32-E72D297353CC}">
              <c16:uniqueId val="{00000002-A37C-4B8E-A03E-542AC4EEED4F}"/>
            </c:ext>
          </c:extLst>
        </c:ser>
        <c:ser>
          <c:idx val="3"/>
          <c:order val="3"/>
          <c:tx>
            <c:strRef>
              <c:f>'[Aon_SBA Historical CMAs (2021 update).xlsx]SBA CMAs'!$B$35</c:f>
              <c:strCache>
                <c:ptCount val="1"/>
                <c:pt idx="0">
                  <c:v>Core Fixed Income (15Y Avg)</c:v>
                </c:pt>
              </c:strCache>
            </c:strRef>
          </c:tx>
          <c:spPr>
            <a:ln w="28575" cap="rnd">
              <a:solidFill>
                <a:srgbClr val="5EB6E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'[Aon_SBA Historical CMAs (2021 update).xlsx]SBA CMAs'!$H$33:$M$33</c:f>
              <c:numCache>
                <c:formatCode>General</c:formatCode>
                <c:ptCount val="6"/>
                <c:pt idx="0">
                  <c:v>2016</c:v>
                </c:pt>
                <c:pt idx="1">
                  <c:v>2017</c:v>
                </c:pt>
                <c:pt idx="2">
                  <c:v>2018</c:v>
                </c:pt>
                <c:pt idx="3">
                  <c:v>2019</c:v>
                </c:pt>
                <c:pt idx="4">
                  <c:v>2020</c:v>
                </c:pt>
                <c:pt idx="5">
                  <c:v>2021</c:v>
                </c:pt>
              </c:numCache>
            </c:numRef>
          </c:cat>
          <c:val>
            <c:numRef>
              <c:f>'[Aon_SBA Historical CMAs (2021 update).xlsx]SBA CMAs'!$H$35:$M$35</c:f>
              <c:numCache>
                <c:formatCode>0.00%</c:formatCode>
                <c:ptCount val="6"/>
                <c:pt idx="0">
                  <c:v>3.2800000000000003E-2</c:v>
                </c:pt>
                <c:pt idx="1">
                  <c:v>3.3599999999999998E-2</c:v>
                </c:pt>
                <c:pt idx="2">
                  <c:v>3.1600000000000003E-2</c:v>
                </c:pt>
                <c:pt idx="3">
                  <c:v>2.92E-2</c:v>
                </c:pt>
                <c:pt idx="4">
                  <c:v>1.5299999999999999E-2</c:v>
                </c:pt>
                <c:pt idx="5">
                  <c:v>2.06E-2</c:v>
                </c:pt>
              </c:numCache>
            </c:numRef>
          </c:val>
          <c:smooth val="0"/>
          <c:extLst>
            <c:ext xmlns:c16="http://schemas.microsoft.com/office/drawing/2014/chart" uri="{C3380CC4-5D6E-409C-BE32-E72D297353CC}">
              <c16:uniqueId val="{00000003-A37C-4B8E-A03E-542AC4EEED4F}"/>
            </c:ext>
          </c:extLst>
        </c:ser>
        <c:dLbls>
          <c:showLegendKey val="0"/>
          <c:showVal val="0"/>
          <c:showCatName val="0"/>
          <c:showSerName val="0"/>
          <c:showPercent val="0"/>
          <c:showBubbleSize val="0"/>
        </c:dLbls>
        <c:marker val="1"/>
        <c:smooth val="0"/>
        <c:axId val="671904744"/>
        <c:axId val="671908680"/>
      </c:lineChart>
      <c:catAx>
        <c:axId val="720432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20443080"/>
        <c:crosses val="autoZero"/>
        <c:auto val="1"/>
        <c:lblAlgn val="ctr"/>
        <c:lblOffset val="100"/>
        <c:noMultiLvlLbl val="0"/>
      </c:catAx>
      <c:valAx>
        <c:axId val="720443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20432912"/>
        <c:crosses val="autoZero"/>
        <c:crossBetween val="between"/>
      </c:valAx>
      <c:valAx>
        <c:axId val="671908680"/>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71904744"/>
        <c:crosses val="max"/>
        <c:crossBetween val="between"/>
      </c:valAx>
      <c:catAx>
        <c:axId val="671904744"/>
        <c:scaling>
          <c:orientation val="minMax"/>
        </c:scaling>
        <c:delete val="1"/>
        <c:axPos val="b"/>
        <c:numFmt formatCode="General" sourceLinked="1"/>
        <c:majorTickMark val="out"/>
        <c:minorTickMark val="none"/>
        <c:tickLblPos val="nextTo"/>
        <c:crossAx val="671908680"/>
        <c:crosses val="autoZero"/>
        <c:auto val="1"/>
        <c:lblAlgn val="ctr"/>
        <c:lblOffset val="100"/>
        <c:noMultiLvlLbl val="0"/>
      </c:catAx>
      <c:spPr>
        <a:noFill/>
        <a:ln>
          <a:noFill/>
        </a:ln>
        <a:effectLst/>
      </c:spPr>
    </c:plotArea>
    <c:legend>
      <c:legendPos val="b"/>
      <c:legendEntry>
        <c:idx val="0"/>
        <c:delete val="1"/>
      </c:legendEntry>
      <c:layout>
        <c:manualLayout>
          <c:xMode val="edge"/>
          <c:yMode val="edge"/>
          <c:x val="3.9492062059577782E-2"/>
          <c:y val="0.88055463402063361"/>
          <c:w val="0.91528521685505648"/>
          <c:h val="9.177031466139021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1-D0CA-460A-923B-FD4417822F12}"/>
              </c:ext>
            </c:extLst>
          </c:dPt>
          <c:dPt>
            <c:idx val="1"/>
            <c:bubble3D val="0"/>
            <c:spPr>
              <a:solidFill>
                <a:srgbClr val="4F81BD">
                  <a:lumMod val="75000"/>
                </a:srgbClr>
              </a:solidFill>
              <a:ln w="19050">
                <a:solidFill>
                  <a:schemeClr val="lt1"/>
                </a:solidFill>
              </a:ln>
              <a:effectLst/>
            </c:spPr>
            <c:extLst>
              <c:ext xmlns:c16="http://schemas.microsoft.com/office/drawing/2014/chart" uri="{C3380CC4-5D6E-409C-BE32-E72D297353CC}">
                <c16:uniqueId val="{00000003-D0CA-460A-923B-FD4417822F12}"/>
              </c:ext>
            </c:extLst>
          </c:dPt>
          <c:dLbls>
            <c:dLbl>
              <c:idx val="1"/>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0CA-460A-923B-FD4417822F1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'Total Fund Cont'!$M$35:$M$36</c:f>
              <c:strCache>
                <c:ptCount val="2"/>
                <c:pt idx="0">
                  <c:v>Rest of Fund</c:v>
                </c:pt>
                <c:pt idx="1">
                  <c:v>GE</c:v>
                </c:pt>
              </c:strCache>
            </c:strRef>
          </c:cat>
          <c:val>
            <c:numRef>
              <c:f>'Total Fund Cont'!$N$35:$N$36</c:f>
              <c:numCache>
                <c:formatCode>0%</c:formatCode>
                <c:ptCount val="2"/>
                <c:pt idx="0">
                  <c:v>0.72231462925851697</c:v>
                </c:pt>
                <c:pt idx="1">
                  <c:v>0.27768537074148297</c:v>
                </c:pt>
              </c:numCache>
            </c:numRef>
          </c:val>
          <c:extLst>
            <c:ext xmlns:c16="http://schemas.microsoft.com/office/drawing/2014/chart" uri="{C3380CC4-5D6E-409C-BE32-E72D297353CC}">
              <c16:uniqueId val="{00000004-D0CA-460A-923B-FD4417822F1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1-C1B7-401C-BAB4-176A786F31C1}"/>
              </c:ext>
            </c:extLst>
          </c:dPt>
          <c:dPt>
            <c:idx val="1"/>
            <c:bubble3D val="0"/>
            <c:spPr>
              <a:solidFill>
                <a:srgbClr val="4F81BD">
                  <a:lumMod val="75000"/>
                </a:srgbClr>
              </a:solidFill>
              <a:ln w="19050">
                <a:solidFill>
                  <a:schemeClr val="lt1"/>
                </a:solidFill>
              </a:ln>
              <a:effectLst/>
            </c:spPr>
            <c:extLst>
              <c:ext xmlns:c16="http://schemas.microsoft.com/office/drawing/2014/chart" uri="{C3380CC4-5D6E-409C-BE32-E72D297353CC}">
                <c16:uniqueId val="{00000003-C1B7-401C-BAB4-176A786F31C1}"/>
              </c:ext>
            </c:extLst>
          </c:dPt>
          <c:dLbls>
            <c:dLbl>
              <c:idx val="1"/>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1B7-401C-BAB4-176A786F31C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'Total Fund Cont'!$M$24:$M$25</c:f>
              <c:strCache>
                <c:ptCount val="2"/>
                <c:pt idx="0">
                  <c:v>Rest of Fund</c:v>
                </c:pt>
                <c:pt idx="1">
                  <c:v>GE</c:v>
                </c:pt>
              </c:strCache>
            </c:strRef>
          </c:cat>
          <c:val>
            <c:numRef>
              <c:f>'Total Fund Cont'!$N$24:$N$25</c:f>
              <c:numCache>
                <c:formatCode>0%</c:formatCode>
                <c:ptCount val="2"/>
                <c:pt idx="0">
                  <c:v>0.68644067796610164</c:v>
                </c:pt>
                <c:pt idx="1">
                  <c:v>0.3135593220338983</c:v>
                </c:pt>
              </c:numCache>
            </c:numRef>
          </c:val>
          <c:extLst>
            <c:ext xmlns:c16="http://schemas.microsoft.com/office/drawing/2014/chart" uri="{C3380CC4-5D6E-409C-BE32-E72D297353CC}">
              <c16:uniqueId val="{00000004-C1B7-401C-BAB4-176A786F31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890715322216142"/>
          <c:y val="0.10238598380330664"/>
          <c:w val="0.5584729793391211"/>
          <c:h val="0.85413514487159692"/>
        </c:manualLayout>
      </c:layout>
      <c:pieChart>
        <c:varyColors val="1"/>
        <c:ser>
          <c:idx val="0"/>
          <c:order val="0"/>
          <c:spPr>
            <a:solidFill>
              <a:srgbClr val="0070C0"/>
            </a:solidFill>
          </c:spPr>
          <c:dPt>
            <c:idx val="0"/>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1-F47E-4EE2-BF22-40339F64280B}"/>
              </c:ext>
            </c:extLst>
          </c:dPt>
          <c:dPt>
            <c:idx val="1"/>
            <c:bubble3D val="0"/>
            <c:spPr>
              <a:solidFill>
                <a:srgbClr val="4F81BD">
                  <a:lumMod val="75000"/>
                </a:srgbClr>
              </a:solidFill>
              <a:ln w="19050">
                <a:solidFill>
                  <a:schemeClr val="lt1"/>
                </a:solidFill>
              </a:ln>
              <a:effectLst/>
            </c:spPr>
            <c:extLst>
              <c:ext xmlns:c16="http://schemas.microsoft.com/office/drawing/2014/chart" uri="{C3380CC4-5D6E-409C-BE32-E72D297353CC}">
                <c16:uniqueId val="{00000003-F47E-4EE2-BF22-40339F64280B}"/>
              </c:ext>
            </c:extLst>
          </c:dPt>
          <c:dLbls>
            <c:dLbl>
              <c:idx val="1"/>
              <c:layout>
                <c:manualLayout>
                  <c:x val="0.19103393042637043"/>
                  <c:y val="-0.2899697153240460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47E-4EE2-BF22-40339F64280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'Total Fund Cont'!$M$47:$M$48</c:f>
              <c:strCache>
                <c:ptCount val="2"/>
                <c:pt idx="0">
                  <c:v>Rest of Fund</c:v>
                </c:pt>
                <c:pt idx="1">
                  <c:v>GE</c:v>
                </c:pt>
              </c:strCache>
            </c:strRef>
          </c:cat>
          <c:val>
            <c:numRef>
              <c:f>'Total Fund Cont'!$N$47:$N$48</c:f>
              <c:numCache>
                <c:formatCode>0%</c:formatCode>
                <c:ptCount val="2"/>
                <c:pt idx="0">
                  <c:v>0.13268513293536555</c:v>
                </c:pt>
                <c:pt idx="1">
                  <c:v>0.86731486706463445</c:v>
                </c:pt>
              </c:numCache>
            </c:numRef>
          </c:val>
          <c:extLst>
            <c:ext xmlns:c16="http://schemas.microsoft.com/office/drawing/2014/chart" uri="{C3380CC4-5D6E-409C-BE32-E72D297353CC}">
              <c16:uniqueId val="{00000004-F47E-4EE2-BF22-40339F64280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890715322216142"/>
          <c:y val="0.10238598380330664"/>
          <c:w val="0.54607258684809412"/>
          <c:h val="0.77243600960136394"/>
        </c:manualLayout>
      </c:layout>
      <c:pieChart>
        <c:varyColors val="1"/>
        <c:ser>
          <c:idx val="0"/>
          <c:order val="0"/>
          <c:spPr>
            <a:solidFill>
              <a:schemeClr val="accent1">
                <a:lumMod val="20000"/>
                <a:lumOff val="80000"/>
              </a:schemeClr>
            </a:solidFill>
          </c:spPr>
          <c:dPt>
            <c:idx val="0"/>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1-2555-4437-AFCD-D3A65B6CF570}"/>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2555-4437-AFCD-D3A65B6CF570}"/>
              </c:ext>
            </c:extLst>
          </c:dPt>
          <c:dLbls>
            <c:dLbl>
              <c:idx val="1"/>
              <c:layout>
                <c:manualLayout>
                  <c:x val="4.626844605149432E-2"/>
                  <c:y val="0.13632230181753596"/>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555-4437-AFCD-D3A65B6CF57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lumMod val="60000"/>
                        <a:lumOff val="4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'Total Fund Cont'!$M$61:$M$62</c:f>
              <c:strCache>
                <c:ptCount val="2"/>
                <c:pt idx="0">
                  <c:v>Rest of Fund</c:v>
                </c:pt>
                <c:pt idx="1">
                  <c:v>GE</c:v>
                </c:pt>
              </c:strCache>
            </c:strRef>
          </c:cat>
          <c:val>
            <c:numRef>
              <c:f>'Total Fund Cont'!$N$61:$N$62</c:f>
              <c:numCache>
                <c:formatCode>0%</c:formatCode>
                <c:ptCount val="2"/>
                <c:pt idx="0">
                  <c:v>0.99</c:v>
                </c:pt>
                <c:pt idx="1">
                  <c:v>0.01</c:v>
                </c:pt>
              </c:numCache>
            </c:numRef>
          </c:val>
          <c:extLst>
            <c:ext xmlns:c16="http://schemas.microsoft.com/office/drawing/2014/chart" uri="{C3380CC4-5D6E-409C-BE32-E72D297353CC}">
              <c16:uniqueId val="{00000004-2555-4437-AFCD-D3A65B6CF57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solidFill>
                <a:srgbClr val="1F497D"/>
              </a:solidFill>
              <a:round/>
            </a:ln>
            <a:effectLst/>
          </c:spPr>
          <c:marker>
            <c:symbol val="none"/>
          </c:marker>
          <c:cat>
            <c:numRef>
              <c:f>'3yrIR'!$B$2:$B$37</c:f>
              <c:numCache>
                <c:formatCode>m/d/yyyy</c:formatCode>
                <c:ptCount val="36"/>
                <c:pt idx="0">
                  <c:v>44377</c:v>
                </c:pt>
                <c:pt idx="1">
                  <c:v>44347</c:v>
                </c:pt>
                <c:pt idx="2">
                  <c:v>44316</c:v>
                </c:pt>
                <c:pt idx="3">
                  <c:v>44286</c:v>
                </c:pt>
                <c:pt idx="4">
                  <c:v>44255</c:v>
                </c:pt>
                <c:pt idx="5">
                  <c:v>44227</c:v>
                </c:pt>
                <c:pt idx="6">
                  <c:v>44196</c:v>
                </c:pt>
                <c:pt idx="7">
                  <c:v>44165</c:v>
                </c:pt>
                <c:pt idx="8">
                  <c:v>44135</c:v>
                </c:pt>
                <c:pt idx="9">
                  <c:v>44104</c:v>
                </c:pt>
                <c:pt idx="10">
                  <c:v>44074</c:v>
                </c:pt>
                <c:pt idx="11">
                  <c:v>44043</c:v>
                </c:pt>
                <c:pt idx="12">
                  <c:v>44012</c:v>
                </c:pt>
                <c:pt idx="13">
                  <c:v>43982</c:v>
                </c:pt>
                <c:pt idx="14">
                  <c:v>43951</c:v>
                </c:pt>
                <c:pt idx="15">
                  <c:v>43921</c:v>
                </c:pt>
                <c:pt idx="16">
                  <c:v>43890</c:v>
                </c:pt>
                <c:pt idx="17">
                  <c:v>43861</c:v>
                </c:pt>
                <c:pt idx="18">
                  <c:v>43830</c:v>
                </c:pt>
                <c:pt idx="19">
                  <c:v>43799</c:v>
                </c:pt>
                <c:pt idx="20">
                  <c:v>43769</c:v>
                </c:pt>
                <c:pt idx="21">
                  <c:v>43738</c:v>
                </c:pt>
                <c:pt idx="22">
                  <c:v>43708</c:v>
                </c:pt>
                <c:pt idx="23">
                  <c:v>43677</c:v>
                </c:pt>
                <c:pt idx="24">
                  <c:v>43646</c:v>
                </c:pt>
                <c:pt idx="25">
                  <c:v>43616</c:v>
                </c:pt>
                <c:pt idx="26">
                  <c:v>43585</c:v>
                </c:pt>
                <c:pt idx="27">
                  <c:v>43555</c:v>
                </c:pt>
                <c:pt idx="28">
                  <c:v>43524</c:v>
                </c:pt>
                <c:pt idx="29">
                  <c:v>43496</c:v>
                </c:pt>
                <c:pt idx="30">
                  <c:v>43465</c:v>
                </c:pt>
                <c:pt idx="31">
                  <c:v>43434</c:v>
                </c:pt>
                <c:pt idx="32">
                  <c:v>43404</c:v>
                </c:pt>
                <c:pt idx="33">
                  <c:v>43373</c:v>
                </c:pt>
                <c:pt idx="34">
                  <c:v>43343</c:v>
                </c:pt>
                <c:pt idx="35">
                  <c:v>43312</c:v>
                </c:pt>
              </c:numCache>
            </c:numRef>
          </c:cat>
          <c:val>
            <c:numRef>
              <c:f>'3yrIR'!$H$2:$H$37</c:f>
              <c:numCache>
                <c:formatCode>General</c:formatCode>
                <c:ptCount val="36"/>
                <c:pt idx="0">
                  <c:v>1.0035000000000001</c:v>
                </c:pt>
                <c:pt idx="1">
                  <c:v>0.93279999999999996</c:v>
                </c:pt>
                <c:pt idx="2">
                  <c:v>0.97540000000000004</c:v>
                </c:pt>
                <c:pt idx="3">
                  <c:v>0.77039999999999997</c:v>
                </c:pt>
                <c:pt idx="4">
                  <c:v>0.78490000000000004</c:v>
                </c:pt>
                <c:pt idx="5">
                  <c:v>0.96879999999999999</c:v>
                </c:pt>
                <c:pt idx="6">
                  <c:v>0.83009999999999995</c:v>
                </c:pt>
                <c:pt idx="7">
                  <c:v>0.70120000000000005</c:v>
                </c:pt>
                <c:pt idx="8">
                  <c:v>1.5673999999999999</c:v>
                </c:pt>
                <c:pt idx="9">
                  <c:v>1.5404</c:v>
                </c:pt>
                <c:pt idx="10">
                  <c:v>1.4359999999999999</c:v>
                </c:pt>
                <c:pt idx="11">
                  <c:v>1.8122</c:v>
                </c:pt>
                <c:pt idx="12">
                  <c:v>1.8121</c:v>
                </c:pt>
                <c:pt idx="13">
                  <c:v>1.6691</c:v>
                </c:pt>
                <c:pt idx="14">
                  <c:v>1.5845</c:v>
                </c:pt>
                <c:pt idx="15">
                  <c:v>1.6579999999999999</c:v>
                </c:pt>
                <c:pt idx="16">
                  <c:v>1.7043999999999999</c:v>
                </c:pt>
                <c:pt idx="17">
                  <c:v>1.7356</c:v>
                </c:pt>
                <c:pt idx="18">
                  <c:v>1.5494000000000001</c:v>
                </c:pt>
                <c:pt idx="19">
                  <c:v>1.5906</c:v>
                </c:pt>
                <c:pt idx="20">
                  <c:v>1.4817</c:v>
                </c:pt>
                <c:pt idx="21">
                  <c:v>1.2966</c:v>
                </c:pt>
                <c:pt idx="22">
                  <c:v>1.3625</c:v>
                </c:pt>
                <c:pt idx="23">
                  <c:v>1.4971000000000001</c:v>
                </c:pt>
                <c:pt idx="24">
                  <c:v>1.3409</c:v>
                </c:pt>
                <c:pt idx="25">
                  <c:v>1.0851</c:v>
                </c:pt>
                <c:pt idx="26">
                  <c:v>1.1004</c:v>
                </c:pt>
                <c:pt idx="27">
                  <c:v>1.1220000000000001</c:v>
                </c:pt>
                <c:pt idx="28">
                  <c:v>0.87819999999999998</c:v>
                </c:pt>
                <c:pt idx="29">
                  <c:v>0.54449999999999998</c:v>
                </c:pt>
                <c:pt idx="30">
                  <c:v>0.58220000000000005</c:v>
                </c:pt>
                <c:pt idx="31">
                  <c:v>0.68130000000000002</c:v>
                </c:pt>
                <c:pt idx="32">
                  <c:v>0.66800000000000004</c:v>
                </c:pt>
                <c:pt idx="33">
                  <c:v>0.85709999999999997</c:v>
                </c:pt>
                <c:pt idx="34">
                  <c:v>0.74729999999999996</c:v>
                </c:pt>
                <c:pt idx="35">
                  <c:v>0.93049999999999999</c:v>
                </c:pt>
              </c:numCache>
            </c:numRef>
          </c:val>
          <c:smooth val="0"/>
          <c:extLst>
            <c:ext xmlns:c16="http://schemas.microsoft.com/office/drawing/2014/chart" uri="{C3380CC4-5D6E-409C-BE32-E72D297353CC}">
              <c16:uniqueId val="{00000000-FC8B-4813-B1CC-BD9DF8FC3A7B}"/>
            </c:ext>
          </c:extLst>
        </c:ser>
        <c:dLbls>
          <c:showLegendKey val="0"/>
          <c:showVal val="0"/>
          <c:showCatName val="0"/>
          <c:showSerName val="0"/>
          <c:showPercent val="0"/>
          <c:showBubbleSize val="0"/>
        </c:dLbls>
        <c:smooth val="0"/>
        <c:axId val="1330479680"/>
        <c:axId val="1330495904"/>
      </c:lineChart>
      <c:dateAx>
        <c:axId val="1330479680"/>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0495904"/>
        <c:crosses val="autoZero"/>
        <c:auto val="1"/>
        <c:lblOffset val="100"/>
        <c:baseTimeUnit val="months"/>
        <c:majorUnit val="5"/>
        <c:majorTimeUnit val="months"/>
      </c:dateAx>
      <c:valAx>
        <c:axId val="1330495904"/>
        <c:scaling>
          <c:orientation val="minMax"/>
          <c:min val="0.4"/>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3 Year Information</a:t>
                </a:r>
                <a:r>
                  <a:rPr lang="en-US" baseline="0"/>
                  <a:t> Ratio</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0479680"/>
        <c:crosses val="autoZero"/>
        <c:crossBetween val="between"/>
        <c:majorUnit val="0.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853557931670107"/>
          <c:y val="6.8922475782161555E-2"/>
          <c:w val="0.86146442462030504"/>
          <c:h val="0.76543416966177669"/>
        </c:manualLayout>
      </c:layout>
      <c:lineChart>
        <c:grouping val="standard"/>
        <c:varyColors val="0"/>
        <c:ser>
          <c:idx val="1"/>
          <c:order val="0"/>
          <c:tx>
            <c:strRef>
              <c:f>RB_GE!$F$84</c:f>
              <c:strCache>
                <c:ptCount val="1"/>
                <c:pt idx="0">
                  <c:v>Risk</c:v>
                </c:pt>
              </c:strCache>
            </c:strRef>
          </c:tx>
          <c:spPr>
            <a:ln w="28575">
              <a:solidFill>
                <a:srgbClr val="1F497D">
                  <a:lumMod val="75000"/>
                </a:srgbClr>
              </a:solidFill>
            </a:ln>
          </c:spPr>
          <c:marker>
            <c:symbol val="none"/>
          </c:marker>
          <c:cat>
            <c:numRef>
              <c:f>RB_GE!$E$85:$E$145</c:f>
              <c:numCache>
                <c:formatCode>[$-409]mmm\-yy;@</c:formatCode>
                <c:ptCount val="61"/>
                <c:pt idx="0">
                  <c:v>42551</c:v>
                </c:pt>
                <c:pt idx="1">
                  <c:v>42582</c:v>
                </c:pt>
                <c:pt idx="2">
                  <c:v>42613</c:v>
                </c:pt>
                <c:pt idx="3">
                  <c:v>42643</c:v>
                </c:pt>
                <c:pt idx="4">
                  <c:v>42674</c:v>
                </c:pt>
                <c:pt idx="5">
                  <c:v>42704</c:v>
                </c:pt>
                <c:pt idx="6">
                  <c:v>42735</c:v>
                </c:pt>
                <c:pt idx="7">
                  <c:v>42766</c:v>
                </c:pt>
                <c:pt idx="8">
                  <c:v>42794</c:v>
                </c:pt>
                <c:pt idx="9">
                  <c:v>42825</c:v>
                </c:pt>
                <c:pt idx="10">
                  <c:v>42855</c:v>
                </c:pt>
                <c:pt idx="11">
                  <c:v>42886</c:v>
                </c:pt>
                <c:pt idx="12">
                  <c:v>42916</c:v>
                </c:pt>
                <c:pt idx="13">
                  <c:v>42947</c:v>
                </c:pt>
                <c:pt idx="14">
                  <c:v>42978</c:v>
                </c:pt>
                <c:pt idx="15">
                  <c:v>43008</c:v>
                </c:pt>
                <c:pt idx="16">
                  <c:v>43039</c:v>
                </c:pt>
                <c:pt idx="17">
                  <c:v>43069</c:v>
                </c:pt>
                <c:pt idx="18">
                  <c:v>43100</c:v>
                </c:pt>
                <c:pt idx="19">
                  <c:v>43131</c:v>
                </c:pt>
                <c:pt idx="20">
                  <c:v>43159</c:v>
                </c:pt>
                <c:pt idx="21">
                  <c:v>43190</c:v>
                </c:pt>
                <c:pt idx="22">
                  <c:v>43220</c:v>
                </c:pt>
                <c:pt idx="23">
                  <c:v>43251</c:v>
                </c:pt>
                <c:pt idx="24">
                  <c:v>43281</c:v>
                </c:pt>
                <c:pt idx="25">
                  <c:v>43312</c:v>
                </c:pt>
                <c:pt idx="26">
                  <c:v>43343</c:v>
                </c:pt>
                <c:pt idx="27">
                  <c:v>43373</c:v>
                </c:pt>
                <c:pt idx="28">
                  <c:v>43404</c:v>
                </c:pt>
                <c:pt idx="29">
                  <c:v>43434</c:v>
                </c:pt>
                <c:pt idx="30">
                  <c:v>43465</c:v>
                </c:pt>
                <c:pt idx="31">
                  <c:v>43496</c:v>
                </c:pt>
                <c:pt idx="32">
                  <c:v>43524</c:v>
                </c:pt>
                <c:pt idx="33">
                  <c:v>43555</c:v>
                </c:pt>
                <c:pt idx="34">
                  <c:v>43585</c:v>
                </c:pt>
                <c:pt idx="35">
                  <c:v>43616</c:v>
                </c:pt>
                <c:pt idx="36">
                  <c:v>43646</c:v>
                </c:pt>
                <c:pt idx="37">
                  <c:v>43677</c:v>
                </c:pt>
                <c:pt idx="38">
                  <c:v>43708</c:v>
                </c:pt>
                <c:pt idx="39">
                  <c:v>43738</c:v>
                </c:pt>
                <c:pt idx="40">
                  <c:v>43769</c:v>
                </c:pt>
                <c:pt idx="41">
                  <c:v>43799</c:v>
                </c:pt>
                <c:pt idx="42">
                  <c:v>43830</c:v>
                </c:pt>
                <c:pt idx="43">
                  <c:v>43861</c:v>
                </c:pt>
                <c:pt idx="44">
                  <c:v>43890</c:v>
                </c:pt>
                <c:pt idx="45">
                  <c:v>43921</c:v>
                </c:pt>
                <c:pt idx="46">
                  <c:v>43951</c:v>
                </c:pt>
                <c:pt idx="47">
                  <c:v>43982</c:v>
                </c:pt>
                <c:pt idx="48">
                  <c:v>44012</c:v>
                </c:pt>
                <c:pt idx="49">
                  <c:v>44043</c:v>
                </c:pt>
                <c:pt idx="50">
                  <c:v>44074</c:v>
                </c:pt>
                <c:pt idx="51">
                  <c:v>44104</c:v>
                </c:pt>
                <c:pt idx="52">
                  <c:v>44135</c:v>
                </c:pt>
                <c:pt idx="53">
                  <c:v>44165</c:v>
                </c:pt>
                <c:pt idx="54">
                  <c:v>44196</c:v>
                </c:pt>
                <c:pt idx="55">
                  <c:v>44227</c:v>
                </c:pt>
                <c:pt idx="56">
                  <c:v>44255</c:v>
                </c:pt>
                <c:pt idx="57">
                  <c:v>44286</c:v>
                </c:pt>
                <c:pt idx="58">
                  <c:v>44316</c:v>
                </c:pt>
                <c:pt idx="59">
                  <c:v>44347</c:v>
                </c:pt>
                <c:pt idx="60">
                  <c:v>44377</c:v>
                </c:pt>
              </c:numCache>
            </c:numRef>
          </c:cat>
          <c:val>
            <c:numRef>
              <c:f>RB_GE!$F$85:$F$145</c:f>
              <c:numCache>
                <c:formatCode>0.00%</c:formatCode>
                <c:ptCount val="61"/>
                <c:pt idx="0">
                  <c:v>5.4178696806208302E-3</c:v>
                </c:pt>
                <c:pt idx="1">
                  <c:v>5.5080819399445065E-3</c:v>
                </c:pt>
                <c:pt idx="2">
                  <c:v>5.5191613959265319E-3</c:v>
                </c:pt>
                <c:pt idx="3">
                  <c:v>5.5215126800715096E-3</c:v>
                </c:pt>
                <c:pt idx="4">
                  <c:v>5.5144786223350669E-3</c:v>
                </c:pt>
                <c:pt idx="5">
                  <c:v>5.5458543246713734E-3</c:v>
                </c:pt>
                <c:pt idx="6">
                  <c:v>5.5598933896938959E-3</c:v>
                </c:pt>
                <c:pt idx="7">
                  <c:v>5.5195838214402316E-3</c:v>
                </c:pt>
                <c:pt idx="8">
                  <c:v>5.542329821259199E-3</c:v>
                </c:pt>
                <c:pt idx="9">
                  <c:v>5.6387059398580498E-3</c:v>
                </c:pt>
                <c:pt idx="10">
                  <c:v>5.6190823958568673E-3</c:v>
                </c:pt>
                <c:pt idx="11">
                  <c:v>5.7265870530526682E-3</c:v>
                </c:pt>
                <c:pt idx="12">
                  <c:v>5.6999493397915778E-3</c:v>
                </c:pt>
                <c:pt idx="13">
                  <c:v>5.6261934581536919E-3</c:v>
                </c:pt>
                <c:pt idx="14">
                  <c:v>5.6592916492639381E-3</c:v>
                </c:pt>
                <c:pt idx="15">
                  <c:v>5.5563844590833375E-3</c:v>
                </c:pt>
                <c:pt idx="16">
                  <c:v>5.5252374144206928E-3</c:v>
                </c:pt>
                <c:pt idx="17">
                  <c:v>5.4305510235193987E-3</c:v>
                </c:pt>
                <c:pt idx="18">
                  <c:v>5.4185288980541204E-3</c:v>
                </c:pt>
                <c:pt idx="19">
                  <c:v>5.390120602060948E-3</c:v>
                </c:pt>
                <c:pt idx="20">
                  <c:v>5.1341929583268806E-3</c:v>
                </c:pt>
                <c:pt idx="21">
                  <c:v>5.1082156897818368E-3</c:v>
                </c:pt>
                <c:pt idx="22">
                  <c:v>4.6709778511264928E-3</c:v>
                </c:pt>
                <c:pt idx="23">
                  <c:v>4.5288818035444664E-3</c:v>
                </c:pt>
                <c:pt idx="24">
                  <c:v>4.5959052541106517E-3</c:v>
                </c:pt>
                <c:pt idx="25">
                  <c:v>4.5498131787914927E-3</c:v>
                </c:pt>
                <c:pt idx="26">
                  <c:v>4.5570859820305166E-3</c:v>
                </c:pt>
                <c:pt idx="27">
                  <c:v>4.3979813897698453E-3</c:v>
                </c:pt>
                <c:pt idx="28">
                  <c:v>4.3530553987701451E-3</c:v>
                </c:pt>
                <c:pt idx="29">
                  <c:v>4.2932834310172923E-3</c:v>
                </c:pt>
                <c:pt idx="30">
                  <c:v>4.2947999243825299E-3</c:v>
                </c:pt>
                <c:pt idx="31">
                  <c:v>4.3050001614954878E-3</c:v>
                </c:pt>
                <c:pt idx="32">
                  <c:v>4.3051558049345779E-3</c:v>
                </c:pt>
                <c:pt idx="33">
                  <c:v>4.0083669730298132E-3</c:v>
                </c:pt>
                <c:pt idx="34">
                  <c:v>3.6735832721122371E-3</c:v>
                </c:pt>
                <c:pt idx="35">
                  <c:v>3.5789546585028209E-3</c:v>
                </c:pt>
                <c:pt idx="36">
                  <c:v>3.5839539896600227E-3</c:v>
                </c:pt>
                <c:pt idx="37">
                  <c:v>3.4688307897069643E-3</c:v>
                </c:pt>
                <c:pt idx="38">
                  <c:v>3.4276163965509267E-3</c:v>
                </c:pt>
                <c:pt idx="39">
                  <c:v>3.5150351783107231E-3</c:v>
                </c:pt>
                <c:pt idx="40">
                  <c:v>3.514880837917823E-3</c:v>
                </c:pt>
                <c:pt idx="41">
                  <c:v>3.4442678218413007E-3</c:v>
                </c:pt>
                <c:pt idx="42">
                  <c:v>3.4018351839922535E-3</c:v>
                </c:pt>
                <c:pt idx="43">
                  <c:v>3.3753316817617725E-3</c:v>
                </c:pt>
                <c:pt idx="44">
                  <c:v>3.3453245198122616E-3</c:v>
                </c:pt>
                <c:pt idx="45">
                  <c:v>3.2971941606968402E-3</c:v>
                </c:pt>
                <c:pt idx="46">
                  <c:v>3.1826710959132927E-3</c:v>
                </c:pt>
                <c:pt idx="47">
                  <c:v>2.9657347856893129E-3</c:v>
                </c:pt>
                <c:pt idx="48">
                  <c:v>2.9544299377617456E-3</c:v>
                </c:pt>
                <c:pt idx="49">
                  <c:v>3.3692007516266998E-3</c:v>
                </c:pt>
                <c:pt idx="50">
                  <c:v>3.4747336012995321E-3</c:v>
                </c:pt>
                <c:pt idx="51">
                  <c:v>3.5544010653460788E-3</c:v>
                </c:pt>
                <c:pt idx="52">
                  <c:v>3.556323007452128E-3</c:v>
                </c:pt>
                <c:pt idx="53">
                  <c:v>5.3072938301925599E-3</c:v>
                </c:pt>
                <c:pt idx="54">
                  <c:v>5.3788435391864328E-3</c:v>
                </c:pt>
                <c:pt idx="55">
                  <c:v>5.4668093872194314E-3</c:v>
                </c:pt>
                <c:pt idx="56">
                  <c:v>5.566564985954728E-3</c:v>
                </c:pt>
                <c:pt idx="57">
                  <c:v>5.5613638409502206E-3</c:v>
                </c:pt>
                <c:pt idx="58">
                  <c:v>5.6011840202381692E-3</c:v>
                </c:pt>
                <c:pt idx="59">
                  <c:v>5.5362761380002064E-3</c:v>
                </c:pt>
                <c:pt idx="60">
                  <c:v>5.4731816045322746E-3</c:v>
                </c:pt>
              </c:numCache>
            </c:numRef>
          </c:val>
          <c:smooth val="0"/>
          <c:extLst>
            <c:ext xmlns:c16="http://schemas.microsoft.com/office/drawing/2014/chart" uri="{C3380CC4-5D6E-409C-BE32-E72D297353CC}">
              <c16:uniqueId val="{00000000-5CA9-4D2B-B689-ABAC591181F6}"/>
            </c:ext>
          </c:extLst>
        </c:ser>
        <c:ser>
          <c:idx val="2"/>
          <c:order val="1"/>
          <c:tx>
            <c:strRef>
              <c:f>RB_GE!$G$84</c:f>
              <c:strCache>
                <c:ptCount val="1"/>
                <c:pt idx="0">
                  <c:v>Compliance Standard</c:v>
                </c:pt>
              </c:strCache>
            </c:strRef>
          </c:tx>
          <c:spPr>
            <a:ln w="34925">
              <a:solidFill>
                <a:srgbClr val="9BBB59">
                  <a:lumMod val="75000"/>
                </a:srgbClr>
              </a:solidFill>
            </a:ln>
          </c:spPr>
          <c:marker>
            <c:symbol val="none"/>
          </c:marker>
          <c:cat>
            <c:numRef>
              <c:f>RB_GE!$E$85:$E$145</c:f>
              <c:numCache>
                <c:formatCode>[$-409]mmm\-yy;@</c:formatCode>
                <c:ptCount val="61"/>
                <c:pt idx="0">
                  <c:v>42551</c:v>
                </c:pt>
                <c:pt idx="1">
                  <c:v>42582</c:v>
                </c:pt>
                <c:pt idx="2">
                  <c:v>42613</c:v>
                </c:pt>
                <c:pt idx="3">
                  <c:v>42643</c:v>
                </c:pt>
                <c:pt idx="4">
                  <c:v>42674</c:v>
                </c:pt>
                <c:pt idx="5">
                  <c:v>42704</c:v>
                </c:pt>
                <c:pt idx="6">
                  <c:v>42735</c:v>
                </c:pt>
                <c:pt idx="7">
                  <c:v>42766</c:v>
                </c:pt>
                <c:pt idx="8">
                  <c:v>42794</c:v>
                </c:pt>
                <c:pt idx="9">
                  <c:v>42825</c:v>
                </c:pt>
                <c:pt idx="10">
                  <c:v>42855</c:v>
                </c:pt>
                <c:pt idx="11">
                  <c:v>42886</c:v>
                </c:pt>
                <c:pt idx="12">
                  <c:v>42916</c:v>
                </c:pt>
                <c:pt idx="13">
                  <c:v>42947</c:v>
                </c:pt>
                <c:pt idx="14">
                  <c:v>42978</c:v>
                </c:pt>
                <c:pt idx="15">
                  <c:v>43008</c:v>
                </c:pt>
                <c:pt idx="16">
                  <c:v>43039</c:v>
                </c:pt>
                <c:pt idx="17">
                  <c:v>43069</c:v>
                </c:pt>
                <c:pt idx="18">
                  <c:v>43100</c:v>
                </c:pt>
                <c:pt idx="19">
                  <c:v>43131</c:v>
                </c:pt>
                <c:pt idx="20">
                  <c:v>43159</c:v>
                </c:pt>
                <c:pt idx="21">
                  <c:v>43190</c:v>
                </c:pt>
                <c:pt idx="22">
                  <c:v>43220</c:v>
                </c:pt>
                <c:pt idx="23">
                  <c:v>43251</c:v>
                </c:pt>
                <c:pt idx="24">
                  <c:v>43281</c:v>
                </c:pt>
                <c:pt idx="25">
                  <c:v>43312</c:v>
                </c:pt>
                <c:pt idx="26">
                  <c:v>43343</c:v>
                </c:pt>
                <c:pt idx="27">
                  <c:v>43373</c:v>
                </c:pt>
                <c:pt idx="28">
                  <c:v>43404</c:v>
                </c:pt>
                <c:pt idx="29">
                  <c:v>43434</c:v>
                </c:pt>
                <c:pt idx="30">
                  <c:v>43465</c:v>
                </c:pt>
                <c:pt idx="31">
                  <c:v>43496</c:v>
                </c:pt>
                <c:pt idx="32">
                  <c:v>43524</c:v>
                </c:pt>
                <c:pt idx="33">
                  <c:v>43555</c:v>
                </c:pt>
                <c:pt idx="34">
                  <c:v>43585</c:v>
                </c:pt>
                <c:pt idx="35">
                  <c:v>43616</c:v>
                </c:pt>
                <c:pt idx="36">
                  <c:v>43646</c:v>
                </c:pt>
                <c:pt idx="37">
                  <c:v>43677</c:v>
                </c:pt>
                <c:pt idx="38">
                  <c:v>43708</c:v>
                </c:pt>
                <c:pt idx="39">
                  <c:v>43738</c:v>
                </c:pt>
                <c:pt idx="40">
                  <c:v>43769</c:v>
                </c:pt>
                <c:pt idx="41">
                  <c:v>43799</c:v>
                </c:pt>
                <c:pt idx="42">
                  <c:v>43830</c:v>
                </c:pt>
                <c:pt idx="43">
                  <c:v>43861</c:v>
                </c:pt>
                <c:pt idx="44">
                  <c:v>43890</c:v>
                </c:pt>
                <c:pt idx="45">
                  <c:v>43921</c:v>
                </c:pt>
                <c:pt idx="46">
                  <c:v>43951</c:v>
                </c:pt>
                <c:pt idx="47">
                  <c:v>43982</c:v>
                </c:pt>
                <c:pt idx="48">
                  <c:v>44012</c:v>
                </c:pt>
                <c:pt idx="49">
                  <c:v>44043</c:v>
                </c:pt>
                <c:pt idx="50">
                  <c:v>44074</c:v>
                </c:pt>
                <c:pt idx="51">
                  <c:v>44104</c:v>
                </c:pt>
                <c:pt idx="52">
                  <c:v>44135</c:v>
                </c:pt>
                <c:pt idx="53">
                  <c:v>44165</c:v>
                </c:pt>
                <c:pt idx="54">
                  <c:v>44196</c:v>
                </c:pt>
                <c:pt idx="55">
                  <c:v>44227</c:v>
                </c:pt>
                <c:pt idx="56">
                  <c:v>44255</c:v>
                </c:pt>
                <c:pt idx="57">
                  <c:v>44286</c:v>
                </c:pt>
                <c:pt idx="58">
                  <c:v>44316</c:v>
                </c:pt>
                <c:pt idx="59">
                  <c:v>44347</c:v>
                </c:pt>
                <c:pt idx="60">
                  <c:v>44377</c:v>
                </c:pt>
              </c:numCache>
            </c:numRef>
          </c:cat>
          <c:val>
            <c:numRef>
              <c:f>RB_GE!$G$85:$G$145</c:f>
              <c:numCache>
                <c:formatCode>0.00%</c:formatCode>
                <c:ptCount val="61"/>
                <c:pt idx="0">
                  <c:v>7.5000000000000006E-3</c:v>
                </c:pt>
                <c:pt idx="1">
                  <c:v>7.5000000000000006E-3</c:v>
                </c:pt>
                <c:pt idx="2">
                  <c:v>7.5000000000000006E-3</c:v>
                </c:pt>
                <c:pt idx="3">
                  <c:v>7.5000000000000006E-3</c:v>
                </c:pt>
                <c:pt idx="4">
                  <c:v>7.5000000000000006E-3</c:v>
                </c:pt>
                <c:pt idx="5">
                  <c:v>7.5000000000000006E-3</c:v>
                </c:pt>
                <c:pt idx="6">
                  <c:v>7.5000000000000006E-3</c:v>
                </c:pt>
                <c:pt idx="7">
                  <c:v>7.5000000000000006E-3</c:v>
                </c:pt>
                <c:pt idx="8">
                  <c:v>7.5000000000000006E-3</c:v>
                </c:pt>
                <c:pt idx="9">
                  <c:v>7.5000000000000006E-3</c:v>
                </c:pt>
                <c:pt idx="10">
                  <c:v>7.5000000000000006E-3</c:v>
                </c:pt>
                <c:pt idx="11">
                  <c:v>7.5000000000000006E-3</c:v>
                </c:pt>
                <c:pt idx="12">
                  <c:v>7.5000000000000006E-3</c:v>
                </c:pt>
                <c:pt idx="13">
                  <c:v>7.5000000000000006E-3</c:v>
                </c:pt>
                <c:pt idx="14">
                  <c:v>7.5000000000000006E-3</c:v>
                </c:pt>
                <c:pt idx="15">
                  <c:v>7.5000000000000006E-3</c:v>
                </c:pt>
                <c:pt idx="16">
                  <c:v>7.5000000000000006E-3</c:v>
                </c:pt>
                <c:pt idx="17">
                  <c:v>7.5000000000000006E-3</c:v>
                </c:pt>
                <c:pt idx="18">
                  <c:v>7.5000000000000006E-3</c:v>
                </c:pt>
                <c:pt idx="19">
                  <c:v>7.5000000000000006E-3</c:v>
                </c:pt>
                <c:pt idx="20">
                  <c:v>7.5000000000000006E-3</c:v>
                </c:pt>
                <c:pt idx="21">
                  <c:v>7.5000000000000006E-3</c:v>
                </c:pt>
                <c:pt idx="22">
                  <c:v>7.5000000000000006E-3</c:v>
                </c:pt>
                <c:pt idx="23">
                  <c:v>7.5000000000000006E-3</c:v>
                </c:pt>
                <c:pt idx="24">
                  <c:v>7.5000000000000006E-3</c:v>
                </c:pt>
                <c:pt idx="25">
                  <c:v>7.5000000000000006E-3</c:v>
                </c:pt>
                <c:pt idx="26">
                  <c:v>7.5000000000000006E-3</c:v>
                </c:pt>
                <c:pt idx="27">
                  <c:v>7.5000000000000006E-3</c:v>
                </c:pt>
                <c:pt idx="28">
                  <c:v>7.5000000000000006E-3</c:v>
                </c:pt>
                <c:pt idx="29">
                  <c:v>7.5000000000000006E-3</c:v>
                </c:pt>
                <c:pt idx="30">
                  <c:v>7.5000000000000006E-3</c:v>
                </c:pt>
                <c:pt idx="31">
                  <c:v>7.5000000000000006E-3</c:v>
                </c:pt>
                <c:pt idx="32">
                  <c:v>7.5000000000000006E-3</c:v>
                </c:pt>
                <c:pt idx="33">
                  <c:v>7.5000000000000006E-3</c:v>
                </c:pt>
                <c:pt idx="34">
                  <c:v>7.5000000000000006E-3</c:v>
                </c:pt>
                <c:pt idx="35">
                  <c:v>7.5000000000000006E-3</c:v>
                </c:pt>
                <c:pt idx="36">
                  <c:v>7.5000000000000006E-3</c:v>
                </c:pt>
                <c:pt idx="37">
                  <c:v>7.5000000000000006E-3</c:v>
                </c:pt>
                <c:pt idx="38">
                  <c:v>7.5000000000000006E-3</c:v>
                </c:pt>
                <c:pt idx="39">
                  <c:v>7.5000000000000006E-3</c:v>
                </c:pt>
                <c:pt idx="40">
                  <c:v>7.5000000000000006E-3</c:v>
                </c:pt>
                <c:pt idx="41">
                  <c:v>7.5000000000000006E-3</c:v>
                </c:pt>
                <c:pt idx="42">
                  <c:v>7.5000000000000006E-3</c:v>
                </c:pt>
                <c:pt idx="43">
                  <c:v>7.5000000000000006E-3</c:v>
                </c:pt>
                <c:pt idx="44">
                  <c:v>7.5000000000000006E-3</c:v>
                </c:pt>
                <c:pt idx="45">
                  <c:v>7.5000000000000006E-3</c:v>
                </c:pt>
                <c:pt idx="46">
                  <c:v>7.5000000000000006E-3</c:v>
                </c:pt>
                <c:pt idx="47">
                  <c:v>7.5000000000000006E-3</c:v>
                </c:pt>
                <c:pt idx="48">
                  <c:v>7.5000000000000006E-3</c:v>
                </c:pt>
                <c:pt idx="49">
                  <c:v>7.5000000000000006E-3</c:v>
                </c:pt>
                <c:pt idx="50">
                  <c:v>7.5000000000000006E-3</c:v>
                </c:pt>
                <c:pt idx="51">
                  <c:v>7.5000000000000006E-3</c:v>
                </c:pt>
                <c:pt idx="52">
                  <c:v>7.5000000000000006E-3</c:v>
                </c:pt>
                <c:pt idx="53">
                  <c:v>7.5000000000000006E-3</c:v>
                </c:pt>
                <c:pt idx="54">
                  <c:v>7.5000000000000006E-3</c:v>
                </c:pt>
                <c:pt idx="55">
                  <c:v>7.5000000000000006E-3</c:v>
                </c:pt>
                <c:pt idx="56">
                  <c:v>7.5000000000000006E-3</c:v>
                </c:pt>
                <c:pt idx="57">
                  <c:v>7.5000000000000006E-3</c:v>
                </c:pt>
                <c:pt idx="58">
                  <c:v>7.5000000000000006E-3</c:v>
                </c:pt>
                <c:pt idx="59">
                  <c:v>7.5000000000000006E-3</c:v>
                </c:pt>
                <c:pt idx="60">
                  <c:v>7.5000000000000006E-3</c:v>
                </c:pt>
              </c:numCache>
            </c:numRef>
          </c:val>
          <c:smooth val="0"/>
          <c:extLst>
            <c:ext xmlns:c16="http://schemas.microsoft.com/office/drawing/2014/chart" uri="{C3380CC4-5D6E-409C-BE32-E72D297353CC}">
              <c16:uniqueId val="{00000001-5CA9-4D2B-B689-ABAC591181F6}"/>
            </c:ext>
          </c:extLst>
        </c:ser>
        <c:ser>
          <c:idx val="3"/>
          <c:order val="2"/>
          <c:tx>
            <c:strRef>
              <c:f>RB_GE!$H$84</c:f>
              <c:strCache>
                <c:ptCount val="1"/>
                <c:pt idx="0">
                  <c:v>Compliance Exception</c:v>
                </c:pt>
              </c:strCache>
            </c:strRef>
          </c:tx>
          <c:spPr>
            <a:ln w="31750">
              <a:solidFill>
                <a:srgbClr val="FF0000"/>
              </a:solidFill>
            </a:ln>
          </c:spPr>
          <c:marker>
            <c:symbol val="none"/>
          </c:marker>
          <c:cat>
            <c:numRef>
              <c:f>RB_GE!$E$85:$E$145</c:f>
              <c:numCache>
                <c:formatCode>[$-409]mmm\-yy;@</c:formatCode>
                <c:ptCount val="61"/>
                <c:pt idx="0">
                  <c:v>42551</c:v>
                </c:pt>
                <c:pt idx="1">
                  <c:v>42582</c:v>
                </c:pt>
                <c:pt idx="2">
                  <c:v>42613</c:v>
                </c:pt>
                <c:pt idx="3">
                  <c:v>42643</c:v>
                </c:pt>
                <c:pt idx="4">
                  <c:v>42674</c:v>
                </c:pt>
                <c:pt idx="5">
                  <c:v>42704</c:v>
                </c:pt>
                <c:pt idx="6">
                  <c:v>42735</c:v>
                </c:pt>
                <c:pt idx="7">
                  <c:v>42766</c:v>
                </c:pt>
                <c:pt idx="8">
                  <c:v>42794</c:v>
                </c:pt>
                <c:pt idx="9">
                  <c:v>42825</c:v>
                </c:pt>
                <c:pt idx="10">
                  <c:v>42855</c:v>
                </c:pt>
                <c:pt idx="11">
                  <c:v>42886</c:v>
                </c:pt>
                <c:pt idx="12">
                  <c:v>42916</c:v>
                </c:pt>
                <c:pt idx="13">
                  <c:v>42947</c:v>
                </c:pt>
                <c:pt idx="14">
                  <c:v>42978</c:v>
                </c:pt>
                <c:pt idx="15">
                  <c:v>43008</c:v>
                </c:pt>
                <c:pt idx="16">
                  <c:v>43039</c:v>
                </c:pt>
                <c:pt idx="17">
                  <c:v>43069</c:v>
                </c:pt>
                <c:pt idx="18">
                  <c:v>43100</c:v>
                </c:pt>
                <c:pt idx="19">
                  <c:v>43131</c:v>
                </c:pt>
                <c:pt idx="20">
                  <c:v>43159</c:v>
                </c:pt>
                <c:pt idx="21">
                  <c:v>43190</c:v>
                </c:pt>
                <c:pt idx="22">
                  <c:v>43220</c:v>
                </c:pt>
                <c:pt idx="23">
                  <c:v>43251</c:v>
                </c:pt>
                <c:pt idx="24">
                  <c:v>43281</c:v>
                </c:pt>
                <c:pt idx="25">
                  <c:v>43312</c:v>
                </c:pt>
                <c:pt idx="26">
                  <c:v>43343</c:v>
                </c:pt>
                <c:pt idx="27">
                  <c:v>43373</c:v>
                </c:pt>
                <c:pt idx="28">
                  <c:v>43404</c:v>
                </c:pt>
                <c:pt idx="29">
                  <c:v>43434</c:v>
                </c:pt>
                <c:pt idx="30">
                  <c:v>43465</c:v>
                </c:pt>
                <c:pt idx="31">
                  <c:v>43496</c:v>
                </c:pt>
                <c:pt idx="32">
                  <c:v>43524</c:v>
                </c:pt>
                <c:pt idx="33">
                  <c:v>43555</c:v>
                </c:pt>
                <c:pt idx="34">
                  <c:v>43585</c:v>
                </c:pt>
                <c:pt idx="35">
                  <c:v>43616</c:v>
                </c:pt>
                <c:pt idx="36">
                  <c:v>43646</c:v>
                </c:pt>
                <c:pt idx="37">
                  <c:v>43677</c:v>
                </c:pt>
                <c:pt idx="38">
                  <c:v>43708</c:v>
                </c:pt>
                <c:pt idx="39">
                  <c:v>43738</c:v>
                </c:pt>
                <c:pt idx="40">
                  <c:v>43769</c:v>
                </c:pt>
                <c:pt idx="41">
                  <c:v>43799</c:v>
                </c:pt>
                <c:pt idx="42">
                  <c:v>43830</c:v>
                </c:pt>
                <c:pt idx="43">
                  <c:v>43861</c:v>
                </c:pt>
                <c:pt idx="44">
                  <c:v>43890</c:v>
                </c:pt>
                <c:pt idx="45">
                  <c:v>43921</c:v>
                </c:pt>
                <c:pt idx="46">
                  <c:v>43951</c:v>
                </c:pt>
                <c:pt idx="47">
                  <c:v>43982</c:v>
                </c:pt>
                <c:pt idx="48">
                  <c:v>44012</c:v>
                </c:pt>
                <c:pt idx="49">
                  <c:v>44043</c:v>
                </c:pt>
                <c:pt idx="50">
                  <c:v>44074</c:v>
                </c:pt>
                <c:pt idx="51">
                  <c:v>44104</c:v>
                </c:pt>
                <c:pt idx="52">
                  <c:v>44135</c:v>
                </c:pt>
                <c:pt idx="53">
                  <c:v>44165</c:v>
                </c:pt>
                <c:pt idx="54">
                  <c:v>44196</c:v>
                </c:pt>
                <c:pt idx="55">
                  <c:v>44227</c:v>
                </c:pt>
                <c:pt idx="56">
                  <c:v>44255</c:v>
                </c:pt>
                <c:pt idx="57">
                  <c:v>44286</c:v>
                </c:pt>
                <c:pt idx="58">
                  <c:v>44316</c:v>
                </c:pt>
                <c:pt idx="59">
                  <c:v>44347</c:v>
                </c:pt>
                <c:pt idx="60">
                  <c:v>44377</c:v>
                </c:pt>
              </c:numCache>
            </c:numRef>
          </c:cat>
          <c:val>
            <c:numRef>
              <c:f>RB_GE!$H$85:$H$145</c:f>
              <c:numCache>
                <c:formatCode>0.00%</c:formatCode>
                <c:ptCount val="61"/>
                <c:pt idx="0">
                  <c:v>1.2500000000000001E-2</c:v>
                </c:pt>
                <c:pt idx="1">
                  <c:v>1.2500000000000001E-2</c:v>
                </c:pt>
                <c:pt idx="2">
                  <c:v>1.2500000000000001E-2</c:v>
                </c:pt>
                <c:pt idx="3">
                  <c:v>1.2500000000000001E-2</c:v>
                </c:pt>
                <c:pt idx="4">
                  <c:v>1.2500000000000001E-2</c:v>
                </c:pt>
                <c:pt idx="5">
                  <c:v>1.2500000000000001E-2</c:v>
                </c:pt>
                <c:pt idx="6">
                  <c:v>1.2500000000000001E-2</c:v>
                </c:pt>
                <c:pt idx="7">
                  <c:v>1.2500000000000001E-2</c:v>
                </c:pt>
                <c:pt idx="8">
                  <c:v>1.2500000000000001E-2</c:v>
                </c:pt>
                <c:pt idx="9">
                  <c:v>1.2500000000000001E-2</c:v>
                </c:pt>
                <c:pt idx="10">
                  <c:v>1.2500000000000001E-2</c:v>
                </c:pt>
                <c:pt idx="11">
                  <c:v>1.2500000000000001E-2</c:v>
                </c:pt>
                <c:pt idx="12">
                  <c:v>1.2500000000000001E-2</c:v>
                </c:pt>
                <c:pt idx="13">
                  <c:v>1.2500000000000001E-2</c:v>
                </c:pt>
                <c:pt idx="14">
                  <c:v>1.2500000000000001E-2</c:v>
                </c:pt>
                <c:pt idx="15">
                  <c:v>1.2500000000000001E-2</c:v>
                </c:pt>
                <c:pt idx="16">
                  <c:v>1.2500000000000001E-2</c:v>
                </c:pt>
                <c:pt idx="17">
                  <c:v>1.2500000000000001E-2</c:v>
                </c:pt>
                <c:pt idx="18">
                  <c:v>1.2500000000000001E-2</c:v>
                </c:pt>
                <c:pt idx="19">
                  <c:v>1.2500000000000001E-2</c:v>
                </c:pt>
                <c:pt idx="20">
                  <c:v>1.2500000000000001E-2</c:v>
                </c:pt>
                <c:pt idx="21">
                  <c:v>1.2500000000000001E-2</c:v>
                </c:pt>
                <c:pt idx="22">
                  <c:v>1.2500000000000001E-2</c:v>
                </c:pt>
                <c:pt idx="23">
                  <c:v>1.2500000000000001E-2</c:v>
                </c:pt>
                <c:pt idx="24">
                  <c:v>1.2500000000000001E-2</c:v>
                </c:pt>
                <c:pt idx="25">
                  <c:v>1.2500000000000001E-2</c:v>
                </c:pt>
                <c:pt idx="26">
                  <c:v>1.2500000000000001E-2</c:v>
                </c:pt>
                <c:pt idx="27">
                  <c:v>1.2500000000000001E-2</c:v>
                </c:pt>
                <c:pt idx="28">
                  <c:v>1.2500000000000001E-2</c:v>
                </c:pt>
                <c:pt idx="29">
                  <c:v>1.2500000000000001E-2</c:v>
                </c:pt>
                <c:pt idx="30">
                  <c:v>1.2500000000000001E-2</c:v>
                </c:pt>
                <c:pt idx="31">
                  <c:v>1.2500000000000001E-2</c:v>
                </c:pt>
                <c:pt idx="32">
                  <c:v>1.2500000000000001E-2</c:v>
                </c:pt>
                <c:pt idx="33">
                  <c:v>1.2500000000000001E-2</c:v>
                </c:pt>
                <c:pt idx="34">
                  <c:v>1.2500000000000001E-2</c:v>
                </c:pt>
                <c:pt idx="35">
                  <c:v>1.2500000000000001E-2</c:v>
                </c:pt>
                <c:pt idx="36">
                  <c:v>1.2500000000000001E-2</c:v>
                </c:pt>
                <c:pt idx="37">
                  <c:v>1.2500000000000001E-2</c:v>
                </c:pt>
                <c:pt idx="38">
                  <c:v>1.2500000000000001E-2</c:v>
                </c:pt>
                <c:pt idx="39">
                  <c:v>1.2500000000000001E-2</c:v>
                </c:pt>
                <c:pt idx="40">
                  <c:v>1.2500000000000001E-2</c:v>
                </c:pt>
                <c:pt idx="41">
                  <c:v>1.2500000000000001E-2</c:v>
                </c:pt>
                <c:pt idx="42">
                  <c:v>1.2500000000000001E-2</c:v>
                </c:pt>
                <c:pt idx="43">
                  <c:v>1.2500000000000001E-2</c:v>
                </c:pt>
                <c:pt idx="44">
                  <c:v>1.2500000000000001E-2</c:v>
                </c:pt>
                <c:pt idx="45">
                  <c:v>1.2500000000000001E-2</c:v>
                </c:pt>
                <c:pt idx="46">
                  <c:v>1.2500000000000001E-2</c:v>
                </c:pt>
                <c:pt idx="47">
                  <c:v>1.2500000000000001E-2</c:v>
                </c:pt>
                <c:pt idx="48">
                  <c:v>1.2500000000000001E-2</c:v>
                </c:pt>
                <c:pt idx="49">
                  <c:v>1.2500000000000001E-2</c:v>
                </c:pt>
                <c:pt idx="50">
                  <c:v>1.2500000000000001E-2</c:v>
                </c:pt>
                <c:pt idx="51">
                  <c:v>1.2500000000000001E-2</c:v>
                </c:pt>
                <c:pt idx="52">
                  <c:v>1.2500000000000001E-2</c:v>
                </c:pt>
                <c:pt idx="53">
                  <c:v>1.2500000000000001E-2</c:v>
                </c:pt>
                <c:pt idx="54">
                  <c:v>1.2500000000000001E-2</c:v>
                </c:pt>
                <c:pt idx="55">
                  <c:v>1.2500000000000001E-2</c:v>
                </c:pt>
                <c:pt idx="56">
                  <c:v>1.2500000000000001E-2</c:v>
                </c:pt>
                <c:pt idx="57">
                  <c:v>1.2500000000000001E-2</c:v>
                </c:pt>
                <c:pt idx="58">
                  <c:v>1.2500000000000001E-2</c:v>
                </c:pt>
                <c:pt idx="59">
                  <c:v>1.2500000000000001E-2</c:v>
                </c:pt>
                <c:pt idx="60">
                  <c:v>1.2500000000000001E-2</c:v>
                </c:pt>
              </c:numCache>
            </c:numRef>
          </c:val>
          <c:smooth val="0"/>
          <c:extLst>
            <c:ext xmlns:c16="http://schemas.microsoft.com/office/drawing/2014/chart" uri="{C3380CC4-5D6E-409C-BE32-E72D297353CC}">
              <c16:uniqueId val="{00000002-5CA9-4D2B-B689-ABAC591181F6}"/>
            </c:ext>
          </c:extLst>
        </c:ser>
        <c:dLbls>
          <c:showLegendKey val="0"/>
          <c:showVal val="0"/>
          <c:showCatName val="0"/>
          <c:showSerName val="0"/>
          <c:showPercent val="0"/>
          <c:showBubbleSize val="0"/>
        </c:dLbls>
        <c:smooth val="0"/>
        <c:axId val="374059776"/>
        <c:axId val="374061312"/>
      </c:lineChart>
      <c:dateAx>
        <c:axId val="374059776"/>
        <c:scaling>
          <c:orientation val="minMax"/>
        </c:scaling>
        <c:delete val="0"/>
        <c:axPos val="b"/>
        <c:numFmt formatCode="[$-409]mmm\-yy;@" sourceLinked="1"/>
        <c:majorTickMark val="none"/>
        <c:minorTickMark val="none"/>
        <c:tickLblPos val="nextTo"/>
        <c:txPr>
          <a:bodyPr rot="-5400000" vert="horz"/>
          <a:lstStyle/>
          <a:p>
            <a:pPr>
              <a:defRPr/>
            </a:pPr>
            <a:endParaRPr lang="en-US"/>
          </a:p>
        </c:txPr>
        <c:crossAx val="374061312"/>
        <c:crosses val="autoZero"/>
        <c:auto val="1"/>
        <c:lblOffset val="100"/>
        <c:baseTimeUnit val="months"/>
        <c:majorUnit val="5"/>
        <c:majorTimeUnit val="months"/>
      </c:dateAx>
      <c:valAx>
        <c:axId val="374061312"/>
        <c:scaling>
          <c:orientation val="minMax"/>
          <c:max val="1.2500000000000002E-2"/>
        </c:scaling>
        <c:delete val="0"/>
        <c:axPos val="l"/>
        <c:title>
          <c:tx>
            <c:rich>
              <a:bodyPr/>
              <a:lstStyle/>
              <a:p>
                <a:pPr>
                  <a:defRPr sz="1000"/>
                </a:pPr>
                <a:r>
                  <a:rPr lang="en-US" sz="1000"/>
                  <a:t>3</a:t>
                </a:r>
                <a:r>
                  <a:rPr lang="en-US" sz="1000" baseline="0"/>
                  <a:t> Year Realized Tracking Error</a:t>
                </a:r>
                <a:endParaRPr lang="en-US" sz="1000"/>
              </a:p>
            </c:rich>
          </c:tx>
          <c:layout/>
          <c:overlay val="0"/>
        </c:title>
        <c:numFmt formatCode="0.00%" sourceLinked="0"/>
        <c:majorTickMark val="none"/>
        <c:minorTickMark val="none"/>
        <c:tickLblPos val="nextTo"/>
        <c:txPr>
          <a:bodyPr rot="0" vert="horz"/>
          <a:lstStyle/>
          <a:p>
            <a:pPr>
              <a:defRPr/>
            </a:pPr>
            <a:endParaRPr lang="en-US"/>
          </a:p>
        </c:txPr>
        <c:crossAx val="374059776"/>
        <c:crosses val="autoZero"/>
        <c:crossBetween val="between"/>
      </c:valAx>
    </c:plotArea>
    <c:plotVisOnly val="1"/>
    <c:dispBlanksAs val="gap"/>
    <c:showDLblsOverMax val="0"/>
  </c:chart>
  <c:spPr>
    <a:ln>
      <a:noFill/>
    </a:ln>
  </c:spPr>
  <c:txPr>
    <a:bodyPr/>
    <a:lstStyle/>
    <a:p>
      <a:pPr>
        <a:defRPr sz="9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4F81BD">
                <a:lumMod val="75000"/>
              </a:srgbClr>
            </a:solidFill>
            <a:ln>
              <a:noFill/>
            </a:ln>
            <a:effectLst/>
          </c:spPr>
          <c:invertIfNegative val="0"/>
          <c:dLbls>
            <c:dLbl>
              <c:idx val="1"/>
              <c:layout>
                <c:manualLayout>
                  <c:x val="2.5125628140703518E-3"/>
                  <c:y val="9.03630254134856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FDD-49A2-A3CC-F67CE6AC0E1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'3yrIR'!$N$44:$N$47</c:f>
              <c:strCache>
                <c:ptCount val="4"/>
                <c:pt idx="0">
                  <c:v>Total</c:v>
                </c:pt>
                <c:pt idx="1">
                  <c:v>US</c:v>
                </c:pt>
                <c:pt idx="2">
                  <c:v>Non-US</c:v>
                </c:pt>
                <c:pt idx="3">
                  <c:v>Global</c:v>
                </c:pt>
              </c:strCache>
            </c:strRef>
          </c:cat>
          <c:val>
            <c:numRef>
              <c:f>'3yrIR'!$O$44:$O$47</c:f>
              <c:numCache>
                <c:formatCode>General</c:formatCode>
                <c:ptCount val="4"/>
                <c:pt idx="0">
                  <c:v>0.6</c:v>
                </c:pt>
                <c:pt idx="1">
                  <c:v>0.22</c:v>
                </c:pt>
                <c:pt idx="2">
                  <c:v>1.45</c:v>
                </c:pt>
                <c:pt idx="3">
                  <c:v>2.29</c:v>
                </c:pt>
              </c:numCache>
            </c:numRef>
          </c:val>
          <c:extLst>
            <c:ext xmlns:c16="http://schemas.microsoft.com/office/drawing/2014/chart" uri="{C3380CC4-5D6E-409C-BE32-E72D297353CC}">
              <c16:uniqueId val="{00000001-4FDD-49A2-A3CC-F67CE6AC0E1F}"/>
            </c:ext>
          </c:extLst>
        </c:ser>
        <c:dLbls>
          <c:showLegendKey val="0"/>
          <c:showVal val="0"/>
          <c:showCatName val="0"/>
          <c:showSerName val="0"/>
          <c:showPercent val="0"/>
          <c:showBubbleSize val="0"/>
        </c:dLbls>
        <c:gapWidth val="219"/>
        <c:overlap val="-27"/>
        <c:axId val="1330520864"/>
        <c:axId val="1330514624"/>
      </c:barChart>
      <c:catAx>
        <c:axId val="13305208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0514624"/>
        <c:crosses val="autoZero"/>
        <c:auto val="1"/>
        <c:lblAlgn val="ctr"/>
        <c:lblOffset val="100"/>
        <c:noMultiLvlLbl val="0"/>
      </c:catAx>
      <c:valAx>
        <c:axId val="1330514624"/>
        <c:scaling>
          <c:orientation val="minMax"/>
        </c:scaling>
        <c:delete val="1"/>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One</a:t>
                </a:r>
                <a:r>
                  <a:rPr lang="en-US" baseline="0"/>
                  <a:t> Year Aggregate Predicted Tracking Error</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3305208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703537518292314"/>
          <c:y val="6.2775908430755076E-2"/>
          <c:w val="0.82005577950559871"/>
          <c:h val="0.65825325697769721"/>
        </c:manualLayout>
      </c:layout>
      <c:lineChart>
        <c:grouping val="standard"/>
        <c:varyColors val="0"/>
        <c:ser>
          <c:idx val="0"/>
          <c:order val="0"/>
          <c:tx>
            <c:strRef>
              <c:f>ActPass!$Q$3</c:f>
              <c:strCache>
                <c:ptCount val="1"/>
                <c:pt idx="0">
                  <c:v>Active</c:v>
                </c:pt>
              </c:strCache>
            </c:strRef>
          </c:tx>
          <c:spPr>
            <a:ln w="28575" cap="rnd">
              <a:solidFill>
                <a:srgbClr val="4F81BD">
                  <a:lumMod val="75000"/>
                </a:srgbClr>
              </a:solidFill>
              <a:round/>
            </a:ln>
            <a:effectLst/>
          </c:spPr>
          <c:marker>
            <c:symbol val="none"/>
          </c:marker>
          <c:cat>
            <c:numRef>
              <c:f>ActPass!$P$4:$P$39</c:f>
              <c:numCache>
                <c:formatCode>m/d/yyyy</c:formatCode>
                <c:ptCount val="36"/>
                <c:pt idx="0">
                  <c:v>44377</c:v>
                </c:pt>
                <c:pt idx="1">
                  <c:v>44347</c:v>
                </c:pt>
                <c:pt idx="2">
                  <c:v>44316</c:v>
                </c:pt>
                <c:pt idx="3">
                  <c:v>44286</c:v>
                </c:pt>
                <c:pt idx="4">
                  <c:v>44255</c:v>
                </c:pt>
                <c:pt idx="5">
                  <c:v>44227</c:v>
                </c:pt>
                <c:pt idx="6">
                  <c:v>44196</c:v>
                </c:pt>
                <c:pt idx="7">
                  <c:v>44165</c:v>
                </c:pt>
                <c:pt idx="8">
                  <c:v>44135</c:v>
                </c:pt>
                <c:pt idx="9">
                  <c:v>44104</c:v>
                </c:pt>
                <c:pt idx="10">
                  <c:v>44074</c:v>
                </c:pt>
                <c:pt idx="11">
                  <c:v>44043</c:v>
                </c:pt>
                <c:pt idx="12">
                  <c:v>44012</c:v>
                </c:pt>
                <c:pt idx="13">
                  <c:v>43982</c:v>
                </c:pt>
                <c:pt idx="14">
                  <c:v>43951</c:v>
                </c:pt>
                <c:pt idx="15">
                  <c:v>43921</c:v>
                </c:pt>
                <c:pt idx="16">
                  <c:v>43890</c:v>
                </c:pt>
                <c:pt idx="17">
                  <c:v>43861</c:v>
                </c:pt>
                <c:pt idx="18">
                  <c:v>43830</c:v>
                </c:pt>
                <c:pt idx="19">
                  <c:v>43799</c:v>
                </c:pt>
                <c:pt idx="20">
                  <c:v>43769</c:v>
                </c:pt>
                <c:pt idx="21">
                  <c:v>43738</c:v>
                </c:pt>
                <c:pt idx="22">
                  <c:v>43708</c:v>
                </c:pt>
                <c:pt idx="23">
                  <c:v>43677</c:v>
                </c:pt>
                <c:pt idx="24">
                  <c:v>43646</c:v>
                </c:pt>
                <c:pt idx="25">
                  <c:v>43616</c:v>
                </c:pt>
                <c:pt idx="26">
                  <c:v>43585</c:v>
                </c:pt>
                <c:pt idx="27">
                  <c:v>43555</c:v>
                </c:pt>
                <c:pt idx="28">
                  <c:v>43524</c:v>
                </c:pt>
                <c:pt idx="29">
                  <c:v>43496</c:v>
                </c:pt>
                <c:pt idx="30">
                  <c:v>43465</c:v>
                </c:pt>
                <c:pt idx="31">
                  <c:v>43434</c:v>
                </c:pt>
                <c:pt idx="32">
                  <c:v>43404</c:v>
                </c:pt>
                <c:pt idx="33">
                  <c:v>43373</c:v>
                </c:pt>
                <c:pt idx="34">
                  <c:v>43343</c:v>
                </c:pt>
                <c:pt idx="35">
                  <c:v>43312</c:v>
                </c:pt>
              </c:numCache>
            </c:numRef>
          </c:cat>
          <c:val>
            <c:numRef>
              <c:f>ActPass!$Q$4:$Q$39</c:f>
              <c:numCache>
                <c:formatCode>0.00%</c:formatCode>
                <c:ptCount val="36"/>
                <c:pt idx="0">
                  <c:v>0.502</c:v>
                </c:pt>
                <c:pt idx="1">
                  <c:v>0.50749999999999995</c:v>
                </c:pt>
                <c:pt idx="2">
                  <c:v>0.50260000000000005</c:v>
                </c:pt>
                <c:pt idx="3">
                  <c:v>0.50649999999999995</c:v>
                </c:pt>
                <c:pt idx="4">
                  <c:v>0.50719999999999998</c:v>
                </c:pt>
                <c:pt idx="5">
                  <c:v>0.51019999999999999</c:v>
                </c:pt>
                <c:pt idx="6">
                  <c:v>0.50570000000000004</c:v>
                </c:pt>
                <c:pt idx="7">
                  <c:v>0.49519999999999997</c:v>
                </c:pt>
                <c:pt idx="8">
                  <c:v>0.49390000000000001</c:v>
                </c:pt>
                <c:pt idx="9">
                  <c:v>0.50039999999999996</c:v>
                </c:pt>
                <c:pt idx="10">
                  <c:v>0.49619999999999997</c:v>
                </c:pt>
                <c:pt idx="11">
                  <c:v>0.50419999999999998</c:v>
                </c:pt>
                <c:pt idx="12">
                  <c:v>0.50619999999999998</c:v>
                </c:pt>
                <c:pt idx="13">
                  <c:v>0.50409999999999999</c:v>
                </c:pt>
                <c:pt idx="14">
                  <c:v>0.51</c:v>
                </c:pt>
                <c:pt idx="15">
                  <c:v>0.51670000000000005</c:v>
                </c:pt>
                <c:pt idx="16">
                  <c:v>0.52059999999999995</c:v>
                </c:pt>
                <c:pt idx="17">
                  <c:v>0.51859999999999995</c:v>
                </c:pt>
                <c:pt idx="18">
                  <c:v>0.52410000000000001</c:v>
                </c:pt>
                <c:pt idx="19">
                  <c:v>0.51829999999999998</c:v>
                </c:pt>
                <c:pt idx="20">
                  <c:v>0.52749999999999997</c:v>
                </c:pt>
                <c:pt idx="21">
                  <c:v>0.52480000000000004</c:v>
                </c:pt>
                <c:pt idx="22">
                  <c:v>0.52180000000000004</c:v>
                </c:pt>
                <c:pt idx="23">
                  <c:v>0.52400000000000002</c:v>
                </c:pt>
                <c:pt idx="24">
                  <c:v>0.52539999999999998</c:v>
                </c:pt>
                <c:pt idx="25">
                  <c:v>0.52690000000000003</c:v>
                </c:pt>
                <c:pt idx="26">
                  <c:v>0.52329999999999999</c:v>
                </c:pt>
                <c:pt idx="27">
                  <c:v>0.52629999999999999</c:v>
                </c:pt>
                <c:pt idx="28">
                  <c:v>0.52559999999999996</c:v>
                </c:pt>
                <c:pt idx="29">
                  <c:v>0.52449999999999997</c:v>
                </c:pt>
                <c:pt idx="30">
                  <c:v>0.52659999999999996</c:v>
                </c:pt>
                <c:pt idx="31">
                  <c:v>0.51649999999999996</c:v>
                </c:pt>
                <c:pt idx="32">
                  <c:v>0.51929999999999998</c:v>
                </c:pt>
                <c:pt idx="33">
                  <c:v>0.52170000000000005</c:v>
                </c:pt>
                <c:pt idx="34">
                  <c:v>0.52010000000000001</c:v>
                </c:pt>
                <c:pt idx="35">
                  <c:v>0.52849999999999997</c:v>
                </c:pt>
              </c:numCache>
            </c:numRef>
          </c:val>
          <c:smooth val="0"/>
          <c:extLst>
            <c:ext xmlns:c16="http://schemas.microsoft.com/office/drawing/2014/chart" uri="{C3380CC4-5D6E-409C-BE32-E72D297353CC}">
              <c16:uniqueId val="{00000000-C7AE-4E14-BD1D-5023C3FBAD44}"/>
            </c:ext>
          </c:extLst>
        </c:ser>
        <c:dLbls>
          <c:showLegendKey val="0"/>
          <c:showVal val="0"/>
          <c:showCatName val="0"/>
          <c:showSerName val="0"/>
          <c:showPercent val="0"/>
          <c:showBubbleSize val="0"/>
        </c:dLbls>
        <c:smooth val="0"/>
        <c:axId val="435333487"/>
        <c:axId val="435354287"/>
        <c:extLst>
          <c:ext xmlns:c15="http://schemas.microsoft.com/office/drawing/2012/chart" uri="{02D57815-91ED-43cb-92C2-25804820EDAC}">
            <c15:filteredLineSeries>
              <c15:ser>
                <c:idx val="1"/>
                <c:order val="1"/>
                <c:tx>
                  <c:strRef>
                    <c:extLst>
                      <c:ext uri="{02D57815-91ED-43cb-92C2-25804820EDAC}">
                        <c15:formulaRef>
                          <c15:sqref>ActPass!$R$3</c15:sqref>
                        </c15:formulaRef>
                      </c:ext>
                    </c:extLst>
                    <c:strCache>
                      <c:ptCount val="1"/>
                      <c:pt idx="0">
                        <c:v>Passive</c:v>
                      </c:pt>
                    </c:strCache>
                  </c:strRef>
                </c:tx>
                <c:spPr>
                  <a:ln w="28575" cap="rnd">
                    <a:solidFill>
                      <a:schemeClr val="accent5"/>
                    </a:solidFill>
                    <a:round/>
                  </a:ln>
                  <a:effectLst/>
                </c:spPr>
                <c:marker>
                  <c:symbol val="none"/>
                </c:marker>
                <c:cat>
                  <c:numRef>
                    <c:extLst>
                      <c:ext uri="{02D57815-91ED-43cb-92C2-25804820EDAC}">
                        <c15:formulaRef>
                          <c15:sqref>ActPass!$P$4:$P$39</c15:sqref>
                        </c15:formulaRef>
                      </c:ext>
                    </c:extLst>
                    <c:numCache>
                      <c:formatCode>m/d/yyyy</c:formatCode>
                      <c:ptCount val="36"/>
                      <c:pt idx="0">
                        <c:v>44377</c:v>
                      </c:pt>
                      <c:pt idx="1">
                        <c:v>44347</c:v>
                      </c:pt>
                      <c:pt idx="2">
                        <c:v>44316</c:v>
                      </c:pt>
                      <c:pt idx="3">
                        <c:v>44286</c:v>
                      </c:pt>
                      <c:pt idx="4">
                        <c:v>44255</c:v>
                      </c:pt>
                      <c:pt idx="5">
                        <c:v>44227</c:v>
                      </c:pt>
                      <c:pt idx="6">
                        <c:v>44196</c:v>
                      </c:pt>
                      <c:pt idx="7">
                        <c:v>44165</c:v>
                      </c:pt>
                      <c:pt idx="8">
                        <c:v>44135</c:v>
                      </c:pt>
                      <c:pt idx="9">
                        <c:v>44104</c:v>
                      </c:pt>
                      <c:pt idx="10">
                        <c:v>44074</c:v>
                      </c:pt>
                      <c:pt idx="11">
                        <c:v>44043</c:v>
                      </c:pt>
                      <c:pt idx="12">
                        <c:v>44012</c:v>
                      </c:pt>
                      <c:pt idx="13">
                        <c:v>43982</c:v>
                      </c:pt>
                      <c:pt idx="14">
                        <c:v>43951</c:v>
                      </c:pt>
                      <c:pt idx="15">
                        <c:v>43921</c:v>
                      </c:pt>
                      <c:pt idx="16">
                        <c:v>43890</c:v>
                      </c:pt>
                      <c:pt idx="17">
                        <c:v>43861</c:v>
                      </c:pt>
                      <c:pt idx="18">
                        <c:v>43830</c:v>
                      </c:pt>
                      <c:pt idx="19">
                        <c:v>43799</c:v>
                      </c:pt>
                      <c:pt idx="20">
                        <c:v>43769</c:v>
                      </c:pt>
                      <c:pt idx="21">
                        <c:v>43738</c:v>
                      </c:pt>
                      <c:pt idx="22">
                        <c:v>43708</c:v>
                      </c:pt>
                      <c:pt idx="23">
                        <c:v>43677</c:v>
                      </c:pt>
                      <c:pt idx="24">
                        <c:v>43646</c:v>
                      </c:pt>
                      <c:pt idx="25">
                        <c:v>43616</c:v>
                      </c:pt>
                      <c:pt idx="26">
                        <c:v>43585</c:v>
                      </c:pt>
                      <c:pt idx="27">
                        <c:v>43555</c:v>
                      </c:pt>
                      <c:pt idx="28">
                        <c:v>43524</c:v>
                      </c:pt>
                      <c:pt idx="29">
                        <c:v>43496</c:v>
                      </c:pt>
                      <c:pt idx="30">
                        <c:v>43465</c:v>
                      </c:pt>
                      <c:pt idx="31">
                        <c:v>43434</c:v>
                      </c:pt>
                      <c:pt idx="32">
                        <c:v>43404</c:v>
                      </c:pt>
                      <c:pt idx="33">
                        <c:v>43373</c:v>
                      </c:pt>
                      <c:pt idx="34">
                        <c:v>43343</c:v>
                      </c:pt>
                      <c:pt idx="35">
                        <c:v>43312</c:v>
                      </c:pt>
                    </c:numCache>
                  </c:numRef>
                </c:cat>
                <c:val>
                  <c:numRef>
                    <c:extLst>
                      <c:ext uri="{02D57815-91ED-43cb-92C2-25804820EDAC}">
                        <c15:formulaRef>
                          <c15:sqref>ActPass!$R$28:$R$65</c15:sqref>
                        </c15:formulaRef>
                      </c:ext>
                    </c:extLst>
                    <c:numCache>
                      <c:formatCode>0.00%</c:formatCode>
                      <c:ptCount val="38"/>
                      <c:pt idx="0">
                        <c:v>0.47460000000000002</c:v>
                      </c:pt>
                      <c:pt idx="1">
                        <c:v>0.47310000000000002</c:v>
                      </c:pt>
                      <c:pt idx="2">
                        <c:v>0.47670000000000001</c:v>
                      </c:pt>
                      <c:pt idx="3">
                        <c:v>0.47370000000000001</c:v>
                      </c:pt>
                      <c:pt idx="4">
                        <c:v>0.47439999999999999</c:v>
                      </c:pt>
                      <c:pt idx="5">
                        <c:v>0.47549999999999998</c:v>
                      </c:pt>
                      <c:pt idx="6">
                        <c:v>0.47339999999999999</c:v>
                      </c:pt>
                      <c:pt idx="7">
                        <c:v>0.48349999999999999</c:v>
                      </c:pt>
                      <c:pt idx="8">
                        <c:v>0.48070000000000002</c:v>
                      </c:pt>
                      <c:pt idx="9">
                        <c:v>0.4783</c:v>
                      </c:pt>
                      <c:pt idx="10">
                        <c:v>0.47989999999999999</c:v>
                      </c:pt>
                      <c:pt idx="11">
                        <c:v>0.47149999999999997</c:v>
                      </c:pt>
                      <c:pt idx="12">
                        <c:v>0.47160000000000002</c:v>
                      </c:pt>
                      <c:pt idx="13">
                        <c:v>0.46479999999999999</c:v>
                      </c:pt>
                      <c:pt idx="14">
                        <c:v>0.45889999999999997</c:v>
                      </c:pt>
                      <c:pt idx="15">
                        <c:v>0.45689999999999997</c:v>
                      </c:pt>
                      <c:pt idx="16">
                        <c:v>0.47699999999999998</c:v>
                      </c:pt>
                      <c:pt idx="17">
                        <c:v>0.46500000000000002</c:v>
                      </c:pt>
                      <c:pt idx="18">
                        <c:v>0.46870000000000001</c:v>
                      </c:pt>
                      <c:pt idx="19">
                        <c:v>0.47260000000000002</c:v>
                      </c:pt>
                      <c:pt idx="20">
                        <c:v>0.4738</c:v>
                      </c:pt>
                      <c:pt idx="21">
                        <c:v>0.47989999999999999</c:v>
                      </c:pt>
                      <c:pt idx="22">
                        <c:v>0.47889999999999999</c:v>
                      </c:pt>
                      <c:pt idx="23">
                        <c:v>0.48049999999999998</c:v>
                      </c:pt>
                      <c:pt idx="24">
                        <c:v>0.48270000000000002</c:v>
                      </c:pt>
                      <c:pt idx="25">
                        <c:v>0.49440000000000001</c:v>
                      </c:pt>
                      <c:pt idx="26">
                        <c:v>0.49619999999999997</c:v>
                      </c:pt>
                      <c:pt idx="27">
                        <c:v>0.4975</c:v>
                      </c:pt>
                      <c:pt idx="28">
                        <c:v>0.50060000000000004</c:v>
                      </c:pt>
                      <c:pt idx="29">
                        <c:v>0.49809999999999999</c:v>
                      </c:pt>
                      <c:pt idx="30">
                        <c:v>0.48909999999999998</c:v>
                      </c:pt>
                      <c:pt idx="32">
                        <c:v>0.48830000000000001</c:v>
                      </c:pt>
                      <c:pt idx="33">
                        <c:v>0.47570000000000001</c:v>
                      </c:pt>
                      <c:pt idx="34">
                        <c:v>0.47799999999999998</c:v>
                      </c:pt>
                      <c:pt idx="35">
                        <c:v>0.4798</c:v>
                      </c:pt>
                      <c:pt idx="36">
                        <c:v>0.49580000000000002</c:v>
                      </c:pt>
                      <c:pt idx="37">
                        <c:v>0.49859999999999999</c:v>
                      </c:pt>
                    </c:numCache>
                  </c:numRef>
                </c:val>
                <c:smooth val="0"/>
                <c:extLst>
                  <c:ext xmlns:c16="http://schemas.microsoft.com/office/drawing/2014/chart" uri="{C3380CC4-5D6E-409C-BE32-E72D297353CC}">
                    <c16:uniqueId val="{00000001-C7AE-4E14-BD1D-5023C3FBAD44}"/>
                  </c:ext>
                </c:extLst>
              </c15:ser>
            </c15:filteredLineSeries>
          </c:ext>
        </c:extLst>
      </c:lineChart>
      <c:dateAx>
        <c:axId val="435333487"/>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5354287"/>
        <c:crosses val="autoZero"/>
        <c:auto val="1"/>
        <c:lblOffset val="100"/>
        <c:baseTimeUnit val="months"/>
        <c:majorUnit val="5"/>
        <c:majorTimeUnit val="months"/>
      </c:dateAx>
      <c:valAx>
        <c:axId val="435354287"/>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a:t>Actively Managed Assets as % of Total GE</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5333487"/>
        <c:crosses val="autoZero"/>
        <c:crossBetween val="between"/>
        <c:majorUnit val="4.0000000000000008E-2"/>
      </c:valAx>
      <c:spPr>
        <a:noFill/>
        <a:ln>
          <a:noFill/>
        </a:ln>
        <a:effectLst/>
      </c:spPr>
    </c:plotArea>
    <c:plotVisOnly val="1"/>
    <c:dispBlanksAs val="gap"/>
    <c:showDLblsOverMax val="0"/>
  </c:chart>
  <c:spPr>
    <a:noFill/>
    <a:ln w="9525" cap="flat" cmpd="sng" algn="ctr">
      <a:noFill/>
      <a:round/>
    </a:ln>
    <a:effectLst/>
  </c:spPr>
  <c:txPr>
    <a:bodyPr/>
    <a:lstStyle/>
    <a:p>
      <a:pPr>
        <a:defRPr sz="900"/>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r>
              <a:rPr lang="en-US"/>
              <a:t>Batting Average: % of Months GE Returns Exceed Benchmark</a:t>
            </a:r>
          </a:p>
        </c:rich>
      </c:tx>
      <c:layout/>
      <c:overlay val="0"/>
      <c:spPr>
        <a:noFill/>
        <a:ln>
          <a:noFill/>
        </a:ln>
        <a:effectLst/>
      </c:spPr>
      <c:txPr>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9BBB59">
                <a:lumMod val="75000"/>
              </a:srgb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Sheet1!$G$146:$G$154</c:f>
              <c:strCache>
                <c:ptCount val="9"/>
                <c:pt idx="0">
                  <c:v>All Conditions</c:v>
                </c:pt>
                <c:pt idx="1">
                  <c:v>Markets Up</c:v>
                </c:pt>
                <c:pt idx="2">
                  <c:v>Markets Down</c:v>
                </c:pt>
                <c:pt idx="3">
                  <c:v>Growth Beats Value</c:v>
                </c:pt>
                <c:pt idx="4">
                  <c:v>Value Beats Growth</c:v>
                </c:pt>
                <c:pt idx="5">
                  <c:v>Min Vol Beats Market</c:v>
                </c:pt>
                <c:pt idx="6">
                  <c:v>Market Beats Min Vol</c:v>
                </c:pt>
                <c:pt idx="7">
                  <c:v>USA Beats ROW</c:v>
                </c:pt>
                <c:pt idx="8">
                  <c:v>ROW Beats USA</c:v>
                </c:pt>
              </c:strCache>
            </c:strRef>
          </c:cat>
          <c:val>
            <c:numRef>
              <c:f>Sheet1!$H$146:$H$154</c:f>
              <c:numCache>
                <c:formatCode>0%</c:formatCode>
                <c:ptCount val="9"/>
                <c:pt idx="0">
                  <c:v>0.67289719626168221</c:v>
                </c:pt>
                <c:pt idx="1">
                  <c:v>0.57954545454545459</c:v>
                </c:pt>
                <c:pt idx="2">
                  <c:v>0.90697674418604646</c:v>
                </c:pt>
                <c:pt idx="3">
                  <c:v>0.81395348837209303</c:v>
                </c:pt>
                <c:pt idx="4">
                  <c:v>0.44444444444444442</c:v>
                </c:pt>
                <c:pt idx="5">
                  <c:v>0.83333333333333337</c:v>
                </c:pt>
                <c:pt idx="6">
                  <c:v>0.56338028169014087</c:v>
                </c:pt>
                <c:pt idx="7">
                  <c:v>0.74358974358974361</c:v>
                </c:pt>
                <c:pt idx="8">
                  <c:v>0.60377358490566035</c:v>
                </c:pt>
              </c:numCache>
            </c:numRef>
          </c:val>
          <c:extLst>
            <c:ext xmlns:c16="http://schemas.microsoft.com/office/drawing/2014/chart" uri="{C3380CC4-5D6E-409C-BE32-E72D297353CC}">
              <c16:uniqueId val="{00000000-BF79-436E-BCB1-42A78540383F}"/>
            </c:ext>
          </c:extLst>
        </c:ser>
        <c:dLbls>
          <c:dLblPos val="outEnd"/>
          <c:showLegendKey val="0"/>
          <c:showVal val="1"/>
          <c:showCatName val="0"/>
          <c:showSerName val="0"/>
          <c:showPercent val="0"/>
          <c:showBubbleSize val="0"/>
        </c:dLbls>
        <c:gapWidth val="444"/>
        <c:overlap val="-90"/>
        <c:axId val="952423296"/>
        <c:axId val="952419360"/>
      </c:barChart>
      <c:catAx>
        <c:axId val="9524232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mn-lt"/>
                <a:ea typeface="+mn-ea"/>
                <a:cs typeface="+mn-cs"/>
              </a:defRPr>
            </a:pPr>
            <a:endParaRPr lang="en-US"/>
          </a:p>
        </c:txPr>
        <c:crossAx val="952419360"/>
        <c:crosses val="autoZero"/>
        <c:auto val="1"/>
        <c:lblAlgn val="ctr"/>
        <c:lblOffset val="100"/>
        <c:noMultiLvlLbl val="0"/>
      </c:catAx>
      <c:valAx>
        <c:axId val="952419360"/>
        <c:scaling>
          <c:orientation val="minMax"/>
        </c:scaling>
        <c:delete val="1"/>
        <c:axPos val="l"/>
        <c:numFmt formatCode="0%" sourceLinked="1"/>
        <c:majorTickMark val="none"/>
        <c:minorTickMark val="none"/>
        <c:tickLblPos val="nextTo"/>
        <c:crossAx val="95242329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00"/>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356270683555857E-2"/>
          <c:y val="8.5586312513379559E-2"/>
          <c:w val="0.88686533085803299"/>
          <c:h val="0.74889093813295571"/>
        </c:manualLayout>
      </c:layout>
      <c:barChart>
        <c:barDir val="col"/>
        <c:grouping val="clustered"/>
        <c:varyColors val="0"/>
        <c:ser>
          <c:idx val="0"/>
          <c:order val="0"/>
          <c:spPr>
            <a:solidFill>
              <a:srgbClr val="4F81BD">
                <a:lumMod val="75000"/>
              </a:srgb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'Performance Summary'!$M$3:$M$13</c:f>
              <c:strCache>
                <c:ptCount val="11"/>
                <c:pt idx="0">
                  <c:v>FY 2011</c:v>
                </c:pt>
                <c:pt idx="1">
                  <c:v>FY 2012</c:v>
                </c:pt>
                <c:pt idx="2">
                  <c:v>FY 2013</c:v>
                </c:pt>
                <c:pt idx="3">
                  <c:v>FY 2014</c:v>
                </c:pt>
                <c:pt idx="4">
                  <c:v>FY 2015</c:v>
                </c:pt>
                <c:pt idx="5">
                  <c:v>FY 2016</c:v>
                </c:pt>
                <c:pt idx="6">
                  <c:v>FY 2017</c:v>
                </c:pt>
                <c:pt idx="7">
                  <c:v>FY 2018</c:v>
                </c:pt>
                <c:pt idx="8">
                  <c:v>FY 2019</c:v>
                </c:pt>
                <c:pt idx="9">
                  <c:v>FY 2020</c:v>
                </c:pt>
                <c:pt idx="10">
                  <c:v>FY 2021</c:v>
                </c:pt>
              </c:strCache>
            </c:strRef>
          </c:cat>
          <c:val>
            <c:numRef>
              <c:f>'Performance Summary'!$N$3:$N$13</c:f>
              <c:numCache>
                <c:formatCode>0.00%</c:formatCode>
                <c:ptCount val="11"/>
                <c:pt idx="0">
                  <c:v>1.0128E-2</c:v>
                </c:pt>
                <c:pt idx="1">
                  <c:v>1.6799999999999999E-2</c:v>
                </c:pt>
                <c:pt idx="2">
                  <c:v>1.3299999999999999E-2</c:v>
                </c:pt>
                <c:pt idx="3">
                  <c:v>1.6000000000000001E-3</c:v>
                </c:pt>
                <c:pt idx="4">
                  <c:v>1.03E-2</c:v>
                </c:pt>
                <c:pt idx="5">
                  <c:v>7.4000000000000003E-3</c:v>
                </c:pt>
                <c:pt idx="6">
                  <c:v>5.3E-3</c:v>
                </c:pt>
                <c:pt idx="7">
                  <c:v>4.4000000000000003E-3</c:v>
                </c:pt>
                <c:pt idx="8">
                  <c:v>4.3E-3</c:v>
                </c:pt>
                <c:pt idx="9">
                  <c:v>7.8059999999999996E-3</c:v>
                </c:pt>
                <c:pt idx="10">
                  <c:v>8.3440000000000007E-3</c:v>
                </c:pt>
              </c:numCache>
            </c:numRef>
          </c:val>
          <c:extLst>
            <c:ext xmlns:c16="http://schemas.microsoft.com/office/drawing/2014/chart" uri="{C3380CC4-5D6E-409C-BE32-E72D297353CC}">
              <c16:uniqueId val="{00000000-5494-49ED-958C-DC013C083F70}"/>
            </c:ext>
          </c:extLst>
        </c:ser>
        <c:dLbls>
          <c:showLegendKey val="0"/>
          <c:showVal val="0"/>
          <c:showCatName val="0"/>
          <c:showSerName val="0"/>
          <c:showPercent val="0"/>
          <c:showBubbleSize val="0"/>
        </c:dLbls>
        <c:gapWidth val="150"/>
        <c:axId val="495927560"/>
        <c:axId val="495169832"/>
      </c:barChart>
      <c:catAx>
        <c:axId val="495927560"/>
        <c:scaling>
          <c:orientation val="minMax"/>
        </c:scaling>
        <c:delete val="0"/>
        <c:axPos val="b"/>
        <c:numFmt formatCode="&quot;FY &quot;###0;&quot;-&quot;###0;&quot;--&quot;" sourceLinked="0"/>
        <c:majorTickMark val="out"/>
        <c:minorTickMark val="none"/>
        <c:tickLblPos val="nextTo"/>
        <c:txPr>
          <a:bodyPr rot="0"/>
          <a:lstStyle/>
          <a:p>
            <a:pPr>
              <a:defRPr/>
            </a:pPr>
            <a:endParaRPr lang="en-US"/>
          </a:p>
        </c:txPr>
        <c:crossAx val="495169832"/>
        <c:crosses val="autoZero"/>
        <c:auto val="1"/>
        <c:lblAlgn val="ctr"/>
        <c:lblOffset val="100"/>
        <c:noMultiLvlLbl val="0"/>
      </c:catAx>
      <c:valAx>
        <c:axId val="495169832"/>
        <c:scaling>
          <c:orientation val="minMax"/>
        </c:scaling>
        <c:delete val="0"/>
        <c:axPos val="l"/>
        <c:title>
          <c:tx>
            <c:rich>
              <a:bodyPr rot="-5400000" vert="horz"/>
              <a:lstStyle/>
              <a:p>
                <a:pPr>
                  <a:defRPr/>
                </a:pPr>
                <a:r>
                  <a:rPr lang="en-US"/>
                  <a:t>Excess Return</a:t>
                </a:r>
              </a:p>
            </c:rich>
          </c:tx>
          <c:layout/>
          <c:overlay val="0"/>
        </c:title>
        <c:numFmt formatCode="0.00%" sourceLinked="1"/>
        <c:majorTickMark val="out"/>
        <c:minorTickMark val="none"/>
        <c:tickLblPos val="nextTo"/>
        <c:crossAx val="495927560"/>
        <c:crosses val="autoZero"/>
        <c:crossBetween val="between"/>
      </c:valAx>
      <c:spPr>
        <a:noFill/>
        <a:ln>
          <a:noFill/>
        </a:ln>
      </c:spPr>
    </c:plotArea>
    <c:plotVisOnly val="1"/>
    <c:dispBlanksAs val="gap"/>
    <c:showDLblsOverMax val="0"/>
  </c:chart>
  <c:spPr>
    <a:noFill/>
    <a:ln>
      <a:noFill/>
    </a:ln>
  </c:spPr>
  <c:txPr>
    <a:bodyPr/>
    <a:lstStyle/>
    <a:p>
      <a:pPr>
        <a:defRPr>
          <a:latin typeface="+mn-lt"/>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693382903857395E-2"/>
          <c:y val="8.93916377546254E-2"/>
          <c:w val="0.70722567233885603"/>
          <c:h val="0.77480026056030715"/>
        </c:manualLayout>
      </c:layout>
      <c:lineChart>
        <c:grouping val="standard"/>
        <c:varyColors val="0"/>
        <c:ser>
          <c:idx val="0"/>
          <c:order val="0"/>
          <c:tx>
            <c:strRef>
              <c:f>'[Aon_SBA Historical CMAs (2021 update).xlsx]SBA CMAs'!$B$7</c:f>
              <c:strCache>
                <c:ptCount val="1"/>
                <c:pt idx="0">
                  <c:v>Aon</c:v>
                </c:pt>
              </c:strCache>
            </c:strRef>
          </c:tx>
          <c:spPr>
            <a:ln>
              <a:solidFill>
                <a:srgbClr val="E11B22"/>
              </a:solidFill>
            </a:ln>
          </c:spPr>
          <c:marker>
            <c:symbol val="circle"/>
            <c:size val="7"/>
            <c:spPr>
              <a:solidFill>
                <a:srgbClr val="E11B22"/>
              </a:solidFill>
              <a:ln>
                <a:solidFill>
                  <a:srgbClr val="E11B22"/>
                </a:solidFill>
              </a:ln>
            </c:spPr>
          </c:marker>
          <c:cat>
            <c:numRef>
              <c:f>'[Aon_SBA Historical CMAs (2021 update).xlsx]SBA CMAs'!$D$6:$M$6</c:f>
              <c:numCache>
                <c:formatCode>General</c:formatCode>
                <c:ptCount val="10"/>
                <c:pt idx="0">
                  <c:v>2011</c:v>
                </c:pt>
                <c:pt idx="1">
                  <c:v>2012</c:v>
                </c:pt>
                <c:pt idx="2">
                  <c:v>2013</c:v>
                </c:pt>
                <c:pt idx="3">
                  <c:v>2015</c:v>
                </c:pt>
                <c:pt idx="4">
                  <c:v>2016</c:v>
                </c:pt>
                <c:pt idx="5">
                  <c:v>2017</c:v>
                </c:pt>
                <c:pt idx="6">
                  <c:v>2018</c:v>
                </c:pt>
                <c:pt idx="7">
                  <c:v>2019</c:v>
                </c:pt>
                <c:pt idx="8">
                  <c:v>2020</c:v>
                </c:pt>
                <c:pt idx="9">
                  <c:v>2021</c:v>
                </c:pt>
              </c:numCache>
            </c:numRef>
          </c:cat>
          <c:val>
            <c:numRef>
              <c:f>'[Aon_SBA Historical CMAs (2021 update).xlsx]SBA CMAs'!$D$7:$M$7</c:f>
              <c:numCache>
                <c:formatCode>0.00%</c:formatCode>
                <c:ptCount val="10"/>
                <c:pt idx="0">
                  <c:v>3.5999999999999997E-2</c:v>
                </c:pt>
                <c:pt idx="1">
                  <c:v>4.4999999999999998E-2</c:v>
                </c:pt>
                <c:pt idx="2">
                  <c:v>5.0999999999999997E-2</c:v>
                </c:pt>
                <c:pt idx="3">
                  <c:v>3.6200000000000003E-2</c:v>
                </c:pt>
                <c:pt idx="4">
                  <c:v>3.6999999999999998E-2</c:v>
                </c:pt>
                <c:pt idx="5">
                  <c:v>3.7499999999999999E-2</c:v>
                </c:pt>
                <c:pt idx="6">
                  <c:v>4.1000000000000002E-2</c:v>
                </c:pt>
                <c:pt idx="7">
                  <c:v>4.5499999999999999E-2</c:v>
                </c:pt>
                <c:pt idx="8">
                  <c:v>5.5E-2</c:v>
                </c:pt>
                <c:pt idx="9">
                  <c:v>4.5499999999999999E-2</c:v>
                </c:pt>
              </c:numCache>
            </c:numRef>
          </c:val>
          <c:smooth val="0"/>
          <c:extLst>
            <c:ext xmlns:c16="http://schemas.microsoft.com/office/drawing/2014/chart" uri="{C3380CC4-5D6E-409C-BE32-E72D297353CC}">
              <c16:uniqueId val="{00000000-1737-4AE4-B361-6A95D10EE31F}"/>
            </c:ext>
          </c:extLst>
        </c:ser>
        <c:ser>
          <c:idx val="1"/>
          <c:order val="1"/>
          <c:tx>
            <c:strRef>
              <c:f>'[Aon_SBA Historical CMAs (2021 update).xlsx]SBA CMAs'!$B$8</c:f>
              <c:strCache>
                <c:ptCount val="1"/>
                <c:pt idx="0">
                  <c:v>Callan</c:v>
                </c:pt>
              </c:strCache>
            </c:strRef>
          </c:tx>
          <c:spPr>
            <a:ln>
              <a:solidFill>
                <a:srgbClr val="7AB800"/>
              </a:solidFill>
            </a:ln>
          </c:spPr>
          <c:marker>
            <c:symbol val="circle"/>
            <c:size val="7"/>
            <c:spPr>
              <a:solidFill>
                <a:srgbClr val="7AB800"/>
              </a:solidFill>
              <a:ln>
                <a:solidFill>
                  <a:srgbClr val="7AB800"/>
                </a:solidFill>
              </a:ln>
            </c:spPr>
          </c:marker>
          <c:cat>
            <c:numRef>
              <c:f>'[Aon_SBA Historical CMAs (2021 update).xlsx]SBA CMAs'!$D$6:$M$6</c:f>
              <c:numCache>
                <c:formatCode>General</c:formatCode>
                <c:ptCount val="10"/>
                <c:pt idx="0">
                  <c:v>2011</c:v>
                </c:pt>
                <c:pt idx="1">
                  <c:v>2012</c:v>
                </c:pt>
                <c:pt idx="2">
                  <c:v>2013</c:v>
                </c:pt>
                <c:pt idx="3">
                  <c:v>2015</c:v>
                </c:pt>
                <c:pt idx="4">
                  <c:v>2016</c:v>
                </c:pt>
                <c:pt idx="5">
                  <c:v>2017</c:v>
                </c:pt>
                <c:pt idx="6">
                  <c:v>2018</c:v>
                </c:pt>
                <c:pt idx="7">
                  <c:v>2019</c:v>
                </c:pt>
                <c:pt idx="8">
                  <c:v>2020</c:v>
                </c:pt>
                <c:pt idx="9">
                  <c:v>2021</c:v>
                </c:pt>
              </c:numCache>
            </c:numRef>
          </c:cat>
          <c:val>
            <c:numRef>
              <c:f>'[Aon_SBA Historical CMAs (2021 update).xlsx]SBA CMAs'!$D$8:$M$8</c:f>
              <c:numCache>
                <c:formatCode>0.00%</c:formatCode>
                <c:ptCount val="10"/>
                <c:pt idx="0">
                  <c:v>4.2500000000000003E-2</c:v>
                </c:pt>
                <c:pt idx="1">
                  <c:v>4.4999999999999998E-2</c:v>
                </c:pt>
                <c:pt idx="2">
                  <c:v>5.1499999999999997E-2</c:v>
                </c:pt>
                <c:pt idx="3">
                  <c:v>4.5999999999999999E-2</c:v>
                </c:pt>
                <c:pt idx="4">
                  <c:v>4.4499999999999998E-2</c:v>
                </c:pt>
                <c:pt idx="5">
                  <c:v>3.9300000000000002E-2</c:v>
                </c:pt>
                <c:pt idx="6">
                  <c:v>3.9300000000000002E-2</c:v>
                </c:pt>
              </c:numCache>
            </c:numRef>
          </c:val>
          <c:smooth val="0"/>
          <c:extLst>
            <c:ext xmlns:c16="http://schemas.microsoft.com/office/drawing/2014/chart" uri="{C3380CC4-5D6E-409C-BE32-E72D297353CC}">
              <c16:uniqueId val="{00000001-1737-4AE4-B361-6A95D10EE31F}"/>
            </c:ext>
          </c:extLst>
        </c:ser>
        <c:ser>
          <c:idx val="3"/>
          <c:order val="2"/>
          <c:tx>
            <c:strRef>
              <c:f>'[Aon_SBA Historical CMAs (2021 update).xlsx]SBA CMAs'!$B$9</c:f>
              <c:strCache>
                <c:ptCount val="1"/>
                <c:pt idx="0">
                  <c:v>Mercer</c:v>
                </c:pt>
              </c:strCache>
            </c:strRef>
          </c:tx>
          <c:spPr>
            <a:ln>
              <a:solidFill>
                <a:srgbClr val="5EB6E4"/>
              </a:solidFill>
            </a:ln>
          </c:spPr>
          <c:marker>
            <c:symbol val="circle"/>
            <c:size val="7"/>
            <c:spPr>
              <a:solidFill>
                <a:srgbClr val="5EB6E4"/>
              </a:solidFill>
              <a:ln>
                <a:solidFill>
                  <a:srgbClr val="5EB6E4"/>
                </a:solidFill>
              </a:ln>
            </c:spPr>
          </c:marker>
          <c:cat>
            <c:numRef>
              <c:f>'[Aon_SBA Historical CMAs (2021 update).xlsx]SBA CMAs'!$D$6:$M$6</c:f>
              <c:numCache>
                <c:formatCode>General</c:formatCode>
                <c:ptCount val="10"/>
                <c:pt idx="0">
                  <c:v>2011</c:v>
                </c:pt>
                <c:pt idx="1">
                  <c:v>2012</c:v>
                </c:pt>
                <c:pt idx="2">
                  <c:v>2013</c:v>
                </c:pt>
                <c:pt idx="3">
                  <c:v>2015</c:v>
                </c:pt>
                <c:pt idx="4">
                  <c:v>2016</c:v>
                </c:pt>
                <c:pt idx="5">
                  <c:v>2017</c:v>
                </c:pt>
                <c:pt idx="6">
                  <c:v>2018</c:v>
                </c:pt>
                <c:pt idx="7">
                  <c:v>2019</c:v>
                </c:pt>
                <c:pt idx="8">
                  <c:v>2020</c:v>
                </c:pt>
                <c:pt idx="9">
                  <c:v>2021</c:v>
                </c:pt>
              </c:numCache>
            </c:numRef>
          </c:cat>
          <c:val>
            <c:numRef>
              <c:f>'[Aon_SBA Historical CMAs (2021 update).xlsx]SBA CMAs'!$D$9:$M$9</c:f>
              <c:numCache>
                <c:formatCode>0.00%</c:formatCode>
                <c:ptCount val="10"/>
                <c:pt idx="0">
                  <c:v>3.7999999999999999E-2</c:v>
                </c:pt>
                <c:pt idx="1">
                  <c:v>3.7999999999999999E-2</c:v>
                </c:pt>
                <c:pt idx="2">
                  <c:v>4.2999999999999997E-2</c:v>
                </c:pt>
                <c:pt idx="3">
                  <c:v>0.03</c:v>
                </c:pt>
                <c:pt idx="4">
                  <c:v>4.3999999999999997E-2</c:v>
                </c:pt>
                <c:pt idx="5">
                  <c:v>4.1300000000000003E-2</c:v>
                </c:pt>
                <c:pt idx="6">
                  <c:v>3.5299999999999998E-2</c:v>
                </c:pt>
                <c:pt idx="7">
                  <c:v>3.6999999999999998E-2</c:v>
                </c:pt>
                <c:pt idx="8">
                  <c:v>4.7699999999999999E-2</c:v>
                </c:pt>
                <c:pt idx="9">
                  <c:v>3.6700000000000003E-2</c:v>
                </c:pt>
              </c:numCache>
            </c:numRef>
          </c:val>
          <c:smooth val="0"/>
          <c:extLst>
            <c:ext xmlns:c16="http://schemas.microsoft.com/office/drawing/2014/chart" uri="{C3380CC4-5D6E-409C-BE32-E72D297353CC}">
              <c16:uniqueId val="{00000002-1737-4AE4-B361-6A95D10EE31F}"/>
            </c:ext>
          </c:extLst>
        </c:ser>
        <c:ser>
          <c:idx val="2"/>
          <c:order val="3"/>
          <c:tx>
            <c:strRef>
              <c:f>'[Aon_SBA Historical CMAs (2021 update).xlsx]SBA CMAs'!$B$10</c:f>
              <c:strCache>
                <c:ptCount val="1"/>
                <c:pt idx="0">
                  <c:v>Wilshire</c:v>
                </c:pt>
              </c:strCache>
            </c:strRef>
          </c:tx>
          <c:spPr>
            <a:ln>
              <a:solidFill>
                <a:srgbClr val="0039A6"/>
              </a:solidFill>
            </a:ln>
          </c:spPr>
          <c:marker>
            <c:symbol val="circle"/>
            <c:size val="7"/>
            <c:spPr>
              <a:solidFill>
                <a:srgbClr val="0039A6"/>
              </a:solidFill>
              <a:ln>
                <a:solidFill>
                  <a:srgbClr val="0039A6"/>
                </a:solidFill>
              </a:ln>
            </c:spPr>
          </c:marker>
          <c:cat>
            <c:numRef>
              <c:f>'[Aon_SBA Historical CMAs (2021 update).xlsx]SBA CMAs'!$D$6:$M$6</c:f>
              <c:numCache>
                <c:formatCode>General</c:formatCode>
                <c:ptCount val="10"/>
                <c:pt idx="0">
                  <c:v>2011</c:v>
                </c:pt>
                <c:pt idx="1">
                  <c:v>2012</c:v>
                </c:pt>
                <c:pt idx="2">
                  <c:v>2013</c:v>
                </c:pt>
                <c:pt idx="3">
                  <c:v>2015</c:v>
                </c:pt>
                <c:pt idx="4">
                  <c:v>2016</c:v>
                </c:pt>
                <c:pt idx="5">
                  <c:v>2017</c:v>
                </c:pt>
                <c:pt idx="6">
                  <c:v>2018</c:v>
                </c:pt>
                <c:pt idx="7">
                  <c:v>2019</c:v>
                </c:pt>
                <c:pt idx="8">
                  <c:v>2020</c:v>
                </c:pt>
                <c:pt idx="9">
                  <c:v>2021</c:v>
                </c:pt>
              </c:numCache>
            </c:numRef>
          </c:cat>
          <c:val>
            <c:numRef>
              <c:f>'[Aon_SBA Historical CMAs (2021 update).xlsx]SBA CMAs'!$D$10:$M$10</c:f>
              <c:numCache>
                <c:formatCode>0.00%</c:formatCode>
                <c:ptCount val="10"/>
                <c:pt idx="0">
                  <c:v>3.5000000000000003E-2</c:v>
                </c:pt>
                <c:pt idx="1">
                  <c:v>4.65E-2</c:v>
                </c:pt>
                <c:pt idx="2">
                  <c:v>4.4999999999999998E-2</c:v>
                </c:pt>
                <c:pt idx="3">
                  <c:v>2.8999999999999998E-2</c:v>
                </c:pt>
                <c:pt idx="4">
                  <c:v>3.2000000000000001E-2</c:v>
                </c:pt>
                <c:pt idx="5">
                  <c:v>3.0499999999999999E-2</c:v>
                </c:pt>
                <c:pt idx="6">
                  <c:v>2.9000000000000001E-2</c:v>
                </c:pt>
                <c:pt idx="7">
                  <c:v>3.4000000000000002E-2</c:v>
                </c:pt>
                <c:pt idx="8">
                  <c:v>5.1999999999999998E-2</c:v>
                </c:pt>
                <c:pt idx="9">
                  <c:v>3.5499999999999997E-2</c:v>
                </c:pt>
              </c:numCache>
            </c:numRef>
          </c:val>
          <c:smooth val="0"/>
          <c:extLst>
            <c:ext xmlns:c16="http://schemas.microsoft.com/office/drawing/2014/chart" uri="{C3380CC4-5D6E-409C-BE32-E72D297353CC}">
              <c16:uniqueId val="{00000003-1737-4AE4-B361-6A95D10EE31F}"/>
            </c:ext>
          </c:extLst>
        </c:ser>
        <c:ser>
          <c:idx val="4"/>
          <c:order val="4"/>
          <c:tx>
            <c:strRef>
              <c:f>'[Aon_SBA Historical CMAs (2021 update).xlsx]SBA CMAs'!$B$11</c:f>
              <c:strCache>
                <c:ptCount val="1"/>
                <c:pt idx="0">
                  <c:v>Average</c:v>
                </c:pt>
              </c:strCache>
            </c:strRef>
          </c:tx>
          <c:spPr>
            <a:ln>
              <a:solidFill>
                <a:srgbClr val="4D4F53"/>
              </a:solidFill>
              <a:prstDash val="dash"/>
            </a:ln>
          </c:spPr>
          <c:marker>
            <c:symbol val="circle"/>
            <c:size val="7"/>
            <c:spPr>
              <a:solidFill>
                <a:srgbClr val="4D4F53"/>
              </a:solidFill>
              <a:ln>
                <a:solidFill>
                  <a:srgbClr val="4D4F53"/>
                </a:solidFill>
              </a:ln>
            </c:spPr>
          </c:marker>
          <c:cat>
            <c:numRef>
              <c:f>'[Aon_SBA Historical CMAs (2021 update).xlsx]SBA CMAs'!$D$6:$M$6</c:f>
              <c:numCache>
                <c:formatCode>General</c:formatCode>
                <c:ptCount val="10"/>
                <c:pt idx="0">
                  <c:v>2011</c:v>
                </c:pt>
                <c:pt idx="1">
                  <c:v>2012</c:v>
                </c:pt>
                <c:pt idx="2">
                  <c:v>2013</c:v>
                </c:pt>
                <c:pt idx="3">
                  <c:v>2015</c:v>
                </c:pt>
                <c:pt idx="4">
                  <c:v>2016</c:v>
                </c:pt>
                <c:pt idx="5">
                  <c:v>2017</c:v>
                </c:pt>
                <c:pt idx="6">
                  <c:v>2018</c:v>
                </c:pt>
                <c:pt idx="7">
                  <c:v>2019</c:v>
                </c:pt>
                <c:pt idx="8">
                  <c:v>2020</c:v>
                </c:pt>
                <c:pt idx="9">
                  <c:v>2021</c:v>
                </c:pt>
              </c:numCache>
            </c:numRef>
          </c:cat>
          <c:val>
            <c:numRef>
              <c:f>'[Aon_SBA Historical CMAs (2021 update).xlsx]SBA CMAs'!$D$11:$M$11</c:f>
              <c:numCache>
                <c:formatCode>0.00%</c:formatCode>
                <c:ptCount val="10"/>
                <c:pt idx="0">
                  <c:v>3.7874999999999999E-2</c:v>
                </c:pt>
                <c:pt idx="1">
                  <c:v>4.3624999999999997E-2</c:v>
                </c:pt>
                <c:pt idx="2">
                  <c:v>4.7625000000000001E-2</c:v>
                </c:pt>
                <c:pt idx="3">
                  <c:v>3.5299999999999998E-2</c:v>
                </c:pt>
                <c:pt idx="4">
                  <c:v>3.9375E-2</c:v>
                </c:pt>
                <c:pt idx="5">
                  <c:v>3.7150000000000002E-2</c:v>
                </c:pt>
                <c:pt idx="6">
                  <c:v>3.6150000000000002E-2</c:v>
                </c:pt>
                <c:pt idx="7">
                  <c:v>3.8833333333333331E-2</c:v>
                </c:pt>
                <c:pt idx="8">
                  <c:v>5.1499999999999997E-2</c:v>
                </c:pt>
                <c:pt idx="9">
                  <c:v>3.9199999999999999E-2</c:v>
                </c:pt>
              </c:numCache>
            </c:numRef>
          </c:val>
          <c:smooth val="0"/>
          <c:extLst>
            <c:ext xmlns:c16="http://schemas.microsoft.com/office/drawing/2014/chart" uri="{C3380CC4-5D6E-409C-BE32-E72D297353CC}">
              <c16:uniqueId val="{00000004-1737-4AE4-B361-6A95D10EE31F}"/>
            </c:ext>
          </c:extLst>
        </c:ser>
        <c:dLbls>
          <c:showLegendKey val="0"/>
          <c:showVal val="0"/>
          <c:showCatName val="0"/>
          <c:showSerName val="0"/>
          <c:showPercent val="0"/>
          <c:showBubbleSize val="0"/>
        </c:dLbls>
        <c:marker val="1"/>
        <c:smooth val="0"/>
        <c:axId val="407202432"/>
        <c:axId val="407220992"/>
      </c:lineChart>
      <c:catAx>
        <c:axId val="407202432"/>
        <c:scaling>
          <c:orientation val="minMax"/>
        </c:scaling>
        <c:delete val="0"/>
        <c:axPos val="b"/>
        <c:numFmt formatCode="General" sourceLinked="0"/>
        <c:majorTickMark val="out"/>
        <c:minorTickMark val="none"/>
        <c:tickLblPos val="nextTo"/>
        <c:txPr>
          <a:bodyPr/>
          <a:lstStyle/>
          <a:p>
            <a:pPr>
              <a:defRPr sz="800"/>
            </a:pPr>
            <a:endParaRPr lang="en-US"/>
          </a:p>
        </c:txPr>
        <c:crossAx val="407220992"/>
        <c:crosses val="autoZero"/>
        <c:auto val="1"/>
        <c:lblAlgn val="ctr"/>
        <c:lblOffset val="100"/>
        <c:noMultiLvlLbl val="0"/>
      </c:catAx>
      <c:valAx>
        <c:axId val="407220992"/>
        <c:scaling>
          <c:orientation val="minMax"/>
          <c:min val="2.0000000000000004E-2"/>
        </c:scaling>
        <c:delete val="0"/>
        <c:axPos val="l"/>
        <c:majorGridlines/>
        <c:numFmt formatCode="0.00%" sourceLinked="1"/>
        <c:majorTickMark val="out"/>
        <c:minorTickMark val="none"/>
        <c:tickLblPos val="nextTo"/>
        <c:txPr>
          <a:bodyPr/>
          <a:lstStyle/>
          <a:p>
            <a:pPr>
              <a:defRPr sz="800"/>
            </a:pPr>
            <a:endParaRPr lang="en-US"/>
          </a:p>
        </c:txPr>
        <c:crossAx val="407202432"/>
        <c:crosses val="autoZero"/>
        <c:crossBetween val="between"/>
      </c:valAx>
    </c:plotArea>
    <c:legend>
      <c:legendPos val="r"/>
      <c:layout>
        <c:manualLayout>
          <c:xMode val="edge"/>
          <c:yMode val="edge"/>
          <c:x val="0.82437997594407031"/>
          <c:y val="2.4390228780457535E-2"/>
          <c:w val="0.16737681267810398"/>
          <c:h val="0.90922458511583693"/>
        </c:manualLayout>
      </c:layout>
      <c:overlay val="0"/>
      <c:spPr>
        <a:noFill/>
      </c:spPr>
      <c:txPr>
        <a:bodyPr/>
        <a:lstStyle/>
        <a:p>
          <a:pPr>
            <a:defRPr sz="800"/>
          </a:pPr>
          <a:endParaRPr lang="en-US"/>
        </a:p>
      </c:txPr>
    </c:legend>
    <c:plotVisOnly val="1"/>
    <c:dispBlanksAs val="gap"/>
    <c:showDLblsOverMax val="0"/>
  </c:chart>
  <c:spPr>
    <a:ln>
      <a:noFill/>
    </a:ln>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solidFill>
                <a:schemeClr val="accent1"/>
              </a:solidFill>
              <a:round/>
            </a:ln>
            <a:effectLst/>
          </c:spPr>
          <c:marker>
            <c:symbol val="none"/>
          </c:marker>
          <c:dPt>
            <c:idx val="0"/>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0-48A6-4197-99E9-B0281E7C9439}"/>
              </c:ext>
            </c:extLst>
          </c:dPt>
          <c:dPt>
            <c:idx val="101"/>
            <c:marker>
              <c:symbol val="none"/>
            </c:marker>
            <c:bubble3D val="0"/>
            <c:extLst>
              <c:ext xmlns:c16="http://schemas.microsoft.com/office/drawing/2014/chart" uri="{C3380CC4-5D6E-409C-BE32-E72D297353CC}">
                <c16:uniqueId val="{00000001-48A6-4197-99E9-B0281E7C9439}"/>
              </c:ext>
            </c:extLst>
          </c:dPt>
          <c:dPt>
            <c:idx val="125"/>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2-48A6-4197-99E9-B0281E7C9439}"/>
              </c:ext>
            </c:extLst>
          </c:dPt>
          <c:dLbls>
            <c:dLbl>
              <c:idx val="0"/>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8A6-4197-99E9-B0281E7C9439}"/>
                </c:ext>
              </c:extLst>
            </c:dLbl>
            <c:dLbl>
              <c:idx val="125"/>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8A6-4197-99E9-B0281E7C943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'Internal Asset Management'!$B$2:$B$127</c:f>
              <c:numCache>
                <c:formatCode>m/d/yyyy</c:formatCode>
                <c:ptCount val="126"/>
                <c:pt idx="0">
                  <c:v>44377</c:v>
                </c:pt>
                <c:pt idx="1">
                  <c:v>44347</c:v>
                </c:pt>
                <c:pt idx="2">
                  <c:v>44316</c:v>
                </c:pt>
                <c:pt idx="3">
                  <c:v>44286</c:v>
                </c:pt>
                <c:pt idx="4">
                  <c:v>44255</c:v>
                </c:pt>
                <c:pt idx="5">
                  <c:v>44227</c:v>
                </c:pt>
                <c:pt idx="6">
                  <c:v>44196</c:v>
                </c:pt>
                <c:pt idx="7">
                  <c:v>44165</c:v>
                </c:pt>
                <c:pt idx="8">
                  <c:v>44135</c:v>
                </c:pt>
                <c:pt idx="9">
                  <c:v>44104</c:v>
                </c:pt>
                <c:pt idx="10">
                  <c:v>44074</c:v>
                </c:pt>
                <c:pt idx="11">
                  <c:v>44043</c:v>
                </c:pt>
                <c:pt idx="12">
                  <c:v>44012</c:v>
                </c:pt>
                <c:pt idx="13">
                  <c:v>43982</c:v>
                </c:pt>
                <c:pt idx="14">
                  <c:v>43951</c:v>
                </c:pt>
                <c:pt idx="15">
                  <c:v>43921</c:v>
                </c:pt>
                <c:pt idx="16">
                  <c:v>43890</c:v>
                </c:pt>
                <c:pt idx="17">
                  <c:v>43861</c:v>
                </c:pt>
                <c:pt idx="18">
                  <c:v>43830</c:v>
                </c:pt>
                <c:pt idx="19">
                  <c:v>43799</c:v>
                </c:pt>
                <c:pt idx="20">
                  <c:v>43769</c:v>
                </c:pt>
                <c:pt idx="21">
                  <c:v>43738</c:v>
                </c:pt>
                <c:pt idx="22">
                  <c:v>43708</c:v>
                </c:pt>
                <c:pt idx="23">
                  <c:v>43677</c:v>
                </c:pt>
                <c:pt idx="24">
                  <c:v>43646</c:v>
                </c:pt>
                <c:pt idx="25">
                  <c:v>43616</c:v>
                </c:pt>
                <c:pt idx="26">
                  <c:v>43585</c:v>
                </c:pt>
                <c:pt idx="27">
                  <c:v>43555</c:v>
                </c:pt>
                <c:pt idx="28">
                  <c:v>43524</c:v>
                </c:pt>
                <c:pt idx="29">
                  <c:v>43496</c:v>
                </c:pt>
                <c:pt idx="30">
                  <c:v>43465</c:v>
                </c:pt>
                <c:pt idx="31">
                  <c:v>43434</c:v>
                </c:pt>
                <c:pt idx="32">
                  <c:v>43404</c:v>
                </c:pt>
                <c:pt idx="33">
                  <c:v>43373</c:v>
                </c:pt>
                <c:pt idx="34">
                  <c:v>43343</c:v>
                </c:pt>
                <c:pt idx="35">
                  <c:v>43312</c:v>
                </c:pt>
                <c:pt idx="36">
                  <c:v>43281</c:v>
                </c:pt>
                <c:pt idx="37">
                  <c:v>43251</c:v>
                </c:pt>
                <c:pt idx="38">
                  <c:v>43220</c:v>
                </c:pt>
                <c:pt idx="39">
                  <c:v>43190</c:v>
                </c:pt>
                <c:pt idx="40">
                  <c:v>43159</c:v>
                </c:pt>
                <c:pt idx="41">
                  <c:v>43131</c:v>
                </c:pt>
                <c:pt idx="42">
                  <c:v>43100</c:v>
                </c:pt>
                <c:pt idx="43">
                  <c:v>43069</c:v>
                </c:pt>
                <c:pt idx="44">
                  <c:v>43039</c:v>
                </c:pt>
                <c:pt idx="45">
                  <c:v>43008</c:v>
                </c:pt>
                <c:pt idx="46">
                  <c:v>42978</c:v>
                </c:pt>
                <c:pt idx="47">
                  <c:v>42947</c:v>
                </c:pt>
                <c:pt idx="48">
                  <c:v>42916</c:v>
                </c:pt>
                <c:pt idx="49">
                  <c:v>42886</c:v>
                </c:pt>
                <c:pt idx="50">
                  <c:v>42855</c:v>
                </c:pt>
                <c:pt idx="51">
                  <c:v>42825</c:v>
                </c:pt>
                <c:pt idx="52">
                  <c:v>42794</c:v>
                </c:pt>
                <c:pt idx="53">
                  <c:v>42766</c:v>
                </c:pt>
                <c:pt idx="54">
                  <c:v>42735</c:v>
                </c:pt>
                <c:pt idx="55">
                  <c:v>42704</c:v>
                </c:pt>
                <c:pt idx="56">
                  <c:v>42674</c:v>
                </c:pt>
                <c:pt idx="57">
                  <c:v>42643</c:v>
                </c:pt>
                <c:pt idx="58">
                  <c:v>42613</c:v>
                </c:pt>
                <c:pt idx="59">
                  <c:v>42582</c:v>
                </c:pt>
                <c:pt idx="60">
                  <c:v>42551</c:v>
                </c:pt>
                <c:pt idx="61">
                  <c:v>42521</c:v>
                </c:pt>
                <c:pt idx="62">
                  <c:v>42490</c:v>
                </c:pt>
                <c:pt idx="63">
                  <c:v>42460</c:v>
                </c:pt>
                <c:pt idx="64">
                  <c:v>42429</c:v>
                </c:pt>
                <c:pt idx="65">
                  <c:v>42400</c:v>
                </c:pt>
                <c:pt idx="66">
                  <c:v>42369</c:v>
                </c:pt>
                <c:pt idx="67">
                  <c:v>42338</c:v>
                </c:pt>
                <c:pt idx="68">
                  <c:v>42308</c:v>
                </c:pt>
                <c:pt idx="69">
                  <c:v>42277</c:v>
                </c:pt>
                <c:pt idx="70">
                  <c:v>42247</c:v>
                </c:pt>
                <c:pt idx="71">
                  <c:v>42216</c:v>
                </c:pt>
                <c:pt idx="72">
                  <c:v>42185</c:v>
                </c:pt>
                <c:pt idx="73">
                  <c:v>42155</c:v>
                </c:pt>
                <c:pt idx="74">
                  <c:v>42124</c:v>
                </c:pt>
                <c:pt idx="75">
                  <c:v>42094</c:v>
                </c:pt>
                <c:pt idx="76">
                  <c:v>42063</c:v>
                </c:pt>
                <c:pt idx="77">
                  <c:v>42035</c:v>
                </c:pt>
                <c:pt idx="78">
                  <c:v>42004</c:v>
                </c:pt>
                <c:pt idx="79">
                  <c:v>41973</c:v>
                </c:pt>
                <c:pt idx="80">
                  <c:v>41943</c:v>
                </c:pt>
                <c:pt idx="81">
                  <c:v>41912</c:v>
                </c:pt>
                <c:pt idx="82">
                  <c:v>41882</c:v>
                </c:pt>
                <c:pt idx="83">
                  <c:v>41851</c:v>
                </c:pt>
                <c:pt idx="84">
                  <c:v>41820</c:v>
                </c:pt>
                <c:pt idx="85">
                  <c:v>41790</c:v>
                </c:pt>
                <c:pt idx="86">
                  <c:v>41759</c:v>
                </c:pt>
                <c:pt idx="87">
                  <c:v>41729</c:v>
                </c:pt>
                <c:pt idx="88">
                  <c:v>41698</c:v>
                </c:pt>
                <c:pt idx="89">
                  <c:v>41670</c:v>
                </c:pt>
                <c:pt idx="90">
                  <c:v>41639</c:v>
                </c:pt>
                <c:pt idx="91">
                  <c:v>41608</c:v>
                </c:pt>
                <c:pt idx="92">
                  <c:v>41578</c:v>
                </c:pt>
                <c:pt idx="93">
                  <c:v>41547</c:v>
                </c:pt>
                <c:pt idx="94">
                  <c:v>41517</c:v>
                </c:pt>
                <c:pt idx="95">
                  <c:v>41486</c:v>
                </c:pt>
                <c:pt idx="96">
                  <c:v>41455</c:v>
                </c:pt>
                <c:pt idx="97">
                  <c:v>41425</c:v>
                </c:pt>
                <c:pt idx="98">
                  <c:v>41394</c:v>
                </c:pt>
                <c:pt idx="99">
                  <c:v>41364</c:v>
                </c:pt>
                <c:pt idx="100">
                  <c:v>41333</c:v>
                </c:pt>
                <c:pt idx="101">
                  <c:v>41305</c:v>
                </c:pt>
                <c:pt idx="102">
                  <c:v>41274</c:v>
                </c:pt>
                <c:pt idx="103">
                  <c:v>41243</c:v>
                </c:pt>
                <c:pt idx="104">
                  <c:v>41213</c:v>
                </c:pt>
                <c:pt idx="105">
                  <c:v>41182</c:v>
                </c:pt>
                <c:pt idx="106">
                  <c:v>41152</c:v>
                </c:pt>
                <c:pt idx="107">
                  <c:v>41121</c:v>
                </c:pt>
                <c:pt idx="108">
                  <c:v>41090</c:v>
                </c:pt>
                <c:pt idx="109">
                  <c:v>41060</c:v>
                </c:pt>
                <c:pt idx="110">
                  <c:v>41029</c:v>
                </c:pt>
                <c:pt idx="111">
                  <c:v>40999</c:v>
                </c:pt>
                <c:pt idx="112">
                  <c:v>40968</c:v>
                </c:pt>
                <c:pt idx="113">
                  <c:v>40939</c:v>
                </c:pt>
                <c:pt idx="114">
                  <c:v>40908</c:v>
                </c:pt>
                <c:pt idx="115">
                  <c:v>40877</c:v>
                </c:pt>
                <c:pt idx="116">
                  <c:v>40847</c:v>
                </c:pt>
                <c:pt idx="117">
                  <c:v>40816</c:v>
                </c:pt>
                <c:pt idx="118">
                  <c:v>40786</c:v>
                </c:pt>
                <c:pt idx="119">
                  <c:v>40755</c:v>
                </c:pt>
                <c:pt idx="120">
                  <c:v>40724</c:v>
                </c:pt>
                <c:pt idx="121">
                  <c:v>40694</c:v>
                </c:pt>
                <c:pt idx="122">
                  <c:v>40663</c:v>
                </c:pt>
                <c:pt idx="123">
                  <c:v>40633</c:v>
                </c:pt>
                <c:pt idx="124">
                  <c:v>40602</c:v>
                </c:pt>
                <c:pt idx="125">
                  <c:v>40574</c:v>
                </c:pt>
              </c:numCache>
            </c:numRef>
          </c:cat>
          <c:val>
            <c:numRef>
              <c:f>'Internal Asset Management'!$C$2:$C$127</c:f>
              <c:numCache>
                <c:formatCode>0.0%</c:formatCode>
                <c:ptCount val="126"/>
                <c:pt idx="0">
                  <c:v>0.51113515667506393</c:v>
                </c:pt>
                <c:pt idx="1">
                  <c:v>0.50563223068881691</c:v>
                </c:pt>
                <c:pt idx="2">
                  <c:v>0.51060834404263078</c:v>
                </c:pt>
                <c:pt idx="3">
                  <c:v>0.5066096038465987</c:v>
                </c:pt>
                <c:pt idx="4">
                  <c:v>0.50554645269410792</c:v>
                </c:pt>
                <c:pt idx="5">
                  <c:v>0.50240503640477641</c:v>
                </c:pt>
                <c:pt idx="6">
                  <c:v>0.5024710612205403</c:v>
                </c:pt>
                <c:pt idx="7">
                  <c:v>0.51060172628696754</c:v>
                </c:pt>
                <c:pt idx="8">
                  <c:v>0.51256030338886904</c:v>
                </c:pt>
                <c:pt idx="9">
                  <c:v>0.49637411566702888</c:v>
                </c:pt>
                <c:pt idx="10">
                  <c:v>0.50040510138599681</c:v>
                </c:pt>
                <c:pt idx="11">
                  <c:v>0.49271020374354441</c:v>
                </c:pt>
                <c:pt idx="12">
                  <c:v>0.4887403416759345</c:v>
                </c:pt>
                <c:pt idx="13">
                  <c:v>0.49127468822032611</c:v>
                </c:pt>
                <c:pt idx="14">
                  <c:v>0.47672236428105991</c:v>
                </c:pt>
                <c:pt idx="15">
                  <c:v>0.46683834685367104</c:v>
                </c:pt>
                <c:pt idx="16">
                  <c:v>0.46266318660813432</c:v>
                </c:pt>
                <c:pt idx="17">
                  <c:v>0.46188113761044425</c:v>
                </c:pt>
                <c:pt idx="18">
                  <c:v>0.4553483951836545</c:v>
                </c:pt>
                <c:pt idx="19">
                  <c:v>0.45930496966773404</c:v>
                </c:pt>
                <c:pt idx="20">
                  <c:v>0.45191260745679912</c:v>
                </c:pt>
                <c:pt idx="21">
                  <c:v>0.45429703249817288</c:v>
                </c:pt>
                <c:pt idx="22">
                  <c:v>0.45771447491585643</c:v>
                </c:pt>
                <c:pt idx="23">
                  <c:v>0.45527022450353144</c:v>
                </c:pt>
                <c:pt idx="24">
                  <c:v>0.45007344216831768</c:v>
                </c:pt>
                <c:pt idx="25">
                  <c:v>0.44867733214439215</c:v>
                </c:pt>
                <c:pt idx="26">
                  <c:v>0.4515510963559195</c:v>
                </c:pt>
                <c:pt idx="27">
                  <c:v>0.44869016314726795</c:v>
                </c:pt>
                <c:pt idx="28">
                  <c:v>0.44576008615816298</c:v>
                </c:pt>
                <c:pt idx="29">
                  <c:v>0.44481842437980024</c:v>
                </c:pt>
                <c:pt idx="30">
                  <c:v>0.44358405319284461</c:v>
                </c:pt>
                <c:pt idx="31">
                  <c:v>0.45521770019932956</c:v>
                </c:pt>
                <c:pt idx="32">
                  <c:v>0.45250052803410984</c:v>
                </c:pt>
                <c:pt idx="33">
                  <c:v>0.44849224640641933</c:v>
                </c:pt>
                <c:pt idx="34">
                  <c:v>0.4495255635162676</c:v>
                </c:pt>
                <c:pt idx="35">
                  <c:v>0.43926734863330952</c:v>
                </c:pt>
                <c:pt idx="36">
                  <c:v>0.43526722785979394</c:v>
                </c:pt>
                <c:pt idx="37">
                  <c:v>0.43026999880239958</c:v>
                </c:pt>
                <c:pt idx="38">
                  <c:v>0.42170413178840899</c:v>
                </c:pt>
                <c:pt idx="39">
                  <c:v>0.42058561642924125</c:v>
                </c:pt>
                <c:pt idx="40">
                  <c:v>0.42374722180062069</c:v>
                </c:pt>
                <c:pt idx="41">
                  <c:v>0.41915840514151498</c:v>
                </c:pt>
                <c:pt idx="42">
                  <c:v>0.42016695128408432</c:v>
                </c:pt>
                <c:pt idx="43">
                  <c:v>0.42467672748685953</c:v>
                </c:pt>
                <c:pt idx="44">
                  <c:v>0.42061170947287579</c:v>
                </c:pt>
                <c:pt idx="45">
                  <c:v>0.42336050705035538</c:v>
                </c:pt>
                <c:pt idx="46">
                  <c:v>0.41981526977442052</c:v>
                </c:pt>
                <c:pt idx="47">
                  <c:v>0.42042434187249816</c:v>
                </c:pt>
                <c:pt idx="48">
                  <c:v>0.42108671605780029</c:v>
                </c:pt>
                <c:pt idx="49">
                  <c:v>0.41955640117880288</c:v>
                </c:pt>
                <c:pt idx="50">
                  <c:v>0.421731993603847</c:v>
                </c:pt>
                <c:pt idx="51">
                  <c:v>0.42175578748252907</c:v>
                </c:pt>
                <c:pt idx="52">
                  <c:v>0.4253861093035235</c:v>
                </c:pt>
                <c:pt idx="53">
                  <c:v>0.42040104290472607</c:v>
                </c:pt>
                <c:pt idx="54">
                  <c:v>0.42554760514211681</c:v>
                </c:pt>
                <c:pt idx="55">
                  <c:v>0.42563580897311865</c:v>
                </c:pt>
                <c:pt idx="56">
                  <c:v>0.41369830062116514</c:v>
                </c:pt>
                <c:pt idx="57">
                  <c:v>0.41263344190466655</c:v>
                </c:pt>
                <c:pt idx="58">
                  <c:v>0.41538380436847461</c:v>
                </c:pt>
                <c:pt idx="59">
                  <c:v>0.41345080449216387</c:v>
                </c:pt>
                <c:pt idx="60">
                  <c:v>0.41535711016631177</c:v>
                </c:pt>
                <c:pt idx="61">
                  <c:v>0.4157177757151968</c:v>
                </c:pt>
                <c:pt idx="62">
                  <c:v>0.40802873844342175</c:v>
                </c:pt>
                <c:pt idx="63">
                  <c:v>0.40547084911873144</c:v>
                </c:pt>
                <c:pt idx="64">
                  <c:v>0.41091073049551824</c:v>
                </c:pt>
                <c:pt idx="65">
                  <c:v>0.41015379497264493</c:v>
                </c:pt>
                <c:pt idx="66">
                  <c:v>0.40751003270834646</c:v>
                </c:pt>
                <c:pt idx="67">
                  <c:v>0.40784554500243408</c:v>
                </c:pt>
                <c:pt idx="68">
                  <c:v>0.40211523619626577</c:v>
                </c:pt>
                <c:pt idx="69">
                  <c:v>0.40279273182080777</c:v>
                </c:pt>
                <c:pt idx="70">
                  <c:v>0.39974083051480108</c:v>
                </c:pt>
                <c:pt idx="71">
                  <c:v>0.39546921820810382</c:v>
                </c:pt>
                <c:pt idx="72">
                  <c:v>0.39075227123041761</c:v>
                </c:pt>
                <c:pt idx="73">
                  <c:v>0.39130148023643319</c:v>
                </c:pt>
                <c:pt idx="74">
                  <c:v>0.38699259311665485</c:v>
                </c:pt>
                <c:pt idx="75">
                  <c:v>0.3968840841035538</c:v>
                </c:pt>
                <c:pt idx="76">
                  <c:v>0.39869507512318242</c:v>
                </c:pt>
                <c:pt idx="77">
                  <c:v>0.3991868155520481</c:v>
                </c:pt>
                <c:pt idx="78">
                  <c:v>0.40651022727524766</c:v>
                </c:pt>
                <c:pt idx="79">
                  <c:v>0.40090959655105468</c:v>
                </c:pt>
                <c:pt idx="80">
                  <c:v>0.39815457208508687</c:v>
                </c:pt>
                <c:pt idx="81">
                  <c:v>0.39106940355709524</c:v>
                </c:pt>
                <c:pt idx="82">
                  <c:v>0.3867238585477657</c:v>
                </c:pt>
                <c:pt idx="83">
                  <c:v>0.38393287710352725</c:v>
                </c:pt>
                <c:pt idx="84">
                  <c:v>0.38589553766079754</c:v>
                </c:pt>
                <c:pt idx="85">
                  <c:v>0.38523108508056375</c:v>
                </c:pt>
                <c:pt idx="86">
                  <c:v>0.3846987536520643</c:v>
                </c:pt>
                <c:pt idx="87">
                  <c:v>0.38585008337720667</c:v>
                </c:pt>
                <c:pt idx="88">
                  <c:v>0.38570456395672376</c:v>
                </c:pt>
                <c:pt idx="89">
                  <c:v>0.38692909807293957</c:v>
                </c:pt>
                <c:pt idx="90">
                  <c:v>0.38574305347596144</c:v>
                </c:pt>
                <c:pt idx="91">
                  <c:v>0.38053716400545068</c:v>
                </c:pt>
                <c:pt idx="92">
                  <c:v>0.37705708652959385</c:v>
                </c:pt>
                <c:pt idx="93">
                  <c:v>0.37521730420222221</c:v>
                </c:pt>
                <c:pt idx="94">
                  <c:v>0.38282106020019241</c:v>
                </c:pt>
                <c:pt idx="95">
                  <c:v>0.38716682611910597</c:v>
                </c:pt>
                <c:pt idx="96">
                  <c:v>0.3860943043064502</c:v>
                </c:pt>
                <c:pt idx="97">
                  <c:v>0.38424286788890222</c:v>
                </c:pt>
                <c:pt idx="98">
                  <c:v>0.3763856329955787</c:v>
                </c:pt>
                <c:pt idx="99">
                  <c:v>0.37977156149193203</c:v>
                </c:pt>
                <c:pt idx="100">
                  <c:v>0.37400832023473179</c:v>
                </c:pt>
                <c:pt idx="101">
                  <c:v>0.36880851326337494</c:v>
                </c:pt>
                <c:pt idx="102">
                  <c:v>0.35692838465170501</c:v>
                </c:pt>
                <c:pt idx="103">
                  <c:v>0.3610678782065373</c:v>
                </c:pt>
                <c:pt idx="104">
                  <c:v>0.36193388284727068</c:v>
                </c:pt>
                <c:pt idx="105">
                  <c:v>0.36720080593031684</c:v>
                </c:pt>
                <c:pt idx="106">
                  <c:v>0.36951388820993319</c:v>
                </c:pt>
                <c:pt idx="107">
                  <c:v>0.36893913915960957</c:v>
                </c:pt>
                <c:pt idx="108">
                  <c:v>0.36949978428735381</c:v>
                </c:pt>
                <c:pt idx="109">
                  <c:v>0.37199620370518099</c:v>
                </c:pt>
                <c:pt idx="110">
                  <c:v>0.36113378373154947</c:v>
                </c:pt>
                <c:pt idx="111">
                  <c:v>0.35865078550055862</c:v>
                </c:pt>
                <c:pt idx="112">
                  <c:v>0.3528616962676932</c:v>
                </c:pt>
                <c:pt idx="113">
                  <c:v>0.3562855859844386</c:v>
                </c:pt>
                <c:pt idx="114">
                  <c:v>0.36063422558184549</c:v>
                </c:pt>
                <c:pt idx="115">
                  <c:v>0.35928160648907531</c:v>
                </c:pt>
                <c:pt idx="116">
                  <c:v>0.35288159672295855</c:v>
                </c:pt>
                <c:pt idx="117">
                  <c:v>0.35085941258379155</c:v>
                </c:pt>
                <c:pt idx="118">
                  <c:v>0.3408072053639834</c:v>
                </c:pt>
                <c:pt idx="119">
                  <c:v>0.33372907516056088</c:v>
                </c:pt>
                <c:pt idx="120">
                  <c:v>0.34246425333815639</c:v>
                </c:pt>
                <c:pt idx="121">
                  <c:v>0.34338261894014371</c:v>
                </c:pt>
                <c:pt idx="122">
                  <c:v>0.34185146592163362</c:v>
                </c:pt>
                <c:pt idx="123">
                  <c:v>0.35309646384128418</c:v>
                </c:pt>
                <c:pt idx="124">
                  <c:v>0.35635957891073816</c:v>
                </c:pt>
                <c:pt idx="125">
                  <c:v>0.35648745975212914</c:v>
                </c:pt>
              </c:numCache>
            </c:numRef>
          </c:val>
          <c:smooth val="0"/>
          <c:extLst>
            <c:ext xmlns:c16="http://schemas.microsoft.com/office/drawing/2014/chart" uri="{C3380CC4-5D6E-409C-BE32-E72D297353CC}">
              <c16:uniqueId val="{00000003-48A6-4197-99E9-B0281E7C9439}"/>
            </c:ext>
          </c:extLst>
        </c:ser>
        <c:dLbls>
          <c:showLegendKey val="0"/>
          <c:showVal val="0"/>
          <c:showCatName val="0"/>
          <c:showSerName val="0"/>
          <c:showPercent val="0"/>
          <c:showBubbleSize val="0"/>
        </c:dLbls>
        <c:smooth val="0"/>
        <c:axId val="874391184"/>
        <c:axId val="874401168"/>
      </c:lineChart>
      <c:dateAx>
        <c:axId val="874391184"/>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4401168"/>
        <c:crosses val="autoZero"/>
        <c:auto val="1"/>
        <c:lblOffset val="100"/>
        <c:baseTimeUnit val="months"/>
        <c:majorUnit val="5"/>
        <c:majorTimeUnit val="months"/>
      </c:dateAx>
      <c:valAx>
        <c:axId val="874401168"/>
        <c:scaling>
          <c:orientation val="minMax"/>
          <c:min val="0.2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4391184"/>
        <c:crosses val="autoZero"/>
        <c:crossBetween val="between"/>
        <c:majorUnit val="5.000000000000001E-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Fixed Income Asset Class Returns</a:t>
            </a:r>
          </a:p>
          <a:p>
            <a:pPr>
              <a:defRPr/>
            </a:pPr>
            <a:r>
              <a:rPr lang="en-US"/>
              <a:t>8/31/2021</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2803149606299204E-2"/>
          <c:y val="0.24488038277511961"/>
          <c:w val="0.9155301837270341"/>
          <c:h val="0.52031872810157098"/>
        </c:manualLayout>
      </c:layout>
      <c:barChart>
        <c:barDir val="col"/>
        <c:grouping val="clustered"/>
        <c:varyColors val="0"/>
        <c:ser>
          <c:idx val="1"/>
          <c:order val="1"/>
          <c:tx>
            <c:strRef>
              <c:f>'index sector returns'!$C$12</c:f>
              <c:strCache>
                <c:ptCount val="1"/>
                <c:pt idx="0">
                  <c:v>Fixed Income</c:v>
                </c:pt>
              </c:strCache>
            </c:strRef>
          </c:tx>
          <c:spPr>
            <a:solidFill>
              <a:schemeClr val="accent2"/>
            </a:solidFill>
            <a:ln>
              <a:noFill/>
            </a:ln>
            <a:effectLst/>
          </c:spPr>
          <c:invertIfNegative val="0"/>
          <c:cat>
            <c:strRef>
              <c:f>'index sector returns'!$A$13:$A$16</c:f>
              <c:strCache>
                <c:ptCount val="4"/>
                <c:pt idx="0">
                  <c:v>Fiscal YTD</c:v>
                </c:pt>
                <c:pt idx="1">
                  <c:v>1 Year</c:v>
                </c:pt>
                <c:pt idx="2">
                  <c:v>3Yr Ann</c:v>
                </c:pt>
                <c:pt idx="3">
                  <c:v>5Yr Ann</c:v>
                </c:pt>
              </c:strCache>
            </c:strRef>
          </c:cat>
          <c:val>
            <c:numRef>
              <c:f>'index sector returns'!$C$13:$C$16</c:f>
              <c:numCache>
                <c:formatCode>General</c:formatCode>
                <c:ptCount val="4"/>
                <c:pt idx="0">
                  <c:v>0.57999999999999996</c:v>
                </c:pt>
                <c:pt idx="1">
                  <c:v>0.76749999999999996</c:v>
                </c:pt>
                <c:pt idx="2">
                  <c:v>4.82</c:v>
                </c:pt>
                <c:pt idx="3">
                  <c:v>2.98</c:v>
                </c:pt>
              </c:numCache>
            </c:numRef>
          </c:val>
          <c:extLst>
            <c:ext xmlns:c16="http://schemas.microsoft.com/office/drawing/2014/chart" uri="{C3380CC4-5D6E-409C-BE32-E72D297353CC}">
              <c16:uniqueId val="{00000000-2AD4-4BB0-A1DD-6681334E4A29}"/>
            </c:ext>
          </c:extLst>
        </c:ser>
        <c:ser>
          <c:idx val="2"/>
          <c:order val="2"/>
          <c:tx>
            <c:strRef>
              <c:f>'index sector returns'!$D$12</c:f>
              <c:strCache>
                <c:ptCount val="1"/>
                <c:pt idx="0">
                  <c:v>Benchmark</c:v>
                </c:pt>
              </c:strCache>
            </c:strRef>
          </c:tx>
          <c:spPr>
            <a:solidFill>
              <a:schemeClr val="accent3"/>
            </a:solidFill>
            <a:ln>
              <a:noFill/>
            </a:ln>
            <a:effectLst/>
          </c:spPr>
          <c:invertIfNegative val="0"/>
          <c:cat>
            <c:strRef>
              <c:f>'index sector returns'!$A$13:$A$16</c:f>
              <c:strCache>
                <c:ptCount val="4"/>
                <c:pt idx="0">
                  <c:v>Fiscal YTD</c:v>
                </c:pt>
                <c:pt idx="1">
                  <c:v>1 Year</c:v>
                </c:pt>
                <c:pt idx="2">
                  <c:v>3Yr Ann</c:v>
                </c:pt>
                <c:pt idx="3">
                  <c:v>5Yr Ann</c:v>
                </c:pt>
              </c:strCache>
            </c:strRef>
          </c:cat>
          <c:val>
            <c:numRef>
              <c:f>'index sector returns'!$D$13:$D$16</c:f>
              <c:numCache>
                <c:formatCode>General</c:formatCode>
                <c:ptCount val="4"/>
                <c:pt idx="0">
                  <c:v>0.56000000000000005</c:v>
                </c:pt>
                <c:pt idx="1">
                  <c:v>9.5500000000000002E-2</c:v>
                </c:pt>
                <c:pt idx="2">
                  <c:v>4.4000000000000004</c:v>
                </c:pt>
                <c:pt idx="3">
                  <c:v>2.61</c:v>
                </c:pt>
              </c:numCache>
            </c:numRef>
          </c:val>
          <c:extLst>
            <c:ext xmlns:c16="http://schemas.microsoft.com/office/drawing/2014/chart" uri="{C3380CC4-5D6E-409C-BE32-E72D297353CC}">
              <c16:uniqueId val="{00000001-2AD4-4BB0-A1DD-6681334E4A29}"/>
            </c:ext>
          </c:extLst>
        </c:ser>
        <c:dLbls>
          <c:showLegendKey val="0"/>
          <c:showVal val="0"/>
          <c:showCatName val="0"/>
          <c:showSerName val="0"/>
          <c:showPercent val="0"/>
          <c:showBubbleSize val="0"/>
        </c:dLbls>
        <c:gapWidth val="219"/>
        <c:overlap val="-27"/>
        <c:axId val="811651768"/>
        <c:axId val="811653736"/>
        <c:extLst>
          <c:ext xmlns:c15="http://schemas.microsoft.com/office/drawing/2012/chart" uri="{02D57815-91ED-43cb-92C2-25804820EDAC}">
            <c15:filteredBarSeries>
              <c15:ser>
                <c:idx val="0"/>
                <c:order val="0"/>
                <c:tx>
                  <c:strRef>
                    <c:extLst>
                      <c:ext uri="{02D57815-91ED-43cb-92C2-25804820EDAC}">
                        <c15:formulaRef>
                          <c15:sqref>'index sector returns'!$B$12</c15:sqref>
                        </c15:formulaRef>
                      </c:ext>
                    </c:extLst>
                    <c:strCache>
                      <c:ptCount val="1"/>
                    </c:strCache>
                  </c:strRef>
                </c:tx>
                <c:spPr>
                  <a:solidFill>
                    <a:schemeClr val="accent1"/>
                  </a:solidFill>
                  <a:ln>
                    <a:noFill/>
                  </a:ln>
                  <a:effectLst/>
                </c:spPr>
                <c:invertIfNegative val="0"/>
                <c:cat>
                  <c:strRef>
                    <c:extLst>
                      <c:ext uri="{02D57815-91ED-43cb-92C2-25804820EDAC}">
                        <c15:formulaRef>
                          <c15:sqref>'index sector returns'!$A$13:$A$16</c15:sqref>
                        </c15:formulaRef>
                      </c:ext>
                    </c:extLst>
                    <c:strCache>
                      <c:ptCount val="4"/>
                      <c:pt idx="0">
                        <c:v>Fiscal YTD</c:v>
                      </c:pt>
                      <c:pt idx="1">
                        <c:v>1 Year</c:v>
                      </c:pt>
                      <c:pt idx="2">
                        <c:v>3Yr Ann</c:v>
                      </c:pt>
                      <c:pt idx="3">
                        <c:v>5Yr Ann</c:v>
                      </c:pt>
                    </c:strCache>
                  </c:strRef>
                </c:cat>
                <c:val>
                  <c:numRef>
                    <c:extLst>
                      <c:ext uri="{02D57815-91ED-43cb-92C2-25804820EDAC}">
                        <c15:formulaRef>
                          <c15:sqref>'index sector returns'!$B$13:$B$16</c15:sqref>
                        </c15:formulaRef>
                      </c:ext>
                    </c:extLst>
                    <c:numCache>
                      <c:formatCode>General</c:formatCode>
                      <c:ptCount val="4"/>
                    </c:numCache>
                  </c:numRef>
                </c:val>
                <c:extLst>
                  <c:ext xmlns:c16="http://schemas.microsoft.com/office/drawing/2014/chart" uri="{C3380CC4-5D6E-409C-BE32-E72D297353CC}">
                    <c16:uniqueId val="{00000002-2AD4-4BB0-A1DD-6681334E4A29}"/>
                  </c:ext>
                </c:extLst>
              </c15:ser>
            </c15:filteredBarSeries>
          </c:ext>
        </c:extLst>
      </c:barChart>
      <c:catAx>
        <c:axId val="811651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653736"/>
        <c:crosses val="autoZero"/>
        <c:auto val="1"/>
        <c:lblAlgn val="ctr"/>
        <c:lblOffset val="100"/>
        <c:noMultiLvlLbl val="0"/>
      </c:catAx>
      <c:valAx>
        <c:axId val="811653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6517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050" dirty="0"/>
              <a:t>Fixed Income Benchmark Returns</a:t>
            </a:r>
          </a:p>
          <a:p>
            <a:pPr>
              <a:defRPr/>
            </a:pPr>
            <a:r>
              <a:rPr lang="en-US" sz="1050" dirty="0"/>
              <a:t>10/31/2016</a:t>
            </a:r>
          </a:p>
        </c:rich>
      </c:tx>
      <c:layout/>
      <c:overlay val="0"/>
    </c:title>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bar3DChart>
        <c:barDir val="col"/>
        <c:grouping val="clustered"/>
        <c:varyColors val="0"/>
        <c:dLbls>
          <c:showLegendKey val="0"/>
          <c:showVal val="0"/>
          <c:showCatName val="0"/>
          <c:showSerName val="0"/>
          <c:showPercent val="0"/>
          <c:showBubbleSize val="0"/>
        </c:dLbls>
        <c:gapWidth val="150"/>
        <c:shape val="box"/>
        <c:axId val="269674368"/>
        <c:axId val="314953728"/>
        <c:axId val="0"/>
      </c:bar3DChart>
      <c:catAx>
        <c:axId val="269674368"/>
        <c:scaling>
          <c:orientation val="minMax"/>
        </c:scaling>
        <c:delete val="0"/>
        <c:axPos val="b"/>
        <c:majorTickMark val="out"/>
        <c:minorTickMark val="none"/>
        <c:tickLblPos val="nextTo"/>
        <c:crossAx val="314953728"/>
        <c:crosses val="autoZero"/>
        <c:auto val="1"/>
        <c:lblAlgn val="ctr"/>
        <c:lblOffset val="100"/>
        <c:noMultiLvlLbl val="0"/>
      </c:catAx>
      <c:valAx>
        <c:axId val="314953728"/>
        <c:scaling>
          <c:orientation val="minMax"/>
        </c:scaling>
        <c:delete val="1"/>
        <c:axPos val="l"/>
        <c:numFmt formatCode="General" sourceLinked="1"/>
        <c:majorTickMark val="out"/>
        <c:minorTickMark val="none"/>
        <c:tickLblPos val="nextTo"/>
        <c:crossAx val="26967436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a:t>Benchmark Returns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220518487820602"/>
          <c:y val="0.13257249766136575"/>
          <c:w val="0.84563107243173552"/>
          <c:h val="0.64003123089501557"/>
        </c:manualLayout>
      </c:layout>
      <c:barChart>
        <c:barDir val="col"/>
        <c:grouping val="clustered"/>
        <c:varyColors val="0"/>
        <c:dLbls>
          <c:showLegendKey val="0"/>
          <c:showVal val="0"/>
          <c:showCatName val="0"/>
          <c:showSerName val="0"/>
          <c:showPercent val="0"/>
          <c:showBubbleSize val="0"/>
        </c:dLbls>
        <c:gapWidth val="219"/>
        <c:overlap val="-27"/>
        <c:axId val="755447264"/>
        <c:axId val="755448576"/>
      </c:barChart>
      <c:catAx>
        <c:axId val="75544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5448576"/>
        <c:crosses val="autoZero"/>
        <c:auto val="1"/>
        <c:lblAlgn val="ctr"/>
        <c:lblOffset val="100"/>
        <c:noMultiLvlLbl val="0"/>
      </c:catAx>
      <c:valAx>
        <c:axId val="755448576"/>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5447264"/>
        <c:crosses val="autoZero"/>
        <c:crossBetween val="between"/>
      </c:valAx>
      <c:spPr>
        <a:noFill/>
        <a:ln w="25400">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a:t>Benchmark Returns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76159230096239"/>
          <c:y val="0.17617918313570488"/>
          <c:w val="0.86601618547681536"/>
          <c:h val="0.49300841347400742"/>
        </c:manualLayout>
      </c:layout>
      <c:barChart>
        <c:barDir val="col"/>
        <c:grouping val="clustered"/>
        <c:varyColors val="0"/>
        <c:ser>
          <c:idx val="0"/>
          <c:order val="0"/>
          <c:tx>
            <c:strRef>
              <c:f>'Agg vs Int Agg'!$A$5</c:f>
              <c:strCache>
                <c:ptCount val="1"/>
                <c:pt idx="0">
                  <c:v>Int Agg</c:v>
                </c:pt>
              </c:strCache>
            </c:strRef>
          </c:tx>
          <c:spPr>
            <a:solidFill>
              <a:schemeClr val="accent1"/>
            </a:solidFill>
            <a:ln>
              <a:noFill/>
            </a:ln>
            <a:effectLst/>
          </c:spPr>
          <c:invertIfNegative val="0"/>
          <c:cat>
            <c:multiLvlStrRef>
              <c:f>'Agg vs Int Agg'!$B$3:$D$4</c:f>
              <c:multiLvlStrCache>
                <c:ptCount val="3"/>
                <c:lvl>
                  <c:pt idx="0">
                    <c:v>1 Year</c:v>
                  </c:pt>
                  <c:pt idx="1">
                    <c:v>3 Year</c:v>
                  </c:pt>
                  <c:pt idx="2">
                    <c:v>5 Year</c:v>
                  </c:pt>
                </c:lvl>
                <c:lvl>
                  <c:pt idx="0">
                    <c:v>Returns</c:v>
                  </c:pt>
                </c:lvl>
              </c:multiLvlStrCache>
            </c:multiLvlStrRef>
          </c:cat>
          <c:val>
            <c:numRef>
              <c:f>'Agg vs Int Agg'!$B$5:$D$5</c:f>
              <c:numCache>
                <c:formatCode>0.00%</c:formatCode>
                <c:ptCount val="3"/>
                <c:pt idx="0">
                  <c:v>1.125673E-3</c:v>
                </c:pt>
                <c:pt idx="1">
                  <c:v>4.563189120655875E-2</c:v>
                </c:pt>
                <c:pt idx="2">
                  <c:v>2.5726716614190126E-2</c:v>
                </c:pt>
              </c:numCache>
            </c:numRef>
          </c:val>
          <c:extLst>
            <c:ext xmlns:c16="http://schemas.microsoft.com/office/drawing/2014/chart" uri="{C3380CC4-5D6E-409C-BE32-E72D297353CC}">
              <c16:uniqueId val="{00000000-5EAA-4A09-97C8-CE1DEBFBC87E}"/>
            </c:ext>
          </c:extLst>
        </c:ser>
        <c:ser>
          <c:idx val="1"/>
          <c:order val="1"/>
          <c:tx>
            <c:strRef>
              <c:f>'Agg vs Int Agg'!$A$6</c:f>
              <c:strCache>
                <c:ptCount val="1"/>
                <c:pt idx="0">
                  <c:v>Agg</c:v>
                </c:pt>
              </c:strCache>
            </c:strRef>
          </c:tx>
          <c:spPr>
            <a:solidFill>
              <a:schemeClr val="accent2"/>
            </a:solidFill>
            <a:ln>
              <a:noFill/>
            </a:ln>
            <a:effectLst/>
          </c:spPr>
          <c:invertIfNegative val="0"/>
          <c:cat>
            <c:multiLvlStrRef>
              <c:f>'Agg vs Int Agg'!$B$3:$D$4</c:f>
              <c:multiLvlStrCache>
                <c:ptCount val="3"/>
                <c:lvl>
                  <c:pt idx="0">
                    <c:v>1 Year</c:v>
                  </c:pt>
                  <c:pt idx="1">
                    <c:v>3 Year</c:v>
                  </c:pt>
                  <c:pt idx="2">
                    <c:v>5 Year</c:v>
                  </c:pt>
                </c:lvl>
                <c:lvl>
                  <c:pt idx="0">
                    <c:v>Returns</c:v>
                  </c:pt>
                </c:lvl>
              </c:multiLvlStrCache>
            </c:multiLvlStrRef>
          </c:cat>
          <c:val>
            <c:numRef>
              <c:f>'Agg vs Int Agg'!$B$6:$D$6</c:f>
              <c:numCache>
                <c:formatCode>0.00%</c:formatCode>
                <c:ptCount val="3"/>
                <c:pt idx="0">
                  <c:v>-9.7216899999999994E-4</c:v>
                </c:pt>
                <c:pt idx="1">
                  <c:v>5.6379155104032463E-2</c:v>
                </c:pt>
                <c:pt idx="2">
                  <c:v>3.10796140959817E-2</c:v>
                </c:pt>
              </c:numCache>
            </c:numRef>
          </c:val>
          <c:extLst>
            <c:ext xmlns:c16="http://schemas.microsoft.com/office/drawing/2014/chart" uri="{C3380CC4-5D6E-409C-BE32-E72D297353CC}">
              <c16:uniqueId val="{00000001-5EAA-4A09-97C8-CE1DEBFBC87E}"/>
            </c:ext>
          </c:extLst>
        </c:ser>
        <c:dLbls>
          <c:showLegendKey val="0"/>
          <c:showVal val="0"/>
          <c:showCatName val="0"/>
          <c:showSerName val="0"/>
          <c:showPercent val="0"/>
          <c:showBubbleSize val="0"/>
        </c:dLbls>
        <c:gapWidth val="219"/>
        <c:overlap val="-27"/>
        <c:axId val="755447264"/>
        <c:axId val="755448576"/>
      </c:barChart>
      <c:catAx>
        <c:axId val="75544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5448576"/>
        <c:crosses val="autoZero"/>
        <c:auto val="1"/>
        <c:lblAlgn val="ctr"/>
        <c:lblOffset val="100"/>
        <c:noMultiLvlLbl val="0"/>
      </c:catAx>
      <c:valAx>
        <c:axId val="7554485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54472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a:t>Risk Adjusted Returns</a:t>
            </a:r>
          </a:p>
        </c:rich>
      </c:tx>
      <c:layout>
        <c:manualLayout>
          <c:xMode val="edge"/>
          <c:yMode val="edge"/>
          <c:x val="0.35069705229154047"/>
          <c:y val="5.847950523575759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'Agg vs Int Agg'!$A$15</c:f>
              <c:strCache>
                <c:ptCount val="1"/>
                <c:pt idx="0">
                  <c:v>Int Agg</c:v>
                </c:pt>
              </c:strCache>
            </c:strRef>
          </c:tx>
          <c:spPr>
            <a:solidFill>
              <a:schemeClr val="accent1"/>
            </a:solidFill>
            <a:ln>
              <a:noFill/>
            </a:ln>
            <a:effectLst/>
          </c:spPr>
          <c:invertIfNegative val="0"/>
          <c:cat>
            <c:multiLvlStrRef>
              <c:f>'Agg vs Int Agg'!$B$13:$D$14</c:f>
              <c:multiLvlStrCache>
                <c:ptCount val="3"/>
                <c:lvl>
                  <c:pt idx="0">
                    <c:v>1 Year</c:v>
                  </c:pt>
                  <c:pt idx="1">
                    <c:v>3 Year</c:v>
                  </c:pt>
                  <c:pt idx="2">
                    <c:v>5 Year</c:v>
                  </c:pt>
                </c:lvl>
                <c:lvl>
                  <c:pt idx="0">
                    <c:v>Risk Adj. Returns</c:v>
                  </c:pt>
                </c:lvl>
              </c:multiLvlStrCache>
            </c:multiLvlStrRef>
          </c:cat>
          <c:val>
            <c:numRef>
              <c:f>'Agg vs Int Agg'!$B$15:$D$15</c:f>
              <c:numCache>
                <c:formatCode>0.00%</c:formatCode>
                <c:ptCount val="3"/>
                <c:pt idx="0">
                  <c:v>8.3552893768997719E-4</c:v>
                </c:pt>
                <c:pt idx="1">
                  <c:v>2.855733562532786E-3</c:v>
                </c:pt>
                <c:pt idx="2">
                  <c:v>1.4885474318316032E-3</c:v>
                </c:pt>
              </c:numCache>
            </c:numRef>
          </c:val>
          <c:extLst>
            <c:ext xmlns:c16="http://schemas.microsoft.com/office/drawing/2014/chart" uri="{C3380CC4-5D6E-409C-BE32-E72D297353CC}">
              <c16:uniqueId val="{00000000-985F-48BD-A0CA-A0EA51BECA8A}"/>
            </c:ext>
          </c:extLst>
        </c:ser>
        <c:ser>
          <c:idx val="1"/>
          <c:order val="1"/>
          <c:tx>
            <c:strRef>
              <c:f>'Agg vs Int Agg'!$A$16</c:f>
              <c:strCache>
                <c:ptCount val="1"/>
                <c:pt idx="0">
                  <c:v>Agg</c:v>
                </c:pt>
              </c:strCache>
            </c:strRef>
          </c:tx>
          <c:spPr>
            <a:solidFill>
              <a:schemeClr val="accent2"/>
            </a:solidFill>
            <a:ln>
              <a:noFill/>
            </a:ln>
            <a:effectLst/>
          </c:spPr>
          <c:invertIfNegative val="0"/>
          <c:cat>
            <c:multiLvlStrRef>
              <c:f>'Agg vs Int Agg'!$B$13:$D$14</c:f>
              <c:multiLvlStrCache>
                <c:ptCount val="3"/>
                <c:lvl>
                  <c:pt idx="0">
                    <c:v>1 Year</c:v>
                  </c:pt>
                  <c:pt idx="1">
                    <c:v>3 Year</c:v>
                  </c:pt>
                  <c:pt idx="2">
                    <c:v>5 Year</c:v>
                  </c:pt>
                </c:lvl>
                <c:lvl>
                  <c:pt idx="0">
                    <c:v>Risk Adj. Returns</c:v>
                  </c:pt>
                </c:lvl>
              </c:multiLvlStrCache>
            </c:multiLvlStrRef>
          </c:cat>
          <c:val>
            <c:numRef>
              <c:f>'Agg vs Int Agg'!$B$16:$D$16</c:f>
              <c:numCache>
                <c:formatCode>0.00%</c:formatCode>
                <c:ptCount val="3"/>
                <c:pt idx="0">
                  <c:v>-1.6596403789804215E-3</c:v>
                </c:pt>
                <c:pt idx="1">
                  <c:v>2.4363155135836393E-3</c:v>
                </c:pt>
                <c:pt idx="2">
                  <c:v>1.2811817178147286E-3</c:v>
                </c:pt>
              </c:numCache>
            </c:numRef>
          </c:val>
          <c:extLst>
            <c:ext xmlns:c16="http://schemas.microsoft.com/office/drawing/2014/chart" uri="{C3380CC4-5D6E-409C-BE32-E72D297353CC}">
              <c16:uniqueId val="{00000001-985F-48BD-A0CA-A0EA51BECA8A}"/>
            </c:ext>
          </c:extLst>
        </c:ser>
        <c:dLbls>
          <c:showLegendKey val="0"/>
          <c:showVal val="0"/>
          <c:showCatName val="0"/>
          <c:showSerName val="0"/>
          <c:showPercent val="0"/>
          <c:showBubbleSize val="0"/>
        </c:dLbls>
        <c:gapWidth val="219"/>
        <c:overlap val="-27"/>
        <c:axId val="817558064"/>
        <c:axId val="817549864"/>
      </c:barChart>
      <c:catAx>
        <c:axId val="817558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7549864"/>
        <c:crosses val="autoZero"/>
        <c:auto val="1"/>
        <c:lblAlgn val="ctr"/>
        <c:lblOffset val="100"/>
        <c:noMultiLvlLbl val="0"/>
      </c:catAx>
      <c:valAx>
        <c:axId val="81754986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75580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800"/>
            </a:pPr>
            <a:r>
              <a:rPr lang="en-US" sz="1800" dirty="0"/>
              <a:t>Total RE Portfolio</a:t>
            </a:r>
          </a:p>
        </c:rich>
      </c:tx>
      <c:layout>
        <c:manualLayout>
          <c:xMode val="edge"/>
          <c:yMode val="edge"/>
          <c:x val="0.30028162020288007"/>
          <c:y val="3.5842293906810034E-2"/>
        </c:manualLayout>
      </c:layout>
      <c:overlay val="0"/>
    </c:title>
    <c:autoTitleDeleted val="0"/>
    <c:plotArea>
      <c:layout>
        <c:manualLayout>
          <c:layoutTarget val="inner"/>
          <c:xMode val="edge"/>
          <c:yMode val="edge"/>
          <c:x val="0.17658473434063984"/>
          <c:y val="0.2876809753619507"/>
          <c:w val="0.79802226576533886"/>
          <c:h val="0.70793770360943353"/>
        </c:manualLayout>
      </c:layout>
      <c:pieChart>
        <c:varyColors val="1"/>
        <c:ser>
          <c:idx val="0"/>
          <c:order val="0"/>
          <c:tx>
            <c:strRef>
              <c:f>Sheet1!$B$1</c:f>
              <c:strCache>
                <c:ptCount val="1"/>
                <c:pt idx="0">
                  <c:v>Column1</c:v>
                </c:pt>
              </c:strCache>
            </c:strRef>
          </c:tx>
          <c:dPt>
            <c:idx val="0"/>
            <c:bubble3D val="0"/>
            <c:spPr>
              <a:solidFill>
                <a:schemeClr val="accent3">
                  <a:lumMod val="50000"/>
                </a:schemeClr>
              </a:solidFill>
            </c:spPr>
            <c:extLst>
              <c:ext xmlns:c16="http://schemas.microsoft.com/office/drawing/2014/chart" uri="{C3380CC4-5D6E-409C-BE32-E72D297353CC}">
                <c16:uniqueId val="{00000001-8FAC-4CF1-ACAB-965690CDA10F}"/>
              </c:ext>
            </c:extLst>
          </c:dPt>
          <c:dPt>
            <c:idx val="1"/>
            <c:bubble3D val="0"/>
            <c:spPr>
              <a:solidFill>
                <a:schemeClr val="bg2">
                  <a:lumMod val="50000"/>
                </a:schemeClr>
              </a:solidFill>
            </c:spPr>
            <c:extLst>
              <c:ext xmlns:c16="http://schemas.microsoft.com/office/drawing/2014/chart" uri="{C3380CC4-5D6E-409C-BE32-E72D297353CC}">
                <c16:uniqueId val="{00000003-8FAC-4CF1-ACAB-965690CDA10F}"/>
              </c:ext>
            </c:extLst>
          </c:dPt>
          <c:dPt>
            <c:idx val="2"/>
            <c:bubble3D val="0"/>
            <c:spPr>
              <a:solidFill>
                <a:schemeClr val="bg2">
                  <a:lumMod val="25000"/>
                </a:schemeClr>
              </a:solidFill>
            </c:spPr>
            <c:extLst>
              <c:ext xmlns:c16="http://schemas.microsoft.com/office/drawing/2014/chart" uri="{C3380CC4-5D6E-409C-BE32-E72D297353CC}">
                <c16:uniqueId val="{00000005-8FAC-4CF1-ACAB-965690CDA10F}"/>
              </c:ext>
            </c:extLst>
          </c:dPt>
          <c:dLbls>
            <c:dLbl>
              <c:idx val="0"/>
              <c:layout>
                <c:manualLayout>
                  <c:x val="0.16484713059516209"/>
                  <c:y val="-0.13659921542065306"/>
                </c:manualLayout>
              </c:layou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8FAC-4CF1-ACAB-965690CDA10F}"/>
                </c:ext>
              </c:extLst>
            </c:dLbl>
            <c:dLbl>
              <c:idx val="1"/>
              <c:layout>
                <c:manualLayout>
                  <c:x val="-0.11530148258494724"/>
                  <c:y val="0.16843959021251376"/>
                </c:manualLayout>
              </c:layou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8FAC-4CF1-ACAB-965690CDA10F}"/>
                </c:ext>
              </c:extLst>
            </c:dLbl>
            <c:dLbl>
              <c:idx val="2"/>
              <c:layout>
                <c:manualLayout>
                  <c:x val="-0.11348904022132368"/>
                  <c:y val="0.14790788248243164"/>
                </c:manualLayout>
              </c:layout>
              <c:spPr/>
              <c:txPr>
                <a:bodyPr/>
                <a:lstStyle/>
                <a:p>
                  <a:pPr>
                    <a:defRPr sz="1000" b="1">
                      <a:solidFill>
                        <a:schemeClr val="bg1"/>
                      </a:solidFill>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8FAC-4CF1-ACAB-965690CDA10F}"/>
                </c:ext>
              </c:extLst>
            </c:dLbl>
            <c:spPr>
              <a:noFill/>
              <a:ln>
                <a:noFill/>
              </a:ln>
              <a:effectLst/>
            </c:spPr>
            <c:txPr>
              <a:bodyPr/>
              <a:lstStyle/>
              <a:p>
                <a:pPr>
                  <a:defRPr sz="1000" b="1">
                    <a:solidFill>
                      <a:schemeClr val="bg1"/>
                    </a:solidFill>
                  </a:defRPr>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Sheet1!$A$2:$A$4</c:f>
              <c:strCache>
                <c:ptCount val="2"/>
                <c:pt idx="0">
                  <c:v>Private</c:v>
                </c:pt>
                <c:pt idx="1">
                  <c:v>Public</c:v>
                </c:pt>
              </c:strCache>
            </c:strRef>
          </c:cat>
          <c:val>
            <c:numRef>
              <c:f>Sheet1!$B$2:$B$4</c:f>
              <c:numCache>
                <c:formatCode>0.0%</c:formatCode>
                <c:ptCount val="3"/>
                <c:pt idx="0">
                  <c:v>0.871</c:v>
                </c:pt>
                <c:pt idx="1">
                  <c:v>0.129</c:v>
                </c:pt>
              </c:numCache>
            </c:numRef>
          </c:val>
          <c:extLst>
            <c:ext xmlns:c16="http://schemas.microsoft.com/office/drawing/2014/chart" uri="{C3380CC4-5D6E-409C-BE32-E72D297353CC}">
              <c16:uniqueId val="{00000006-8FAC-4CF1-ACAB-965690CDA10F}"/>
            </c:ext>
          </c:extLst>
        </c:ser>
        <c:dLbls>
          <c:showLegendKey val="0"/>
          <c:showVal val="1"/>
          <c:showCatName val="0"/>
          <c:showSerName val="0"/>
          <c:showPercent val="0"/>
          <c:showBubbleSize val="0"/>
          <c:showLeaderLines val="1"/>
        </c:dLbls>
        <c:firstSliceAng val="66"/>
      </c:pieChart>
    </c:plotArea>
    <c:plotVisOnly val="1"/>
    <c:dispBlanksAs val="gap"/>
    <c:showDLblsOverMax val="0"/>
  </c:chart>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800"/>
            </a:pPr>
            <a:r>
              <a:rPr lang="en-US" sz="1800" dirty="0"/>
              <a:t>Private Market</a:t>
            </a:r>
          </a:p>
        </c:rich>
      </c:tx>
      <c:layout>
        <c:manualLayout>
          <c:xMode val="edge"/>
          <c:yMode val="edge"/>
          <c:x val="0.35543650793650794"/>
          <c:y val="4.154442773096003E-2"/>
        </c:manualLayout>
      </c:layout>
      <c:overlay val="0"/>
    </c:title>
    <c:autoTitleDeleted val="0"/>
    <c:plotArea>
      <c:layout>
        <c:manualLayout>
          <c:layoutTarget val="inner"/>
          <c:xMode val="edge"/>
          <c:yMode val="edge"/>
          <c:x val="0.36618961481166207"/>
          <c:y val="0.24565350965907942"/>
          <c:w val="0.794267911713747"/>
          <c:h val="0.70742301469749924"/>
        </c:manualLayout>
      </c:layout>
      <c:pieChart>
        <c:varyColors val="1"/>
        <c:ser>
          <c:idx val="0"/>
          <c:order val="0"/>
          <c:tx>
            <c:strRef>
              <c:f>Sheet1!$B$1</c:f>
              <c:strCache>
                <c:ptCount val="1"/>
                <c:pt idx="0">
                  <c:v>Exposure</c:v>
                </c:pt>
              </c:strCache>
            </c:strRef>
          </c:tx>
          <c:dPt>
            <c:idx val="0"/>
            <c:bubble3D val="0"/>
            <c:spPr>
              <a:solidFill>
                <a:schemeClr val="accent3">
                  <a:lumMod val="50000"/>
                </a:schemeClr>
              </a:solidFill>
            </c:spPr>
            <c:extLst>
              <c:ext xmlns:c16="http://schemas.microsoft.com/office/drawing/2014/chart" uri="{C3380CC4-5D6E-409C-BE32-E72D297353CC}">
                <c16:uniqueId val="{00000001-04EC-478F-8D63-BBF1618985C5}"/>
              </c:ext>
            </c:extLst>
          </c:dPt>
          <c:dPt>
            <c:idx val="1"/>
            <c:bubble3D val="0"/>
            <c:spPr>
              <a:solidFill>
                <a:schemeClr val="bg2">
                  <a:lumMod val="50000"/>
                </a:schemeClr>
              </a:solidFill>
            </c:spPr>
            <c:extLst>
              <c:ext xmlns:c16="http://schemas.microsoft.com/office/drawing/2014/chart" uri="{C3380CC4-5D6E-409C-BE32-E72D297353CC}">
                <c16:uniqueId val="{00000003-04EC-478F-8D63-BBF1618985C5}"/>
              </c:ext>
            </c:extLst>
          </c:dPt>
          <c:dLbls>
            <c:dLbl>
              <c:idx val="0"/>
              <c:layout>
                <c:manualLayout>
                  <c:x val="-6.429133858267716E-2"/>
                  <c:y val="-0.18410233232161929"/>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04EC-478F-8D63-BBF1618985C5}"/>
                </c:ext>
              </c:extLst>
            </c:dLbl>
            <c:dLbl>
              <c:idx val="1"/>
              <c:layout>
                <c:manualLayout>
                  <c:x val="8.4201037370328705E-2"/>
                  <c:y val="0.2033185383558111"/>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04EC-478F-8D63-BBF1618985C5}"/>
                </c:ext>
              </c:extLst>
            </c:dLbl>
            <c:spPr>
              <a:noFill/>
              <a:ln>
                <a:noFill/>
              </a:ln>
              <a:effectLst/>
            </c:spPr>
            <c:txPr>
              <a:bodyPr/>
              <a:lstStyle/>
              <a:p>
                <a:pPr>
                  <a:defRPr sz="1000" b="1">
                    <a:solidFill>
                      <a:schemeClr val="bg1"/>
                    </a:solidFill>
                  </a:defRPr>
                </a:pPr>
                <a:endParaRPr lang="en-US"/>
              </a:p>
            </c:txPr>
            <c:dLblPos val="inEnd"/>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Sheet1!$A$2:$A$3</c:f>
              <c:strCache>
                <c:ptCount val="2"/>
                <c:pt idx="0">
                  <c:v>Core</c:v>
                </c:pt>
                <c:pt idx="1">
                  <c:v>Non-Core</c:v>
                </c:pt>
              </c:strCache>
            </c:strRef>
          </c:cat>
          <c:val>
            <c:numRef>
              <c:f>Sheet1!$B$2:$B$3</c:f>
              <c:numCache>
                <c:formatCode>0.0%</c:formatCode>
                <c:ptCount val="2"/>
                <c:pt idx="0">
                  <c:v>0.81399999999999995</c:v>
                </c:pt>
                <c:pt idx="1">
                  <c:v>0.186</c:v>
                </c:pt>
              </c:numCache>
            </c:numRef>
          </c:val>
          <c:extLst>
            <c:ext xmlns:c16="http://schemas.microsoft.com/office/drawing/2014/chart" uri="{C3380CC4-5D6E-409C-BE32-E72D297353CC}">
              <c16:uniqueId val="{00000004-04EC-478F-8D63-BBF1618985C5}"/>
            </c:ext>
          </c:extLst>
        </c:ser>
        <c:dLbls>
          <c:showLegendKey val="0"/>
          <c:showVal val="0"/>
          <c:showCatName val="0"/>
          <c:showSerName val="0"/>
          <c:showPercent val="0"/>
          <c:showBubbleSize val="0"/>
          <c:showLeaderLines val="1"/>
        </c:dLbls>
        <c:firstSliceAng val="20"/>
      </c:pieChart>
    </c:plotArea>
    <c:plotVisOnly val="1"/>
    <c:dispBlanksAs val="gap"/>
    <c:showDLblsOverMax val="0"/>
  </c:chart>
  <c:txPr>
    <a:bodyPr/>
    <a:lstStyle/>
    <a:p>
      <a:pPr>
        <a:defRPr sz="1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800"/>
            </a:pPr>
            <a:r>
              <a:rPr lang="en-US" sz="1800" dirty="0"/>
              <a:t>Florida Retirement </a:t>
            </a:r>
            <a:r>
              <a:rPr lang="en-US" sz="1800" dirty="0" smtClean="0"/>
              <a:t>System</a:t>
            </a:r>
          </a:p>
          <a:p>
            <a:pPr>
              <a:defRPr sz="1800"/>
            </a:pPr>
            <a:r>
              <a:rPr lang="en-US" sz="1800" dirty="0" smtClean="0"/>
              <a:t>Defined </a:t>
            </a:r>
            <a:r>
              <a:rPr lang="en-US" sz="1800" dirty="0"/>
              <a:t>Benefit Fund</a:t>
            </a:r>
          </a:p>
        </c:rich>
      </c:tx>
      <c:layout/>
      <c:overlay val="0"/>
    </c:title>
    <c:autoTitleDeleted val="0"/>
    <c:plotArea>
      <c:layout>
        <c:manualLayout>
          <c:layoutTarget val="inner"/>
          <c:xMode val="edge"/>
          <c:yMode val="edge"/>
          <c:x val="0.31364735658042747"/>
          <c:y val="0.3245777611131942"/>
          <c:w val="0.41492275965504311"/>
          <c:h val="0.6147003846741379"/>
        </c:manualLayout>
      </c:layout>
      <c:pieChart>
        <c:varyColors val="1"/>
        <c:ser>
          <c:idx val="0"/>
          <c:order val="0"/>
          <c:dPt>
            <c:idx val="1"/>
            <c:bubble3D val="0"/>
            <c:spPr>
              <a:solidFill>
                <a:schemeClr val="bg2">
                  <a:lumMod val="25000"/>
                </a:schemeClr>
              </a:solidFill>
            </c:spPr>
            <c:extLst>
              <c:ext xmlns:c16="http://schemas.microsoft.com/office/drawing/2014/chart" uri="{C3380CC4-5D6E-409C-BE32-E72D297353CC}">
                <c16:uniqueId val="{00000001-E75B-4DC2-AF1A-D5FF4DFCDCCA}"/>
              </c:ext>
            </c:extLst>
          </c:dPt>
          <c:dPt>
            <c:idx val="2"/>
            <c:bubble3D val="0"/>
            <c:spPr>
              <a:solidFill>
                <a:schemeClr val="accent3">
                  <a:lumMod val="75000"/>
                </a:schemeClr>
              </a:solidFill>
            </c:spPr>
            <c:extLst>
              <c:ext xmlns:c16="http://schemas.microsoft.com/office/drawing/2014/chart" uri="{C3380CC4-5D6E-409C-BE32-E72D297353CC}">
                <c16:uniqueId val="{00000003-E75B-4DC2-AF1A-D5FF4DFCDCCA}"/>
              </c:ext>
            </c:extLst>
          </c:dPt>
          <c:dPt>
            <c:idx val="3"/>
            <c:bubble3D val="0"/>
            <c:explosion val="20"/>
            <c:spPr>
              <a:solidFill>
                <a:schemeClr val="bg2">
                  <a:lumMod val="50000"/>
                </a:schemeClr>
              </a:solidFill>
            </c:spPr>
            <c:extLst>
              <c:ext xmlns:c16="http://schemas.microsoft.com/office/drawing/2014/chart" uri="{C3380CC4-5D6E-409C-BE32-E72D297353CC}">
                <c16:uniqueId val="{00000005-E75B-4DC2-AF1A-D5FF4DFCDCCA}"/>
              </c:ext>
            </c:extLst>
          </c:dPt>
          <c:dPt>
            <c:idx val="4"/>
            <c:bubble3D val="0"/>
            <c:spPr>
              <a:solidFill>
                <a:schemeClr val="bg1">
                  <a:lumMod val="50000"/>
                </a:schemeClr>
              </a:solidFill>
            </c:spPr>
            <c:extLst>
              <c:ext xmlns:c16="http://schemas.microsoft.com/office/drawing/2014/chart" uri="{C3380CC4-5D6E-409C-BE32-E72D297353CC}">
                <c16:uniqueId val="{00000007-E75B-4DC2-AF1A-D5FF4DFCDCCA}"/>
              </c:ext>
            </c:extLst>
          </c:dPt>
          <c:dPt>
            <c:idx val="5"/>
            <c:bubble3D val="0"/>
            <c:spPr>
              <a:solidFill>
                <a:schemeClr val="accent3">
                  <a:lumMod val="50000"/>
                </a:schemeClr>
              </a:solidFill>
            </c:spPr>
            <c:extLst>
              <c:ext xmlns:c16="http://schemas.microsoft.com/office/drawing/2014/chart" uri="{C3380CC4-5D6E-409C-BE32-E72D297353CC}">
                <c16:uniqueId val="{00000009-E75B-4DC2-AF1A-D5FF4DFCDCCA}"/>
              </c:ext>
            </c:extLst>
          </c:dPt>
          <c:dLbls>
            <c:dLbl>
              <c:idx val="1"/>
              <c:layout>
                <c:manualLayout>
                  <c:x val="2.1104236970378616E-2"/>
                  <c:y val="-2.1821161243733421E-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E75B-4DC2-AF1A-D5FF4DFCDCCA}"/>
                </c:ext>
              </c:extLst>
            </c:dLbl>
            <c:dLbl>
              <c:idx val="2"/>
              <c:layout>
                <c:manualLayout>
                  <c:x val="7.9978533933258433E-2"/>
                  <c:y val="-9.5396408782235549E-3"/>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E75B-4DC2-AF1A-D5FF4DFCDCCA}"/>
                </c:ext>
              </c:extLst>
            </c:dLbl>
            <c:dLbl>
              <c:idx val="3"/>
              <c:layout>
                <c:manualLayout>
                  <c:x val="2.0829021372328459E-2"/>
                  <c:y val="2.0501603966170897E-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E75B-4DC2-AF1A-D5FF4DFCDCCA}"/>
                </c:ext>
              </c:extLst>
            </c:dLbl>
            <c:dLbl>
              <c:idx val="4"/>
              <c:layout>
                <c:manualLayout>
                  <c:x val="4.8071147356580517E-2"/>
                  <c:y val="-1.5251982391090003E-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E75B-4DC2-AF1A-D5FF4DFCDCCA}"/>
                </c:ext>
              </c:extLst>
            </c:dLbl>
            <c:dLbl>
              <c:idx val="5"/>
              <c:layout>
                <c:manualLayout>
                  <c:x val="-3.7957161604799401E-2"/>
                  <c:y val="-5.5439736699579217E-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E75B-4DC2-AF1A-D5FF4DFCDCCA}"/>
                </c:ext>
              </c:extLst>
            </c:dLbl>
            <c:numFmt formatCode="0.0%" sourceLinked="0"/>
            <c:spPr>
              <a:noFill/>
              <a:ln>
                <a:noFill/>
              </a:ln>
              <a:effectLst/>
            </c:spPr>
            <c:txPr>
              <a:bodyPr wrap="square" lIns="38100" tIns="19050" rIns="38100" bIns="19050" anchor="ctr">
                <a:spAutoFit/>
              </a:bodyPr>
              <a:lstStyle/>
              <a:p>
                <a:pPr>
                  <a:defRPr sz="1050"/>
                </a:pPr>
                <a:endParaRPr lang="en-US"/>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Sheet1!$A$2:$A$7</c:f>
              <c:strCache>
                <c:ptCount val="6"/>
                <c:pt idx="0">
                  <c:v>Cash</c:v>
                </c:pt>
                <c:pt idx="1">
                  <c:v>Private Equity</c:v>
                </c:pt>
                <c:pt idx="2">
                  <c:v>Strategic Inv.</c:v>
                </c:pt>
                <c:pt idx="3">
                  <c:v>Real Estate</c:v>
                </c:pt>
                <c:pt idx="4">
                  <c:v>Fixed Income</c:v>
                </c:pt>
                <c:pt idx="5">
                  <c:v>Global Equities</c:v>
                </c:pt>
              </c:strCache>
            </c:strRef>
          </c:cat>
          <c:val>
            <c:numRef>
              <c:f>Sheet1!$D$2:$D$7</c:f>
              <c:numCache>
                <c:formatCode>0.0%</c:formatCode>
                <c:ptCount val="6"/>
                <c:pt idx="0">
                  <c:v>1.2999999999999999E-2</c:v>
                </c:pt>
                <c:pt idx="1">
                  <c:v>7.8E-2</c:v>
                </c:pt>
                <c:pt idx="2">
                  <c:v>9.1999999999999998E-2</c:v>
                </c:pt>
                <c:pt idx="3">
                  <c:v>8.7999999999999995E-2</c:v>
                </c:pt>
                <c:pt idx="4">
                  <c:v>0.17</c:v>
                </c:pt>
                <c:pt idx="5">
                  <c:v>0.55900000000000005</c:v>
                </c:pt>
              </c:numCache>
            </c:numRef>
          </c:val>
          <c:extLst>
            <c:ext xmlns:c16="http://schemas.microsoft.com/office/drawing/2014/chart" uri="{C3380CC4-5D6E-409C-BE32-E72D297353CC}">
              <c16:uniqueId val="{0000000B-E75B-4DC2-AF1A-D5FF4DFCDCCA}"/>
            </c:ext>
          </c:extLst>
        </c:ser>
        <c:dLbls>
          <c:showLegendKey val="0"/>
          <c:showVal val="0"/>
          <c:showCatName val="1"/>
          <c:showSerName val="0"/>
          <c:showPercent val="1"/>
          <c:showBubbleSize val="0"/>
          <c:showLeaderLines val="1"/>
        </c:dLbls>
        <c:firstSliceAng val="360"/>
      </c:pieChart>
    </c:plotArea>
    <c:plotVisOnly val="1"/>
    <c:dispBlanksAs val="gap"/>
    <c:showDLblsOverMax val="0"/>
  </c:chart>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38886586545101"/>
          <c:y val="2.3573433115060796E-2"/>
          <c:w val="0.52549965976475166"/>
          <c:h val="0.8107709036370454"/>
        </c:manualLayout>
      </c:layout>
      <c:doughnutChart>
        <c:varyColors val="1"/>
        <c:ser>
          <c:idx val="0"/>
          <c:order val="0"/>
          <c:tx>
            <c:strRef>
              <c:f>Sheet1!$H$1</c:f>
              <c:strCache>
                <c:ptCount val="1"/>
                <c:pt idx="0">
                  <c:v>Leverage2</c:v>
                </c:pt>
              </c:strCache>
            </c:strRef>
          </c:tx>
          <c:spPr>
            <a:scene3d>
              <a:camera prst="orthographicFront"/>
              <a:lightRig rig="threePt" dir="t"/>
            </a:scene3d>
            <a:sp3d>
              <a:bevelT/>
            </a:sp3d>
          </c:spPr>
          <c:dPt>
            <c:idx val="0"/>
            <c:bubble3D val="0"/>
            <c:spPr>
              <a:solidFill>
                <a:schemeClr val="bg2">
                  <a:lumMod val="5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5-35AC-4DC6-9596-D297577FC604}"/>
              </c:ext>
            </c:extLst>
          </c:dPt>
          <c:dPt>
            <c:idx val="1"/>
            <c:bubble3D val="0"/>
            <c:spPr>
              <a:solidFill>
                <a:schemeClr val="accent3">
                  <a:lumMod val="5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6-35AC-4DC6-9596-D297577FC604}"/>
              </c:ext>
            </c:extLst>
          </c:dPt>
          <c:dLbls>
            <c:dLbl>
              <c:idx val="0"/>
              <c:layout>
                <c:manualLayout>
                  <c:x val="-9.2592592592592882E-3"/>
                  <c:y val="-6.0283687943262408E-2"/>
                </c:manualLayout>
              </c:layout>
              <c:showLegendKey val="0"/>
              <c:showVal val="0"/>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5-35AC-4DC6-9596-D297577FC604}"/>
                </c:ext>
              </c:extLst>
            </c:dLbl>
            <c:dLbl>
              <c:idx val="1"/>
              <c:layout>
                <c:manualLayout>
                  <c:x val="6.1728395061728392E-3"/>
                  <c:y val="6.8591676040494945E-2"/>
                </c:manualLayout>
              </c:layout>
              <c:showLegendKey val="0"/>
              <c:showVal val="0"/>
              <c:showCatName val="0"/>
              <c:showSerName val="0"/>
              <c:showPercent val="1"/>
              <c:showBubbleSize val="0"/>
              <c:separator>
</c:separator>
              <c:extLst>
                <c:ext xmlns:c15="http://schemas.microsoft.com/office/drawing/2012/chart" uri="{CE6537A1-D6FC-4f65-9D91-7224C49458BB}">
                  <c15:layout>
                    <c:manualLayout>
                      <c:w val="0.17450617283950617"/>
                      <c:h val="7.9893617021276578E-2"/>
                    </c:manualLayout>
                  </c15:layout>
                </c:ext>
                <c:ext xmlns:c16="http://schemas.microsoft.com/office/drawing/2014/chart" uri="{C3380CC4-5D6E-409C-BE32-E72D297353CC}">
                  <c16:uniqueId val="{00000006-35AC-4DC6-9596-D297577FC60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eparator>
</c:separator>
            <c:extLst>
              <c:ext xmlns:c15="http://schemas.microsoft.com/office/drawing/2012/chart" uri="{CE6537A1-D6FC-4f65-9D91-7224C49458BB}"/>
            </c:extLst>
          </c:dLbls>
          <c:cat>
            <c:strRef>
              <c:f>(Sheet1!$A$3,Sheet1!$A$4)</c:f>
              <c:strCache>
                <c:ptCount val="2"/>
                <c:pt idx="0">
                  <c:v>Pooled Funds</c:v>
                </c:pt>
                <c:pt idx="1">
                  <c:v>Principal Investments</c:v>
                </c:pt>
              </c:strCache>
            </c:strRef>
          </c:cat>
          <c:val>
            <c:numRef>
              <c:f>(Sheet1!$H$3,Sheet1!$H$4)</c:f>
              <c:numCache>
                <c:formatCode>"$"*###,###,,</c:formatCode>
                <c:ptCount val="2"/>
                <c:pt idx="0">
                  <c:v>2744051124</c:v>
                </c:pt>
                <c:pt idx="1">
                  <c:v>3131387985</c:v>
                </c:pt>
              </c:numCache>
            </c:numRef>
          </c:val>
          <c:extLst>
            <c:ext xmlns:c16="http://schemas.microsoft.com/office/drawing/2014/chart" uri="{C3380CC4-5D6E-409C-BE32-E72D297353CC}">
              <c16:uniqueId val="{00000000-35AC-4DC6-9596-D297577FC604}"/>
            </c:ext>
          </c:extLst>
        </c:ser>
        <c:dLbls>
          <c:showLegendKey val="0"/>
          <c:showVal val="0"/>
          <c:showCatName val="0"/>
          <c:showSerName val="0"/>
          <c:showPercent val="0"/>
          <c:showBubbleSize val="0"/>
          <c:showLeaderLines val="1"/>
        </c:dLbls>
        <c:firstSliceAng val="179"/>
        <c:holeSize val="45"/>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dirty="0">
                <a:latin typeface="Arial" panose="020B0604020202020204" pitchFamily="34" charset="0"/>
                <a:cs typeface="Arial" panose="020B0604020202020204" pitchFamily="34" charset="0"/>
              </a:rPr>
              <a:t>Expected Geometric Returns of 39 Investment Advisors</a:t>
            </a:r>
          </a:p>
          <a:p>
            <a:pPr>
              <a:defRPr sz="1400"/>
            </a:pPr>
            <a:r>
              <a:rPr lang="en-US" sz="1400" dirty="0">
                <a:latin typeface="Arial" panose="020B0604020202020204" pitchFamily="34" charset="0"/>
                <a:cs typeface="Arial" panose="020B0604020202020204" pitchFamily="34" charset="0"/>
              </a:rPr>
              <a:t>(10</a:t>
            </a:r>
            <a:r>
              <a:rPr lang="en-US" sz="1400" baseline="0" dirty="0">
                <a:latin typeface="Arial" panose="020B0604020202020204" pitchFamily="34" charset="0"/>
                <a:cs typeface="Arial" panose="020B0604020202020204" pitchFamily="34" charset="0"/>
              </a:rPr>
              <a:t> Year Forecast)</a:t>
            </a:r>
            <a:endParaRPr lang="en-US" sz="1400" dirty="0">
              <a:latin typeface="Arial" panose="020B0604020202020204" pitchFamily="34" charset="0"/>
              <a:cs typeface="Arial" panose="020B0604020202020204" pitchFamily="34" charset="0"/>
            </a:endParaRPr>
          </a:p>
        </c:rich>
      </c:tx>
      <c:layout/>
      <c:overlay val="1"/>
    </c:title>
    <c:autoTitleDeleted val="0"/>
    <c:plotArea>
      <c:layout>
        <c:manualLayout>
          <c:layoutTarget val="inner"/>
          <c:xMode val="edge"/>
          <c:yMode val="edge"/>
          <c:x val="7.510433926977611E-2"/>
          <c:y val="0.14886389022193683"/>
          <c:w val="0.90350006726559895"/>
          <c:h val="0.42227379435880624"/>
        </c:manualLayout>
      </c:layout>
      <c:stockChart>
        <c:ser>
          <c:idx val="6"/>
          <c:order val="0"/>
          <c:tx>
            <c:strRef>
              <c:f>'Comparison-10 yr'!$F$4</c:f>
              <c:strCache>
                <c:ptCount val="1"/>
                <c:pt idx="0">
                  <c:v>25th %ile</c:v>
                </c:pt>
              </c:strCache>
            </c:strRef>
          </c:tx>
          <c:spPr>
            <a:ln w="28575">
              <a:noFill/>
            </a:ln>
          </c:spPr>
          <c:marker>
            <c:symbol val="none"/>
          </c:marker>
          <c:cat>
            <c:strRef>
              <c:f>'Comparison-10 yr'!$B$5:$B$21</c:f>
              <c:strCache>
                <c:ptCount val="17"/>
                <c:pt idx="0">
                  <c:v>US Equity - Large Cap</c:v>
                </c:pt>
                <c:pt idx="1">
                  <c:v>US Equity - Small/Mid Cap</c:v>
                </c:pt>
                <c:pt idx="2">
                  <c:v>Non-US Equity - Developed</c:v>
                </c:pt>
                <c:pt idx="3">
                  <c:v>Non-US Equity - Emerging</c:v>
                </c:pt>
                <c:pt idx="4">
                  <c:v>US Corporate Bonds - Core</c:v>
                </c:pt>
                <c:pt idx="5">
                  <c:v>US Corporate Bonds - Long Duration</c:v>
                </c:pt>
                <c:pt idx="6">
                  <c:v>US Corporate Bonds - High Yield</c:v>
                </c:pt>
                <c:pt idx="7">
                  <c:v>Non-US Debt - Developed</c:v>
                </c:pt>
                <c:pt idx="8">
                  <c:v>Non-US Debt - Emerging</c:v>
                </c:pt>
                <c:pt idx="9">
                  <c:v>US Treasuries (Cash Equivalents)</c:v>
                </c:pt>
                <c:pt idx="10">
                  <c:v>TIPS (Inflation-Protected)</c:v>
                </c:pt>
                <c:pt idx="11">
                  <c:v>Real Estate</c:v>
                </c:pt>
                <c:pt idx="12">
                  <c:v>Hedge Funds</c:v>
                </c:pt>
                <c:pt idx="13">
                  <c:v>Commodities</c:v>
                </c:pt>
                <c:pt idx="14">
                  <c:v>Infrastructure</c:v>
                </c:pt>
                <c:pt idx="15">
                  <c:v>Private Equity</c:v>
                </c:pt>
                <c:pt idx="16">
                  <c:v>Private Debt </c:v>
                </c:pt>
              </c:strCache>
            </c:strRef>
          </c:cat>
          <c:val>
            <c:numRef>
              <c:f>'Comparison-10 yr'!$F$5:$F$21</c:f>
              <c:numCache>
                <c:formatCode>0.0%</c:formatCode>
                <c:ptCount val="17"/>
                <c:pt idx="0">
                  <c:v>0.05</c:v>
                </c:pt>
                <c:pt idx="1">
                  <c:v>5.1999999999999998E-2</c:v>
                </c:pt>
                <c:pt idx="2">
                  <c:v>5.8000000000000003E-2</c:v>
                </c:pt>
                <c:pt idx="3">
                  <c:v>6.8000000000000005E-2</c:v>
                </c:pt>
                <c:pt idx="4">
                  <c:v>1.6E-2</c:v>
                </c:pt>
                <c:pt idx="5">
                  <c:v>1.4999999999999999E-2</c:v>
                </c:pt>
                <c:pt idx="6">
                  <c:v>3.2000000000000001E-2</c:v>
                </c:pt>
                <c:pt idx="7">
                  <c:v>6.0000000000000001E-3</c:v>
                </c:pt>
                <c:pt idx="8">
                  <c:v>3.4000000000000002E-2</c:v>
                </c:pt>
                <c:pt idx="9">
                  <c:v>6.0000000000000001E-3</c:v>
                </c:pt>
                <c:pt idx="10">
                  <c:v>1.0999999999999999E-2</c:v>
                </c:pt>
                <c:pt idx="11">
                  <c:v>4.9000000000000002E-2</c:v>
                </c:pt>
                <c:pt idx="12">
                  <c:v>3.7999999999999999E-2</c:v>
                </c:pt>
                <c:pt idx="13">
                  <c:v>2.3E-2</c:v>
                </c:pt>
                <c:pt idx="14">
                  <c:v>5.5E-2</c:v>
                </c:pt>
                <c:pt idx="15">
                  <c:v>0.08</c:v>
                </c:pt>
                <c:pt idx="16">
                  <c:v>5.8999999999999997E-2</c:v>
                </c:pt>
              </c:numCache>
            </c:numRef>
          </c:val>
          <c:smooth val="0"/>
          <c:extLst>
            <c:ext xmlns:c16="http://schemas.microsoft.com/office/drawing/2014/chart" uri="{C3380CC4-5D6E-409C-BE32-E72D297353CC}">
              <c16:uniqueId val="{00000000-7D4C-4E55-917B-516FA6299BC2}"/>
            </c:ext>
          </c:extLst>
        </c:ser>
        <c:ser>
          <c:idx val="0"/>
          <c:order val="1"/>
          <c:tx>
            <c:strRef>
              <c:f>'Comparison-10 yr'!$C$4</c:f>
              <c:strCache>
                <c:ptCount val="1"/>
                <c:pt idx="0">
                  <c:v>Maximum</c:v>
                </c:pt>
              </c:strCache>
            </c:strRef>
          </c:tx>
          <c:spPr>
            <a:ln w="28575">
              <a:noFill/>
            </a:ln>
          </c:spPr>
          <c:marker>
            <c:symbol val="none"/>
          </c:marker>
          <c:cat>
            <c:strRef>
              <c:f>'Comparison-10 yr'!$B$5:$B$21</c:f>
              <c:strCache>
                <c:ptCount val="17"/>
                <c:pt idx="0">
                  <c:v>US Equity - Large Cap</c:v>
                </c:pt>
                <c:pt idx="1">
                  <c:v>US Equity - Small/Mid Cap</c:v>
                </c:pt>
                <c:pt idx="2">
                  <c:v>Non-US Equity - Developed</c:v>
                </c:pt>
                <c:pt idx="3">
                  <c:v>Non-US Equity - Emerging</c:v>
                </c:pt>
                <c:pt idx="4">
                  <c:v>US Corporate Bonds - Core</c:v>
                </c:pt>
                <c:pt idx="5">
                  <c:v>US Corporate Bonds - Long Duration</c:v>
                </c:pt>
                <c:pt idx="6">
                  <c:v>US Corporate Bonds - High Yield</c:v>
                </c:pt>
                <c:pt idx="7">
                  <c:v>Non-US Debt - Developed</c:v>
                </c:pt>
                <c:pt idx="8">
                  <c:v>Non-US Debt - Emerging</c:v>
                </c:pt>
                <c:pt idx="9">
                  <c:v>US Treasuries (Cash Equivalents)</c:v>
                </c:pt>
                <c:pt idx="10">
                  <c:v>TIPS (Inflation-Protected)</c:v>
                </c:pt>
                <c:pt idx="11">
                  <c:v>Real Estate</c:v>
                </c:pt>
                <c:pt idx="12">
                  <c:v>Hedge Funds</c:v>
                </c:pt>
                <c:pt idx="13">
                  <c:v>Commodities</c:v>
                </c:pt>
                <c:pt idx="14">
                  <c:v>Infrastructure</c:v>
                </c:pt>
                <c:pt idx="15">
                  <c:v>Private Equity</c:v>
                </c:pt>
                <c:pt idx="16">
                  <c:v>Private Debt </c:v>
                </c:pt>
              </c:strCache>
            </c:strRef>
          </c:cat>
          <c:val>
            <c:numRef>
              <c:f>'Comparison-10 yr'!$C$5:$C$21</c:f>
              <c:numCache>
                <c:formatCode>0.0%</c:formatCode>
                <c:ptCount val="17"/>
                <c:pt idx="0">
                  <c:v>8.8999999999999996E-2</c:v>
                </c:pt>
                <c:pt idx="1">
                  <c:v>9.6000000000000002E-2</c:v>
                </c:pt>
                <c:pt idx="2">
                  <c:v>8.2000000000000003E-2</c:v>
                </c:pt>
                <c:pt idx="3">
                  <c:v>9.1999999999999998E-2</c:v>
                </c:pt>
                <c:pt idx="4">
                  <c:v>4.2000000000000003E-2</c:v>
                </c:pt>
                <c:pt idx="5">
                  <c:v>3.9E-2</c:v>
                </c:pt>
                <c:pt idx="6">
                  <c:v>5.2999999999999999E-2</c:v>
                </c:pt>
                <c:pt idx="7">
                  <c:v>3.9E-2</c:v>
                </c:pt>
                <c:pt idx="8">
                  <c:v>7.1999999999999995E-2</c:v>
                </c:pt>
                <c:pt idx="9">
                  <c:v>0.03</c:v>
                </c:pt>
                <c:pt idx="10">
                  <c:v>3.9E-2</c:v>
                </c:pt>
                <c:pt idx="11">
                  <c:v>9.5000000000000001E-2</c:v>
                </c:pt>
                <c:pt idx="12">
                  <c:v>7.0000000000000007E-2</c:v>
                </c:pt>
                <c:pt idx="13">
                  <c:v>5.3999999999999999E-2</c:v>
                </c:pt>
                <c:pt idx="14">
                  <c:v>8.4000000000000005E-2</c:v>
                </c:pt>
                <c:pt idx="15">
                  <c:v>0.17399999999999999</c:v>
                </c:pt>
                <c:pt idx="16">
                  <c:v>9.5000000000000001E-2</c:v>
                </c:pt>
              </c:numCache>
            </c:numRef>
          </c:val>
          <c:smooth val="0"/>
          <c:extLst>
            <c:ext xmlns:c16="http://schemas.microsoft.com/office/drawing/2014/chart" uri="{C3380CC4-5D6E-409C-BE32-E72D297353CC}">
              <c16:uniqueId val="{00000001-7D4C-4E55-917B-516FA6299BC2}"/>
            </c:ext>
          </c:extLst>
        </c:ser>
        <c:ser>
          <c:idx val="1"/>
          <c:order val="2"/>
          <c:tx>
            <c:strRef>
              <c:f>'Comparison-10 yr'!$G$4</c:f>
              <c:strCache>
                <c:ptCount val="1"/>
                <c:pt idx="0">
                  <c:v>Minimum</c:v>
                </c:pt>
              </c:strCache>
            </c:strRef>
          </c:tx>
          <c:spPr>
            <a:ln w="28575">
              <a:noFill/>
            </a:ln>
          </c:spPr>
          <c:marker>
            <c:symbol val="none"/>
          </c:marker>
          <c:cat>
            <c:strRef>
              <c:f>'Comparison-10 yr'!$B$5:$B$21</c:f>
              <c:strCache>
                <c:ptCount val="17"/>
                <c:pt idx="0">
                  <c:v>US Equity - Large Cap</c:v>
                </c:pt>
                <c:pt idx="1">
                  <c:v>US Equity - Small/Mid Cap</c:v>
                </c:pt>
                <c:pt idx="2">
                  <c:v>Non-US Equity - Developed</c:v>
                </c:pt>
                <c:pt idx="3">
                  <c:v>Non-US Equity - Emerging</c:v>
                </c:pt>
                <c:pt idx="4">
                  <c:v>US Corporate Bonds - Core</c:v>
                </c:pt>
                <c:pt idx="5">
                  <c:v>US Corporate Bonds - Long Duration</c:v>
                </c:pt>
                <c:pt idx="6">
                  <c:v>US Corporate Bonds - High Yield</c:v>
                </c:pt>
                <c:pt idx="7">
                  <c:v>Non-US Debt - Developed</c:v>
                </c:pt>
                <c:pt idx="8">
                  <c:v>Non-US Debt - Emerging</c:v>
                </c:pt>
                <c:pt idx="9">
                  <c:v>US Treasuries (Cash Equivalents)</c:v>
                </c:pt>
                <c:pt idx="10">
                  <c:v>TIPS (Inflation-Protected)</c:v>
                </c:pt>
                <c:pt idx="11">
                  <c:v>Real Estate</c:v>
                </c:pt>
                <c:pt idx="12">
                  <c:v>Hedge Funds</c:v>
                </c:pt>
                <c:pt idx="13">
                  <c:v>Commodities</c:v>
                </c:pt>
                <c:pt idx="14">
                  <c:v>Infrastructure</c:v>
                </c:pt>
                <c:pt idx="15">
                  <c:v>Private Equity</c:v>
                </c:pt>
                <c:pt idx="16">
                  <c:v>Private Debt </c:v>
                </c:pt>
              </c:strCache>
            </c:strRef>
          </c:cat>
          <c:val>
            <c:numRef>
              <c:f>'Comparison-10 yr'!$G$5:$G$21</c:f>
              <c:numCache>
                <c:formatCode>0.0%</c:formatCode>
                <c:ptCount val="17"/>
                <c:pt idx="0">
                  <c:v>0.04</c:v>
                </c:pt>
                <c:pt idx="1">
                  <c:v>3.6999999999999998E-2</c:v>
                </c:pt>
                <c:pt idx="2">
                  <c:v>4.7E-2</c:v>
                </c:pt>
                <c:pt idx="3">
                  <c:v>4.8000000000000001E-2</c:v>
                </c:pt>
                <c:pt idx="4">
                  <c:v>3.0000000000000001E-3</c:v>
                </c:pt>
                <c:pt idx="5">
                  <c:v>-1.7000000000000001E-2</c:v>
                </c:pt>
                <c:pt idx="6">
                  <c:v>2.3E-2</c:v>
                </c:pt>
                <c:pt idx="7">
                  <c:v>0</c:v>
                </c:pt>
                <c:pt idx="8">
                  <c:v>1.4E-2</c:v>
                </c:pt>
                <c:pt idx="9">
                  <c:v>0</c:v>
                </c:pt>
                <c:pt idx="10">
                  <c:v>5.0000000000000001E-3</c:v>
                </c:pt>
                <c:pt idx="11">
                  <c:v>3.1E-2</c:v>
                </c:pt>
                <c:pt idx="12">
                  <c:v>0.03</c:v>
                </c:pt>
                <c:pt idx="13">
                  <c:v>-1.0999999999999999E-2</c:v>
                </c:pt>
                <c:pt idx="14">
                  <c:v>4.2000000000000003E-2</c:v>
                </c:pt>
                <c:pt idx="15">
                  <c:v>6.4000000000000001E-2</c:v>
                </c:pt>
                <c:pt idx="16">
                  <c:v>4.5999999999999999E-2</c:v>
                </c:pt>
              </c:numCache>
            </c:numRef>
          </c:val>
          <c:smooth val="0"/>
          <c:extLst>
            <c:ext xmlns:c16="http://schemas.microsoft.com/office/drawing/2014/chart" uri="{C3380CC4-5D6E-409C-BE32-E72D297353CC}">
              <c16:uniqueId val="{00000002-7D4C-4E55-917B-516FA6299BC2}"/>
            </c:ext>
          </c:extLst>
        </c:ser>
        <c:ser>
          <c:idx val="5"/>
          <c:order val="3"/>
          <c:tx>
            <c:strRef>
              <c:f>'Comparison-10 yr'!$E$4</c:f>
              <c:strCache>
                <c:ptCount val="1"/>
                <c:pt idx="0">
                  <c:v>50th %ile</c:v>
                </c:pt>
              </c:strCache>
            </c:strRef>
          </c:tx>
          <c:spPr>
            <a:ln w="28575">
              <a:noFill/>
            </a:ln>
          </c:spPr>
          <c:marker>
            <c:symbol val="diamond"/>
            <c:size val="7"/>
            <c:spPr>
              <a:solidFill>
                <a:schemeClr val="tx1"/>
              </a:solidFill>
              <a:ln>
                <a:solidFill>
                  <a:schemeClr val="tx1"/>
                </a:solidFill>
              </a:ln>
            </c:spPr>
          </c:marker>
          <c:cat>
            <c:strRef>
              <c:f>'Comparison-10 yr'!$B$5:$B$21</c:f>
              <c:strCache>
                <c:ptCount val="17"/>
                <c:pt idx="0">
                  <c:v>US Equity - Large Cap</c:v>
                </c:pt>
                <c:pt idx="1">
                  <c:v>US Equity - Small/Mid Cap</c:v>
                </c:pt>
                <c:pt idx="2">
                  <c:v>Non-US Equity - Developed</c:v>
                </c:pt>
                <c:pt idx="3">
                  <c:v>Non-US Equity - Emerging</c:v>
                </c:pt>
                <c:pt idx="4">
                  <c:v>US Corporate Bonds - Core</c:v>
                </c:pt>
                <c:pt idx="5">
                  <c:v>US Corporate Bonds - Long Duration</c:v>
                </c:pt>
                <c:pt idx="6">
                  <c:v>US Corporate Bonds - High Yield</c:v>
                </c:pt>
                <c:pt idx="7">
                  <c:v>Non-US Debt - Developed</c:v>
                </c:pt>
                <c:pt idx="8">
                  <c:v>Non-US Debt - Emerging</c:v>
                </c:pt>
                <c:pt idx="9">
                  <c:v>US Treasuries (Cash Equivalents)</c:v>
                </c:pt>
                <c:pt idx="10">
                  <c:v>TIPS (Inflation-Protected)</c:v>
                </c:pt>
                <c:pt idx="11">
                  <c:v>Real Estate</c:v>
                </c:pt>
                <c:pt idx="12">
                  <c:v>Hedge Funds</c:v>
                </c:pt>
                <c:pt idx="13">
                  <c:v>Commodities</c:v>
                </c:pt>
                <c:pt idx="14">
                  <c:v>Infrastructure</c:v>
                </c:pt>
                <c:pt idx="15">
                  <c:v>Private Equity</c:v>
                </c:pt>
                <c:pt idx="16">
                  <c:v>Private Debt </c:v>
                </c:pt>
              </c:strCache>
            </c:strRef>
          </c:cat>
          <c:val>
            <c:numRef>
              <c:f>'Comparison-10 yr'!$E$5:$E$21</c:f>
              <c:numCache>
                <c:formatCode>0.0%</c:formatCode>
                <c:ptCount val="17"/>
                <c:pt idx="0">
                  <c:v>5.7000000000000002E-2</c:v>
                </c:pt>
                <c:pt idx="1">
                  <c:v>6.3E-2</c:v>
                </c:pt>
                <c:pt idx="2">
                  <c:v>6.5000000000000002E-2</c:v>
                </c:pt>
                <c:pt idx="3">
                  <c:v>7.2999999999999995E-2</c:v>
                </c:pt>
                <c:pt idx="4">
                  <c:v>0.02</c:v>
                </c:pt>
                <c:pt idx="5">
                  <c:v>2.1000000000000001E-2</c:v>
                </c:pt>
                <c:pt idx="6">
                  <c:v>3.6999999999999998E-2</c:v>
                </c:pt>
                <c:pt idx="7">
                  <c:v>0.01</c:v>
                </c:pt>
                <c:pt idx="8">
                  <c:v>4.2000000000000003E-2</c:v>
                </c:pt>
                <c:pt idx="9">
                  <c:v>1.0999999999999999E-2</c:v>
                </c:pt>
                <c:pt idx="10">
                  <c:v>1.4E-2</c:v>
                </c:pt>
                <c:pt idx="11">
                  <c:v>5.6000000000000001E-2</c:v>
                </c:pt>
                <c:pt idx="12">
                  <c:v>4.2999999999999997E-2</c:v>
                </c:pt>
                <c:pt idx="13">
                  <c:v>2.9000000000000001E-2</c:v>
                </c:pt>
                <c:pt idx="14">
                  <c:v>6.0999999999999999E-2</c:v>
                </c:pt>
                <c:pt idx="15">
                  <c:v>8.3000000000000004E-2</c:v>
                </c:pt>
                <c:pt idx="16">
                  <c:v>6.5000000000000002E-2</c:v>
                </c:pt>
              </c:numCache>
            </c:numRef>
          </c:val>
          <c:smooth val="0"/>
          <c:extLst>
            <c:ext xmlns:c16="http://schemas.microsoft.com/office/drawing/2014/chart" uri="{C3380CC4-5D6E-409C-BE32-E72D297353CC}">
              <c16:uniqueId val="{00000003-7D4C-4E55-917B-516FA6299BC2}"/>
            </c:ext>
          </c:extLst>
        </c:ser>
        <c:ser>
          <c:idx val="2"/>
          <c:order val="4"/>
          <c:tx>
            <c:strRef>
              <c:f>'Comparison-10 yr'!$I$4</c:f>
              <c:strCache>
                <c:ptCount val="1"/>
                <c:pt idx="0">
                  <c:v>Aon Investments' 10-Yr</c:v>
                </c:pt>
              </c:strCache>
            </c:strRef>
          </c:tx>
          <c:spPr>
            <a:ln w="28575">
              <a:noFill/>
            </a:ln>
          </c:spPr>
          <c:marker>
            <c:symbol val="circle"/>
            <c:size val="7"/>
            <c:spPr>
              <a:solidFill>
                <a:srgbClr val="C00000"/>
              </a:solidFill>
              <a:ln>
                <a:solidFill>
                  <a:srgbClr val="C00000"/>
                </a:solidFill>
              </a:ln>
            </c:spPr>
          </c:marker>
          <c:cat>
            <c:strRef>
              <c:f>'Comparison-10 yr'!$B$5:$B$21</c:f>
              <c:strCache>
                <c:ptCount val="17"/>
                <c:pt idx="0">
                  <c:v>US Equity - Large Cap</c:v>
                </c:pt>
                <c:pt idx="1">
                  <c:v>US Equity - Small/Mid Cap</c:v>
                </c:pt>
                <c:pt idx="2">
                  <c:v>Non-US Equity - Developed</c:v>
                </c:pt>
                <c:pt idx="3">
                  <c:v>Non-US Equity - Emerging</c:v>
                </c:pt>
                <c:pt idx="4">
                  <c:v>US Corporate Bonds - Core</c:v>
                </c:pt>
                <c:pt idx="5">
                  <c:v>US Corporate Bonds - Long Duration</c:v>
                </c:pt>
                <c:pt idx="6">
                  <c:v>US Corporate Bonds - High Yield</c:v>
                </c:pt>
                <c:pt idx="7">
                  <c:v>Non-US Debt - Developed</c:v>
                </c:pt>
                <c:pt idx="8">
                  <c:v>Non-US Debt - Emerging</c:v>
                </c:pt>
                <c:pt idx="9">
                  <c:v>US Treasuries (Cash Equivalents)</c:v>
                </c:pt>
                <c:pt idx="10">
                  <c:v>TIPS (Inflation-Protected)</c:v>
                </c:pt>
                <c:pt idx="11">
                  <c:v>Real Estate</c:v>
                </c:pt>
                <c:pt idx="12">
                  <c:v>Hedge Funds</c:v>
                </c:pt>
                <c:pt idx="13">
                  <c:v>Commodities</c:v>
                </c:pt>
                <c:pt idx="14">
                  <c:v>Infrastructure</c:v>
                </c:pt>
                <c:pt idx="15">
                  <c:v>Private Equity</c:v>
                </c:pt>
                <c:pt idx="16">
                  <c:v>Private Debt </c:v>
                </c:pt>
              </c:strCache>
            </c:strRef>
          </c:cat>
          <c:val>
            <c:numRef>
              <c:f>'Comparison-10 yr'!$I$5:$I$21</c:f>
              <c:numCache>
                <c:formatCode>0.0%</c:formatCode>
                <c:ptCount val="17"/>
                <c:pt idx="0">
                  <c:v>5.8000000000000003E-2</c:v>
                </c:pt>
                <c:pt idx="1">
                  <c:v>0.06</c:v>
                </c:pt>
                <c:pt idx="2">
                  <c:v>6.6000000000000003E-2</c:v>
                </c:pt>
                <c:pt idx="3">
                  <c:v>7.0999999999999994E-2</c:v>
                </c:pt>
                <c:pt idx="4">
                  <c:v>2.1999999999999999E-2</c:v>
                </c:pt>
                <c:pt idx="5">
                  <c:v>2.5999999999999999E-2</c:v>
                </c:pt>
                <c:pt idx="6">
                  <c:v>3.5000000000000003E-2</c:v>
                </c:pt>
                <c:pt idx="7">
                  <c:v>1.7000000000000001E-2</c:v>
                </c:pt>
                <c:pt idx="8">
                  <c:v>4.1000000000000002E-2</c:v>
                </c:pt>
                <c:pt idx="9">
                  <c:v>1.7999999999999999E-2</c:v>
                </c:pt>
                <c:pt idx="10">
                  <c:v>1.4E-2</c:v>
                </c:pt>
                <c:pt idx="11">
                  <c:v>5.0999999999999997E-2</c:v>
                </c:pt>
                <c:pt idx="12">
                  <c:v>4.8000000000000001E-2</c:v>
                </c:pt>
                <c:pt idx="13">
                  <c:v>4.2999999999999997E-2</c:v>
                </c:pt>
                <c:pt idx="14">
                  <c:v>7.0000000000000007E-2</c:v>
                </c:pt>
                <c:pt idx="15">
                  <c:v>8.3000000000000004E-2</c:v>
                </c:pt>
                <c:pt idx="16">
                  <c:v>7.6999999999999999E-2</c:v>
                </c:pt>
              </c:numCache>
            </c:numRef>
          </c:val>
          <c:smooth val="0"/>
          <c:extLst>
            <c:ext xmlns:c16="http://schemas.microsoft.com/office/drawing/2014/chart" uri="{C3380CC4-5D6E-409C-BE32-E72D297353CC}">
              <c16:uniqueId val="{00000004-7D4C-4E55-917B-516FA6299BC2}"/>
            </c:ext>
          </c:extLst>
        </c:ser>
        <c:ser>
          <c:idx val="4"/>
          <c:order val="5"/>
          <c:tx>
            <c:strRef>
              <c:f>'Comparison-10 yr'!$D$4</c:f>
              <c:strCache>
                <c:ptCount val="1"/>
                <c:pt idx="0">
                  <c:v>75th %ile</c:v>
                </c:pt>
              </c:strCache>
            </c:strRef>
          </c:tx>
          <c:spPr>
            <a:ln w="28575">
              <a:noFill/>
            </a:ln>
          </c:spPr>
          <c:marker>
            <c:symbol val="none"/>
          </c:marker>
          <c:cat>
            <c:strRef>
              <c:f>'Comparison-10 yr'!$B$5:$B$21</c:f>
              <c:strCache>
                <c:ptCount val="17"/>
                <c:pt idx="0">
                  <c:v>US Equity - Large Cap</c:v>
                </c:pt>
                <c:pt idx="1">
                  <c:v>US Equity - Small/Mid Cap</c:v>
                </c:pt>
                <c:pt idx="2">
                  <c:v>Non-US Equity - Developed</c:v>
                </c:pt>
                <c:pt idx="3">
                  <c:v>Non-US Equity - Emerging</c:v>
                </c:pt>
                <c:pt idx="4">
                  <c:v>US Corporate Bonds - Core</c:v>
                </c:pt>
                <c:pt idx="5">
                  <c:v>US Corporate Bonds - Long Duration</c:v>
                </c:pt>
                <c:pt idx="6">
                  <c:v>US Corporate Bonds - High Yield</c:v>
                </c:pt>
                <c:pt idx="7">
                  <c:v>Non-US Debt - Developed</c:v>
                </c:pt>
                <c:pt idx="8">
                  <c:v>Non-US Debt - Emerging</c:v>
                </c:pt>
                <c:pt idx="9">
                  <c:v>US Treasuries (Cash Equivalents)</c:v>
                </c:pt>
                <c:pt idx="10">
                  <c:v>TIPS (Inflation-Protected)</c:v>
                </c:pt>
                <c:pt idx="11">
                  <c:v>Real Estate</c:v>
                </c:pt>
                <c:pt idx="12">
                  <c:v>Hedge Funds</c:v>
                </c:pt>
                <c:pt idx="13">
                  <c:v>Commodities</c:v>
                </c:pt>
                <c:pt idx="14">
                  <c:v>Infrastructure</c:v>
                </c:pt>
                <c:pt idx="15">
                  <c:v>Private Equity</c:v>
                </c:pt>
                <c:pt idx="16">
                  <c:v>Private Debt </c:v>
                </c:pt>
              </c:strCache>
            </c:strRef>
          </c:cat>
          <c:val>
            <c:numRef>
              <c:f>'Comparison-10 yr'!$D$5:$D$21</c:f>
              <c:numCache>
                <c:formatCode>0.0%</c:formatCode>
                <c:ptCount val="17"/>
                <c:pt idx="0">
                  <c:v>6.5000000000000002E-2</c:v>
                </c:pt>
                <c:pt idx="1">
                  <c:v>7.1999999999999995E-2</c:v>
                </c:pt>
                <c:pt idx="2">
                  <c:v>7.0000000000000007E-2</c:v>
                </c:pt>
                <c:pt idx="3">
                  <c:v>0.08</c:v>
                </c:pt>
                <c:pt idx="4">
                  <c:v>2.7E-2</c:v>
                </c:pt>
                <c:pt idx="5">
                  <c:v>2.8000000000000001E-2</c:v>
                </c:pt>
                <c:pt idx="6">
                  <c:v>4.2999999999999997E-2</c:v>
                </c:pt>
                <c:pt idx="7">
                  <c:v>1.7000000000000001E-2</c:v>
                </c:pt>
                <c:pt idx="8">
                  <c:v>0.05</c:v>
                </c:pt>
                <c:pt idx="9">
                  <c:v>1.4999999999999999E-2</c:v>
                </c:pt>
                <c:pt idx="10">
                  <c:v>2.1000000000000001E-2</c:v>
                </c:pt>
                <c:pt idx="11">
                  <c:v>6.3E-2</c:v>
                </c:pt>
                <c:pt idx="12">
                  <c:v>4.9000000000000002E-2</c:v>
                </c:pt>
                <c:pt idx="13">
                  <c:v>3.7999999999999999E-2</c:v>
                </c:pt>
                <c:pt idx="14">
                  <c:v>7.0000000000000007E-2</c:v>
                </c:pt>
                <c:pt idx="15">
                  <c:v>9.4E-2</c:v>
                </c:pt>
                <c:pt idx="16">
                  <c:v>6.9000000000000006E-2</c:v>
                </c:pt>
              </c:numCache>
            </c:numRef>
          </c:val>
          <c:smooth val="0"/>
          <c:extLst>
            <c:ext xmlns:c16="http://schemas.microsoft.com/office/drawing/2014/chart" uri="{C3380CC4-5D6E-409C-BE32-E72D297353CC}">
              <c16:uniqueId val="{00000005-7D4C-4E55-917B-516FA6299BC2}"/>
            </c:ext>
          </c:extLst>
        </c:ser>
        <c:dLbls>
          <c:showLegendKey val="0"/>
          <c:showVal val="0"/>
          <c:showCatName val="0"/>
          <c:showSerName val="0"/>
          <c:showPercent val="0"/>
          <c:showBubbleSize val="0"/>
        </c:dLbls>
        <c:hiLowLines>
          <c:spPr>
            <a:ln w="38100"/>
          </c:spPr>
        </c:hiLowLines>
        <c:upDownBars>
          <c:gapWidth val="150"/>
          <c:upBars>
            <c:spPr>
              <a:solidFill>
                <a:srgbClr val="00B0F0"/>
              </a:solidFill>
              <a:ln>
                <a:solidFill>
                  <a:srgbClr val="00B0F0"/>
                </a:solidFill>
              </a:ln>
            </c:spPr>
          </c:upBars>
          <c:downBars/>
        </c:upDownBars>
        <c:axId val="298887808"/>
        <c:axId val="298897792"/>
      </c:stockChart>
      <c:catAx>
        <c:axId val="298887808"/>
        <c:scaling>
          <c:orientation val="minMax"/>
        </c:scaling>
        <c:delete val="0"/>
        <c:axPos val="b"/>
        <c:numFmt formatCode="General" sourceLinked="1"/>
        <c:majorTickMark val="out"/>
        <c:minorTickMark val="none"/>
        <c:tickLblPos val="nextTo"/>
        <c:txPr>
          <a:bodyPr/>
          <a:lstStyle/>
          <a:p>
            <a:pPr>
              <a:defRPr sz="800">
                <a:latin typeface="Arial" panose="020B0604020202020204" pitchFamily="34" charset="0"/>
                <a:cs typeface="Arial" panose="020B0604020202020204" pitchFamily="34" charset="0"/>
              </a:defRPr>
            </a:pPr>
            <a:endParaRPr lang="en-US"/>
          </a:p>
        </c:txPr>
        <c:crossAx val="298897792"/>
        <c:crossesAt val="-2.0000000000000004E-2"/>
        <c:auto val="1"/>
        <c:lblAlgn val="ctr"/>
        <c:lblOffset val="100"/>
        <c:noMultiLvlLbl val="0"/>
      </c:catAx>
      <c:valAx>
        <c:axId val="298897792"/>
        <c:scaling>
          <c:orientation val="minMax"/>
          <c:max val="0.18000000000000002"/>
          <c:min val="-2.0000000000000004E-2"/>
        </c:scaling>
        <c:delete val="0"/>
        <c:axPos val="l"/>
        <c:majorGridlines>
          <c:spPr>
            <a:ln w="3175">
              <a:prstDash val="sysDash"/>
            </a:ln>
          </c:spPr>
        </c:majorGridlines>
        <c:numFmt formatCode="0%" sourceLinked="0"/>
        <c:majorTickMark val="out"/>
        <c:minorTickMark val="none"/>
        <c:tickLblPos val="nextTo"/>
        <c:txPr>
          <a:bodyPr/>
          <a:lstStyle/>
          <a:p>
            <a:pPr>
              <a:defRPr sz="800" b="1">
                <a:latin typeface="Arial" panose="020B0604020202020204" pitchFamily="34" charset="0"/>
                <a:cs typeface="Arial" panose="020B0604020202020204" pitchFamily="34" charset="0"/>
              </a:defRPr>
            </a:pPr>
            <a:endParaRPr lang="en-US"/>
          </a:p>
        </c:txPr>
        <c:crossAx val="298887808"/>
        <c:crosses val="autoZero"/>
        <c:crossBetween val="between"/>
        <c:majorUnit val="2.0000000000000004E-2"/>
      </c:valAx>
    </c:plotArea>
    <c:legend>
      <c:legendPos val="b"/>
      <c:legendEntry>
        <c:idx val="0"/>
        <c:delete val="1"/>
      </c:legendEntry>
      <c:legendEntry>
        <c:idx val="1"/>
        <c:delete val="1"/>
      </c:legendEntry>
      <c:legendEntry>
        <c:idx val="2"/>
        <c:delete val="1"/>
      </c:legendEntry>
      <c:legendEntry>
        <c:idx val="3"/>
        <c:delete val="1"/>
      </c:legendEntry>
      <c:legendEntry>
        <c:idx val="5"/>
        <c:delete val="1"/>
      </c:legendEntry>
      <c:layout>
        <c:manualLayout>
          <c:xMode val="edge"/>
          <c:yMode val="edge"/>
          <c:x val="0.39580117029011586"/>
          <c:y val="0.93200998210153241"/>
          <c:w val="0.20839765941976826"/>
          <c:h val="6.7990017898467578E-2"/>
        </c:manualLayout>
      </c:layout>
      <c:overlay val="0"/>
    </c:legend>
    <c:plotVisOnly val="1"/>
    <c:dispBlanksAs val="gap"/>
    <c:showDLblsOverMax val="0"/>
  </c:chart>
  <c:spPr>
    <a:ln>
      <a:noFill/>
    </a:ln>
  </c:spPr>
  <c:txPr>
    <a:bodyPr/>
    <a:lstStyle/>
    <a:p>
      <a:pPr>
        <a:defRPr>
          <a:latin typeface="Tahoma" pitchFamily="34" charset="0"/>
          <a:cs typeface="Tahoma" pitchFamily="34" charset="0"/>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366120218579233E-2"/>
          <c:y val="0.20211870192526513"/>
          <c:w val="0.88337442450841186"/>
          <c:h val="0.65801008858267718"/>
        </c:manualLayout>
      </c:layout>
      <c:barChart>
        <c:barDir val="bar"/>
        <c:grouping val="percentStacked"/>
        <c:varyColors val="0"/>
        <c:ser>
          <c:idx val="0"/>
          <c:order val="0"/>
          <c:tx>
            <c:strRef>
              <c:f>Sheet1!$B$1</c:f>
              <c:strCache>
                <c:ptCount val="1"/>
                <c:pt idx="0">
                  <c:v>Private Market Leverage</c:v>
                </c:pt>
              </c:strCache>
            </c:strRef>
          </c:tx>
          <c:spPr>
            <a:solidFill>
              <a:schemeClr val="accent5"/>
            </a:solidFill>
            <a:ln>
              <a:noFill/>
            </a:ln>
            <a:effectLst/>
          </c:spPr>
          <c:invertIfNegative val="0"/>
          <c:dPt>
            <c:idx val="1"/>
            <c:invertIfNegative val="0"/>
            <c:bubble3D val="0"/>
            <c:spPr>
              <a:solidFill>
                <a:schemeClr val="accent5"/>
              </a:solidFill>
              <a:ln>
                <a:noFill/>
              </a:ln>
              <a:effectLst/>
              <a:scene3d>
                <a:camera prst="orthographicFront"/>
                <a:lightRig rig="threePt" dir="t"/>
              </a:scene3d>
              <a:sp3d>
                <a:bevelT/>
              </a:sp3d>
            </c:spPr>
            <c:extLst>
              <c:ext xmlns:c16="http://schemas.microsoft.com/office/drawing/2014/chart" uri="{C3380CC4-5D6E-409C-BE32-E72D297353CC}">
                <c16:uniqueId val="{00000003-2055-48E0-BA8E-1D94A430F040}"/>
              </c:ext>
            </c:extLst>
          </c:dPt>
          <c:dLbls>
            <c:dLbl>
              <c:idx val="0"/>
              <c:tx>
                <c:rich>
                  <a:bodyPr/>
                  <a:lstStyle/>
                  <a:p>
                    <a:endParaRPr lang="en-US" dirty="0"/>
                  </a:p>
                </c:rich>
              </c:tx>
              <c:dLblPos val="ct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6743-4426-A66F-8ED38012C27D}"/>
                </c:ext>
              </c:extLst>
            </c:dLbl>
            <c:dLbl>
              <c:idx val="1"/>
              <c:layout/>
              <c:dLblPos val="ctr"/>
              <c:showLegendKey val="0"/>
              <c:showVal val="1"/>
              <c:showCatName val="0"/>
              <c:showSerName val="1"/>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2055-48E0-BA8E-1D94A430F040}"/>
                </c:ext>
              </c:extLst>
            </c:dLbl>
            <c:numFmt formatCode="0.0%" sourceLinked="0"/>
            <c:spPr>
              <a:noFill/>
              <a:ln>
                <a:noFill/>
              </a:ln>
              <a:effectLst/>
            </c:spPr>
            <c:txPr>
              <a:bodyPr rot="0" spcFirstLastPara="1" vertOverflow="ellipsis" vert="horz" wrap="non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Leverage</c:v>
                </c:pt>
                <c:pt idx="1">
                  <c:v>Leverage</c:v>
                </c:pt>
              </c:strCache>
            </c:strRef>
          </c:cat>
          <c:val>
            <c:numRef>
              <c:f>Sheet1!$B$2:$B$3</c:f>
              <c:numCache>
                <c:formatCode>0.0%</c:formatCode>
                <c:ptCount val="2"/>
                <c:pt idx="1">
                  <c:v>0.307</c:v>
                </c:pt>
              </c:numCache>
            </c:numRef>
          </c:val>
          <c:extLst>
            <c:ext xmlns:c16="http://schemas.microsoft.com/office/drawing/2014/chart" uri="{C3380CC4-5D6E-409C-BE32-E72D297353CC}">
              <c16:uniqueId val="{00000000-2055-48E0-BA8E-1D94A430F040}"/>
            </c:ext>
          </c:extLst>
        </c:ser>
        <c:ser>
          <c:idx val="1"/>
          <c:order val="1"/>
          <c:tx>
            <c:strRef>
              <c:f>Sheet1!$C$1</c:f>
              <c:strCache>
                <c:ptCount val="1"/>
                <c:pt idx="0">
                  <c:v>Principal Investments</c:v>
                </c:pt>
              </c:strCache>
            </c:strRef>
          </c:tx>
          <c:spPr>
            <a:solidFill>
              <a:schemeClr val="accent3">
                <a:lumMod val="50000"/>
              </a:schemeClr>
            </a:solidFill>
            <a:ln>
              <a:noFill/>
            </a:ln>
            <a:effectLst/>
            <a:scene3d>
              <a:camera prst="orthographicFront"/>
              <a:lightRig rig="threePt" dir="t"/>
            </a:scene3d>
            <a:sp3d>
              <a:bevelT/>
            </a:sp3d>
          </c:spPr>
          <c:invertIfNegative val="0"/>
          <c:dLbls>
            <c:dLbl>
              <c:idx val="0"/>
              <c:layout/>
              <c:spPr>
                <a:noFill/>
                <a:ln>
                  <a:noFill/>
                </a:ln>
                <a:effectLst/>
              </c:spPr>
              <c:txPr>
                <a:bodyPr wrap="square" lIns="38100" tIns="19050" rIns="38100" bIns="19050" anchor="ctr">
                  <a:spAutoFit/>
                </a:bodyPr>
                <a:lstStyle/>
                <a:p>
                  <a:pPr>
                    <a:defRPr sz="1200">
                      <a:solidFill>
                        <a:schemeClr val="bg1"/>
                      </a:solidFill>
                    </a:defRPr>
                  </a:pPr>
                  <a:endParaRPr lang="en-US"/>
                </a:p>
              </c:txPr>
              <c:showLegendKey val="0"/>
              <c:showVal val="1"/>
              <c:showCatName val="0"/>
              <c:showSerName val="1"/>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4-2055-48E0-BA8E-1D94A430F040}"/>
                </c:ext>
              </c:extLst>
            </c:dLbl>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Leverage</c:v>
                </c:pt>
                <c:pt idx="1">
                  <c:v>Leverage</c:v>
                </c:pt>
              </c:strCache>
            </c:strRef>
          </c:cat>
          <c:val>
            <c:numRef>
              <c:f>Sheet1!$C$2:$C$3</c:f>
              <c:numCache>
                <c:formatCode>General</c:formatCode>
                <c:ptCount val="2"/>
                <c:pt idx="0" formatCode="0.0%">
                  <c:v>0.25700000000000001</c:v>
                </c:pt>
              </c:numCache>
            </c:numRef>
          </c:val>
          <c:extLst>
            <c:ext xmlns:c16="http://schemas.microsoft.com/office/drawing/2014/chart" uri="{C3380CC4-5D6E-409C-BE32-E72D297353CC}">
              <c16:uniqueId val="{00000001-2055-48E0-BA8E-1D94A430F040}"/>
            </c:ext>
          </c:extLst>
        </c:ser>
        <c:ser>
          <c:idx val="2"/>
          <c:order val="2"/>
          <c:tx>
            <c:strRef>
              <c:f>Sheet1!$D$1</c:f>
              <c:strCache>
                <c:ptCount val="1"/>
                <c:pt idx="0">
                  <c:v>Pooled Funds</c:v>
                </c:pt>
              </c:strCache>
            </c:strRef>
          </c:tx>
          <c:spPr>
            <a:solidFill>
              <a:schemeClr val="bg2">
                <a:lumMod val="50000"/>
              </a:schemeClr>
            </a:solidFill>
            <a:ln>
              <a:noFill/>
            </a:ln>
            <a:effectLst/>
            <a:scene3d>
              <a:camera prst="orthographicFront"/>
              <a:lightRig rig="threePt" dir="t"/>
            </a:scene3d>
            <a:sp3d>
              <a:bevelT/>
            </a:sp3d>
          </c:spPr>
          <c:invertIfNegative val="0"/>
          <c:dLbls>
            <c:dLbl>
              <c:idx val="0"/>
              <c:layout/>
              <c:spPr>
                <a:noFill/>
                <a:ln>
                  <a:noFill/>
                </a:ln>
                <a:effectLst/>
              </c:spPr>
              <c:txPr>
                <a:bodyPr wrap="square" lIns="38100" tIns="19050" rIns="38100" bIns="19050" anchor="ctr">
                  <a:spAutoFit/>
                </a:bodyPr>
                <a:lstStyle/>
                <a:p>
                  <a:pPr>
                    <a:defRPr sz="1200"/>
                  </a:pPr>
                  <a:endParaRPr lang="en-US"/>
                </a:p>
              </c:txPr>
              <c:showLegendKey val="0"/>
              <c:showVal val="1"/>
              <c:showCatName val="0"/>
              <c:showSerName val="1"/>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6-2055-48E0-BA8E-1D94A430F04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Leverage</c:v>
                </c:pt>
                <c:pt idx="1">
                  <c:v>Leverage</c:v>
                </c:pt>
              </c:strCache>
            </c:strRef>
          </c:cat>
          <c:val>
            <c:numRef>
              <c:f>Sheet1!$D$2:$D$3</c:f>
              <c:numCache>
                <c:formatCode>General</c:formatCode>
                <c:ptCount val="2"/>
                <c:pt idx="0" formatCode="0.0%">
                  <c:v>0.41099999999999998</c:v>
                </c:pt>
              </c:numCache>
            </c:numRef>
          </c:val>
          <c:extLst>
            <c:ext xmlns:c16="http://schemas.microsoft.com/office/drawing/2014/chart" uri="{C3380CC4-5D6E-409C-BE32-E72D297353CC}">
              <c16:uniqueId val="{00000002-2055-48E0-BA8E-1D94A430F040}"/>
            </c:ext>
          </c:extLst>
        </c:ser>
        <c:ser>
          <c:idx val="3"/>
          <c:order val="3"/>
          <c:tx>
            <c:strRef>
              <c:f>Sheet1!$E$1</c:f>
              <c:strCache>
                <c:ptCount val="1"/>
                <c:pt idx="0">
                  <c:v>Column1</c:v>
                </c:pt>
              </c:strCache>
            </c:strRef>
          </c:tx>
          <c:invertIfNegative val="0"/>
          <c:cat>
            <c:strRef>
              <c:f>Sheet1!$A$2:$A$3</c:f>
              <c:strCache>
                <c:ptCount val="2"/>
                <c:pt idx="0">
                  <c:v>Leverage</c:v>
                </c:pt>
                <c:pt idx="1">
                  <c:v>Leverage</c:v>
                </c:pt>
              </c:strCache>
            </c:strRef>
          </c:cat>
          <c:val>
            <c:numRef>
              <c:f>Sheet1!$E$2:$E$3</c:f>
              <c:numCache>
                <c:formatCode>General</c:formatCode>
                <c:ptCount val="2"/>
              </c:numCache>
            </c:numRef>
          </c:val>
          <c:extLst>
            <c:ext xmlns:c16="http://schemas.microsoft.com/office/drawing/2014/chart" uri="{C3380CC4-5D6E-409C-BE32-E72D297353CC}">
              <c16:uniqueId val="{00000039-7BD3-4FD2-B096-0B0D19CB9EF6}"/>
            </c:ext>
          </c:extLst>
        </c:ser>
        <c:dLbls>
          <c:showLegendKey val="0"/>
          <c:showVal val="0"/>
          <c:showCatName val="0"/>
          <c:showSerName val="0"/>
          <c:showPercent val="0"/>
          <c:showBubbleSize val="0"/>
        </c:dLbls>
        <c:gapWidth val="40"/>
        <c:overlap val="100"/>
        <c:axId val="328373168"/>
        <c:axId val="328376776"/>
      </c:barChart>
      <c:catAx>
        <c:axId val="328373168"/>
        <c:scaling>
          <c:orientation val="minMax"/>
        </c:scaling>
        <c:delete val="1"/>
        <c:axPos val="l"/>
        <c:numFmt formatCode="General" sourceLinked="1"/>
        <c:majorTickMark val="none"/>
        <c:minorTickMark val="none"/>
        <c:tickLblPos val="nextTo"/>
        <c:crossAx val="328376776"/>
        <c:crosses val="autoZero"/>
        <c:auto val="1"/>
        <c:lblAlgn val="ctr"/>
        <c:lblOffset val="100"/>
        <c:noMultiLvlLbl val="0"/>
      </c:catAx>
      <c:valAx>
        <c:axId val="328376776"/>
        <c:scaling>
          <c:orientation val="minMax"/>
        </c:scaling>
        <c:delete val="1"/>
        <c:axPos val="b"/>
        <c:numFmt formatCode="0%" sourceLinked="1"/>
        <c:majorTickMark val="none"/>
        <c:minorTickMark val="none"/>
        <c:tickLblPos val="nextTo"/>
        <c:crossAx val="328373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smtClean="0"/>
              <a:t>Pooled Funds Leverage</a:t>
            </a:r>
            <a:endParaRPr lang="en-US" sz="1200" b="1" dirty="0"/>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LTV</c:v>
                </c:pt>
              </c:strCache>
            </c:strRef>
          </c:tx>
          <c:spPr>
            <a:solidFill>
              <a:schemeClr val="accent1"/>
            </a:solidFill>
            <a:ln>
              <a:noFill/>
            </a:ln>
            <a:effectLst/>
          </c:spPr>
          <c:invertIfNegative val="0"/>
          <c:dPt>
            <c:idx val="0"/>
            <c:invertIfNegative val="0"/>
            <c:bubble3D val="0"/>
            <c:spPr>
              <a:solidFill>
                <a:schemeClr val="bg2">
                  <a:lumMod val="50000"/>
                </a:schemeClr>
              </a:solidFill>
              <a:ln>
                <a:noFill/>
              </a:ln>
              <a:effectLst/>
              <a:scene3d>
                <a:camera prst="orthographicFront"/>
                <a:lightRig rig="threePt" dir="t"/>
              </a:scene3d>
              <a:sp3d>
                <a:bevelT/>
              </a:sp3d>
            </c:spPr>
            <c:extLst>
              <c:ext xmlns:c16="http://schemas.microsoft.com/office/drawing/2014/chart" uri="{C3380CC4-5D6E-409C-BE32-E72D297353CC}">
                <c16:uniqueId val="{00000004-5586-4ED5-BF3D-EE27B5CE8454}"/>
              </c:ext>
            </c:extLst>
          </c:dPt>
          <c:dPt>
            <c:idx val="1"/>
            <c:invertIfNegative val="0"/>
            <c:bubble3D val="0"/>
            <c:spPr>
              <a:solidFill>
                <a:schemeClr val="accent5"/>
              </a:solidFill>
              <a:ln>
                <a:noFill/>
              </a:ln>
              <a:effectLst/>
              <a:scene3d>
                <a:camera prst="orthographicFront"/>
                <a:lightRig rig="threePt" dir="t"/>
              </a:scene3d>
              <a:sp3d>
                <a:bevelT/>
              </a:sp3d>
            </c:spPr>
            <c:extLst>
              <c:ext xmlns:c16="http://schemas.microsoft.com/office/drawing/2014/chart" uri="{C3380CC4-5D6E-409C-BE32-E72D297353CC}">
                <c16:uniqueId val="{00000003-5586-4ED5-BF3D-EE27B5CE845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Open-End Funds</c:v>
                </c:pt>
                <c:pt idx="1">
                  <c:v>Closed-End Funds</c:v>
                </c:pt>
              </c:strCache>
            </c:strRef>
          </c:cat>
          <c:val>
            <c:numRef>
              <c:f>Sheet1!$B$2:$B$3</c:f>
              <c:numCache>
                <c:formatCode>0.0%</c:formatCode>
                <c:ptCount val="2"/>
                <c:pt idx="0">
                  <c:v>0.27300000000000002</c:v>
                </c:pt>
                <c:pt idx="1">
                  <c:v>0.57799999999999996</c:v>
                </c:pt>
              </c:numCache>
            </c:numRef>
          </c:val>
          <c:extLst>
            <c:ext xmlns:c16="http://schemas.microsoft.com/office/drawing/2014/chart" uri="{C3380CC4-5D6E-409C-BE32-E72D297353CC}">
              <c16:uniqueId val="{00000000-5586-4ED5-BF3D-EE27B5CE8454}"/>
            </c:ext>
          </c:extLst>
        </c:ser>
        <c:dLbls>
          <c:showLegendKey val="0"/>
          <c:showVal val="0"/>
          <c:showCatName val="0"/>
          <c:showSerName val="0"/>
          <c:showPercent val="0"/>
          <c:showBubbleSize val="0"/>
        </c:dLbls>
        <c:gapWidth val="21"/>
        <c:overlap val="62"/>
        <c:axId val="591916328"/>
        <c:axId val="591908456"/>
      </c:barChart>
      <c:catAx>
        <c:axId val="591916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1908456"/>
        <c:crosses val="autoZero"/>
        <c:auto val="1"/>
        <c:lblAlgn val="ctr"/>
        <c:lblOffset val="100"/>
        <c:noMultiLvlLbl val="0"/>
      </c:catAx>
      <c:valAx>
        <c:axId val="591908456"/>
        <c:scaling>
          <c:orientation val="minMax"/>
        </c:scaling>
        <c:delete val="1"/>
        <c:axPos val="b"/>
        <c:numFmt formatCode="0.0%" sourceLinked="1"/>
        <c:majorTickMark val="none"/>
        <c:minorTickMark val="none"/>
        <c:tickLblPos val="nextTo"/>
        <c:crossAx val="591916328"/>
        <c:crosses val="autoZero"/>
        <c:crossBetween val="between"/>
      </c:valAx>
      <c:spPr>
        <a:noFill/>
        <a:ln>
          <a:noFill/>
        </a:ln>
        <a:effectLst/>
      </c:spPr>
    </c:plotArea>
    <c:plotVisOnly val="1"/>
    <c:dispBlanksAs val="gap"/>
    <c:showDLblsOverMax val="0"/>
  </c:chart>
  <c:spPr>
    <a:solidFill>
      <a:schemeClr val="accent4"/>
    </a:solidFill>
    <a:ln>
      <a:solidFill>
        <a:schemeClr val="bg1">
          <a:lumMod val="65000"/>
        </a:schemeClr>
      </a:solidFill>
    </a:ln>
    <a:effectLst/>
    <a:scene3d>
      <a:camera prst="orthographicFront"/>
      <a:lightRig rig="threePt" dir="t"/>
    </a:scene3d>
    <a:sp3d>
      <a:bevelT/>
    </a:sp3d>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r>
              <a:rPr lang="en-US" sz="1200" b="1" dirty="0">
                <a:solidFill>
                  <a:sysClr val="windowText" lastClr="000000"/>
                </a:solidFill>
              </a:rPr>
              <a:t>PI 5 YR LEVERAGE</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5436799560093373"/>
          <c:y val="0.15024122676116769"/>
          <c:w val="0.72749059492563417"/>
          <c:h val="0.65453715829547243"/>
        </c:manualLayout>
      </c:layout>
      <c:barChart>
        <c:barDir val="col"/>
        <c:grouping val="clustered"/>
        <c:varyColors val="0"/>
        <c:ser>
          <c:idx val="0"/>
          <c:order val="0"/>
          <c:tx>
            <c:strRef>
              <c:f>'Sheet1 (2)'!$R$5</c:f>
              <c:strCache>
                <c:ptCount val="1"/>
                <c:pt idx="0">
                  <c:v>PI DEBT</c:v>
                </c:pt>
              </c:strCache>
            </c:strRef>
          </c:tx>
          <c:spPr>
            <a:solidFill>
              <a:schemeClr val="tx1">
                <a:lumMod val="50000"/>
                <a:lumOff val="50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 (2)'!$S$4:$Y$4</c:f>
              <c:strCache>
                <c:ptCount val="7"/>
                <c:pt idx="0">
                  <c:v>06/30/16</c:v>
                </c:pt>
                <c:pt idx="1">
                  <c:v>06/30/17</c:v>
                </c:pt>
                <c:pt idx="2">
                  <c:v>06/30/18</c:v>
                </c:pt>
                <c:pt idx="3">
                  <c:v>06/30/19</c:v>
                </c:pt>
                <c:pt idx="4">
                  <c:v>06/30/20</c:v>
                </c:pt>
                <c:pt idx="5">
                  <c:v>03/31/21</c:v>
                </c:pt>
                <c:pt idx="6">
                  <c:v>03/31/21 ADJ</c:v>
                </c:pt>
              </c:strCache>
            </c:strRef>
          </c:cat>
          <c:val>
            <c:numRef>
              <c:f>'Sheet1 (2)'!$S$5:$Y$5</c:f>
              <c:numCache>
                <c:formatCode>_("$"* #.0,,,_);_("$"* \(#,##0.0\);_("$"* "-"??_);_(@_)</c:formatCode>
                <c:ptCount val="7"/>
                <c:pt idx="0">
                  <c:v>1845485282</c:v>
                </c:pt>
                <c:pt idx="1">
                  <c:v>2305986041</c:v>
                </c:pt>
                <c:pt idx="2">
                  <c:v>3248436712</c:v>
                </c:pt>
                <c:pt idx="3">
                  <c:v>3217578675</c:v>
                </c:pt>
                <c:pt idx="4">
                  <c:v>3213228050</c:v>
                </c:pt>
                <c:pt idx="5">
                  <c:v>3556714970</c:v>
                </c:pt>
                <c:pt idx="6">
                  <c:v>3987489497</c:v>
                </c:pt>
              </c:numCache>
            </c:numRef>
          </c:val>
          <c:extLst>
            <c:ext xmlns:c16="http://schemas.microsoft.com/office/drawing/2014/chart" uri="{C3380CC4-5D6E-409C-BE32-E72D297353CC}">
              <c16:uniqueId val="{00000000-AD8C-42D5-B672-11BF46C0F011}"/>
            </c:ext>
          </c:extLst>
        </c:ser>
        <c:dLbls>
          <c:showLegendKey val="0"/>
          <c:showVal val="0"/>
          <c:showCatName val="0"/>
          <c:showSerName val="0"/>
          <c:showPercent val="0"/>
          <c:showBubbleSize val="0"/>
        </c:dLbls>
        <c:gapWidth val="80"/>
        <c:overlap val="-27"/>
        <c:axId val="1558538816"/>
        <c:axId val="1558526336"/>
      </c:barChart>
      <c:lineChart>
        <c:grouping val="standard"/>
        <c:varyColors val="0"/>
        <c:ser>
          <c:idx val="1"/>
          <c:order val="1"/>
          <c:tx>
            <c:strRef>
              <c:f>'Sheet1 (2)'!$R$6</c:f>
              <c:strCache>
                <c:ptCount val="1"/>
                <c:pt idx="0">
                  <c:v>PI LTV</c:v>
                </c:pt>
              </c:strCache>
            </c:strRef>
          </c:tx>
          <c:spPr>
            <a:ln w="28575" cap="rnd">
              <a:solidFill>
                <a:srgbClr val="0070C0"/>
              </a:solidFill>
              <a:round/>
            </a:ln>
            <a:effectLst/>
          </c:spPr>
          <c:marker>
            <c:symbol val="square"/>
            <c:size val="7"/>
            <c:spPr>
              <a:solidFill>
                <a:srgbClr val="0070C0"/>
              </a:solidFill>
              <a:ln w="9525">
                <a:solidFill>
                  <a:srgbClr val="0070C0"/>
                </a:solidFill>
              </a:ln>
              <a:effectLst/>
              <a:scene3d>
                <a:camera prst="orthographicFront"/>
                <a:lightRig rig="threePt" dir="t"/>
              </a:scene3d>
              <a:sp3d>
                <a:bevelT/>
              </a:sp3d>
            </c:spPr>
          </c:marker>
          <c:dLbls>
            <c:dLbl>
              <c:idx val="0"/>
              <c:layout>
                <c:manualLayout>
                  <c:x val="-5.9027072161047127E-2"/>
                  <c:y val="-6.5548059269313064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6.6132503414442892E-2"/>
                      <c:h val="7.0544455790584007E-2"/>
                    </c:manualLayout>
                  </c15:layout>
                </c:ext>
                <c:ext xmlns:c16="http://schemas.microsoft.com/office/drawing/2014/chart" uri="{C3380CC4-5D6E-409C-BE32-E72D297353CC}">
                  <c16:uniqueId val="{00000001-AD8C-42D5-B672-11BF46C0F011}"/>
                </c:ext>
              </c:extLst>
            </c:dLbl>
            <c:dLbl>
              <c:idx val="1"/>
              <c:layout>
                <c:manualLayout>
                  <c:x val="-4.9229698366465666E-2"/>
                  <c:y val="-6.371567330970007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D8C-42D5-B672-11BF46C0F011}"/>
                </c:ext>
              </c:extLst>
            </c:dLbl>
            <c:dLbl>
              <c:idx val="2"/>
              <c:layout>
                <c:manualLayout>
                  <c:x val="-4.4549981677251035E-2"/>
                  <c:y val="-6.509016308395283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D8C-42D5-B672-11BF46C0F011}"/>
                </c:ext>
              </c:extLst>
            </c:dLbl>
            <c:dLbl>
              <c:idx val="5"/>
              <c:layout>
                <c:manualLayout>
                  <c:x val="-5.2361055250319706E-2"/>
                  <c:y val="-7.126635336365411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D8C-42D5-B672-11BF46C0F011}"/>
                </c:ext>
              </c:extLst>
            </c:dLbl>
            <c:spPr>
              <a:solidFill>
                <a:schemeClr val="accent3"/>
              </a:solidFill>
              <a:ln>
                <a:noFill/>
              </a:ln>
              <a:effectLst/>
            </c:spPr>
            <c:txPr>
              <a:bodyPr rot="0" spcFirstLastPara="1" vertOverflow="clip" horzOverflow="clip" vert="horz" wrap="square" lIns="0" tIns="0" rIns="0" bIns="0" anchor="ctr" anchorCtr="1">
                <a:spAutoFit/>
              </a:bodyPr>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layout/>
                <c15:showLeaderLines val="0"/>
              </c:ext>
            </c:extLst>
          </c:dLbls>
          <c:cat>
            <c:strRef>
              <c:f>'Sheet1 (2)'!$S$4:$Y$4</c:f>
              <c:strCache>
                <c:ptCount val="7"/>
                <c:pt idx="0">
                  <c:v>06/30/16</c:v>
                </c:pt>
                <c:pt idx="1">
                  <c:v>06/30/17</c:v>
                </c:pt>
                <c:pt idx="2">
                  <c:v>06/30/18</c:v>
                </c:pt>
                <c:pt idx="3">
                  <c:v>06/30/19</c:v>
                </c:pt>
                <c:pt idx="4">
                  <c:v>06/30/20</c:v>
                </c:pt>
                <c:pt idx="5">
                  <c:v>03/31/21</c:v>
                </c:pt>
                <c:pt idx="6">
                  <c:v>03/31/21 ADJ</c:v>
                </c:pt>
              </c:strCache>
            </c:strRef>
          </c:cat>
          <c:val>
            <c:numRef>
              <c:f>'Sheet1 (2)'!$S$6:$Y$6</c:f>
              <c:numCache>
                <c:formatCode>0.0%</c:formatCode>
                <c:ptCount val="7"/>
                <c:pt idx="0">
                  <c:v>0.185</c:v>
                </c:pt>
                <c:pt idx="1">
                  <c:v>0.215</c:v>
                </c:pt>
                <c:pt idx="2">
                  <c:v>0.26800000000000002</c:v>
                </c:pt>
                <c:pt idx="3">
                  <c:v>0.24970000000000001</c:v>
                </c:pt>
                <c:pt idx="4">
                  <c:v>0.2485</c:v>
                </c:pt>
                <c:pt idx="5">
                  <c:v>0.25769999999999998</c:v>
                </c:pt>
                <c:pt idx="6">
                  <c:v>0.27829999999999999</c:v>
                </c:pt>
              </c:numCache>
            </c:numRef>
          </c:val>
          <c:smooth val="0"/>
          <c:extLst>
            <c:ext xmlns:c16="http://schemas.microsoft.com/office/drawing/2014/chart" uri="{C3380CC4-5D6E-409C-BE32-E72D297353CC}">
              <c16:uniqueId val="{00000005-AD8C-42D5-B672-11BF46C0F011}"/>
            </c:ext>
          </c:extLst>
        </c:ser>
        <c:ser>
          <c:idx val="2"/>
          <c:order val="2"/>
          <c:tx>
            <c:strRef>
              <c:f>'Sheet1 (2)'!$R$7</c:f>
              <c:strCache>
                <c:ptCount val="1"/>
                <c:pt idx="0">
                  <c:v>ODCE LTV</c:v>
                </c:pt>
              </c:strCache>
            </c:strRef>
          </c:tx>
          <c:spPr>
            <a:ln w="28575" cap="rnd">
              <a:solidFill>
                <a:schemeClr val="accent2">
                  <a:lumMod val="75000"/>
                </a:schemeClr>
              </a:solidFill>
              <a:round/>
            </a:ln>
            <a:effectLst/>
          </c:spPr>
          <c:marker>
            <c:symbol val="circle"/>
            <c:size val="7"/>
            <c:spPr>
              <a:solidFill>
                <a:schemeClr val="accent2">
                  <a:lumMod val="75000"/>
                </a:schemeClr>
              </a:solidFill>
              <a:ln w="9525">
                <a:solidFill>
                  <a:schemeClr val="accent2">
                    <a:lumMod val="75000"/>
                  </a:schemeClr>
                </a:solidFill>
              </a:ln>
              <a:effectLst/>
              <a:scene3d>
                <a:camera prst="orthographicFront"/>
                <a:lightRig rig="threePt" dir="t"/>
              </a:scene3d>
              <a:sp3d>
                <a:bevelT/>
              </a:sp3d>
            </c:spPr>
          </c:marker>
          <c:dLbls>
            <c:dLbl>
              <c:idx val="0"/>
              <c:layout>
                <c:manualLayout>
                  <c:x val="-5.497064214740776E-2"/>
                  <c:y val="7.409986142931718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AD8C-42D5-B672-11BF46C0F011}"/>
                </c:ext>
              </c:extLst>
            </c:dLbl>
            <c:dLbl>
              <c:idx val="1"/>
              <c:layout>
                <c:manualLayout>
                  <c:x val="-5.2193027627462862E-2"/>
                  <c:y val="7.455775761467735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AD8C-42D5-B672-11BF46C0F011}"/>
                </c:ext>
              </c:extLst>
            </c:dLbl>
            <c:dLbl>
              <c:idx val="2"/>
              <c:layout>
                <c:manualLayout>
                  <c:x val="-4.4735512177488758E-2"/>
                  <c:y val="6.90121260364257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AD8C-42D5-B672-11BF46C0F011}"/>
                </c:ext>
              </c:extLst>
            </c:dLbl>
            <c:spPr>
              <a:solidFill>
                <a:schemeClr val="accent2"/>
              </a:solidFill>
              <a:ln>
                <a:noFill/>
              </a:ln>
              <a:effectLst/>
            </c:spPr>
            <c:txPr>
              <a:bodyPr rot="0" spcFirstLastPara="1" vertOverflow="clip" horzOverflow="clip" vert="horz" wrap="square" lIns="0" tIns="0" rIns="0" bIns="0" anchor="ctr" anchorCtr="1">
                <a:spAutoFit/>
              </a:bodyPr>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layout/>
                <c15:showLeaderLines val="0"/>
              </c:ext>
            </c:extLst>
          </c:dLbls>
          <c:cat>
            <c:strRef>
              <c:f>'Sheet1 (2)'!$S$4:$Y$4</c:f>
              <c:strCache>
                <c:ptCount val="7"/>
                <c:pt idx="0">
                  <c:v>06/30/16</c:v>
                </c:pt>
                <c:pt idx="1">
                  <c:v>06/30/17</c:v>
                </c:pt>
                <c:pt idx="2">
                  <c:v>06/30/18</c:v>
                </c:pt>
                <c:pt idx="3">
                  <c:v>06/30/19</c:v>
                </c:pt>
                <c:pt idx="4">
                  <c:v>06/30/20</c:v>
                </c:pt>
                <c:pt idx="5">
                  <c:v>03/31/21</c:v>
                </c:pt>
                <c:pt idx="6">
                  <c:v>03/31/21 ADJ</c:v>
                </c:pt>
              </c:strCache>
            </c:strRef>
          </c:cat>
          <c:val>
            <c:numRef>
              <c:f>'Sheet1 (2)'!$S$7:$Y$7</c:f>
              <c:numCache>
                <c:formatCode>0.0%</c:formatCode>
                <c:ptCount val="7"/>
                <c:pt idx="0">
                  <c:v>0.222</c:v>
                </c:pt>
                <c:pt idx="1">
                  <c:v>0.215</c:v>
                </c:pt>
                <c:pt idx="2">
                  <c:v>0.21099999999999999</c:v>
                </c:pt>
                <c:pt idx="3">
                  <c:v>0.215</c:v>
                </c:pt>
                <c:pt idx="4">
                  <c:v>0.223</c:v>
                </c:pt>
                <c:pt idx="5">
                  <c:v>0.23100000000000001</c:v>
                </c:pt>
                <c:pt idx="6">
                  <c:v>0.23100000000000001</c:v>
                </c:pt>
              </c:numCache>
            </c:numRef>
          </c:val>
          <c:smooth val="0"/>
          <c:extLst>
            <c:ext xmlns:c16="http://schemas.microsoft.com/office/drawing/2014/chart" uri="{C3380CC4-5D6E-409C-BE32-E72D297353CC}">
              <c16:uniqueId val="{00000009-AD8C-42D5-B672-11BF46C0F011}"/>
            </c:ext>
          </c:extLst>
        </c:ser>
        <c:dLbls>
          <c:showLegendKey val="0"/>
          <c:showVal val="0"/>
          <c:showCatName val="0"/>
          <c:showSerName val="0"/>
          <c:showPercent val="0"/>
          <c:showBubbleSize val="0"/>
        </c:dLbls>
        <c:marker val="1"/>
        <c:smooth val="0"/>
        <c:axId val="1558554624"/>
        <c:axId val="1558539648"/>
      </c:lineChart>
      <c:catAx>
        <c:axId val="1558538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558526336"/>
        <c:crosses val="autoZero"/>
        <c:auto val="1"/>
        <c:lblAlgn val="ctr"/>
        <c:lblOffset val="100"/>
        <c:noMultiLvlLbl val="0"/>
      </c:catAx>
      <c:valAx>
        <c:axId val="1558526336"/>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r>
                  <a:rPr lang="en-US" dirty="0">
                    <a:solidFill>
                      <a:sysClr val="windowText" lastClr="000000"/>
                    </a:solidFill>
                  </a:rPr>
                  <a:t>BILLIONS</a:t>
                </a:r>
              </a:p>
            </c:rich>
          </c:tx>
          <c:layout>
            <c:manualLayout>
              <c:xMode val="edge"/>
              <c:yMode val="edge"/>
              <c:x val="2.7815022791737185E-2"/>
              <c:y val="0.3539793902649588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title>
        <c:numFmt formatCode="_(&quot;$&quot;* #.0,,,_);_(&quot;$&quot;* \(#,##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558538816"/>
        <c:crosses val="autoZero"/>
        <c:crossBetween val="between"/>
      </c:valAx>
      <c:valAx>
        <c:axId val="1558539648"/>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558554624"/>
        <c:crosses val="max"/>
        <c:crossBetween val="between"/>
      </c:valAx>
      <c:catAx>
        <c:axId val="1558554624"/>
        <c:scaling>
          <c:orientation val="minMax"/>
        </c:scaling>
        <c:delete val="1"/>
        <c:axPos val="b"/>
        <c:numFmt formatCode="General" sourceLinked="1"/>
        <c:majorTickMark val="out"/>
        <c:minorTickMark val="none"/>
        <c:tickLblPos val="nextTo"/>
        <c:crossAx val="1558539648"/>
        <c:crosses val="autoZero"/>
        <c:auto val="1"/>
        <c:lblAlgn val="ctr"/>
        <c:lblOffset val="100"/>
        <c:noMultiLvlLbl val="0"/>
      </c:catAx>
      <c:spPr>
        <a:solidFill>
          <a:schemeClr val="bg2"/>
        </a:solidFill>
        <a:ln>
          <a:noFill/>
        </a:ln>
        <a:effectLst/>
      </c:spPr>
    </c:plotArea>
    <c:legend>
      <c:legendPos val="b"/>
      <c:layout>
        <c:manualLayout>
          <c:xMode val="edge"/>
          <c:yMode val="edge"/>
          <c:x val="0.27757896024861567"/>
          <c:y val="0.89888065815265528"/>
          <c:w val="0.44484207950276861"/>
          <c:h val="8.585613566867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w="9525" cap="flat" cmpd="sng" algn="ctr">
      <a:solidFill>
        <a:schemeClr val="tx1">
          <a:lumMod val="15000"/>
          <a:lumOff val="85000"/>
        </a:schemeClr>
      </a:solid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smtClean="0">
                <a:solidFill>
                  <a:schemeClr val="tx1"/>
                </a:solidFill>
              </a:rPr>
              <a:t>DEBT TYPE</a:t>
            </a:r>
            <a:r>
              <a:rPr lang="en-US" sz="800" b="1" baseline="0" dirty="0" smtClean="0">
                <a:solidFill>
                  <a:schemeClr val="tx1"/>
                </a:solidFill>
              </a:rPr>
              <a:t>       </a:t>
            </a:r>
            <a:r>
              <a:rPr lang="en-US" sz="800" b="1" dirty="0" smtClean="0">
                <a:solidFill>
                  <a:schemeClr val="tx1"/>
                </a:solidFill>
              </a:rPr>
              <a:t>  03/31/21</a:t>
            </a:r>
            <a:endParaRPr lang="en-US" sz="800" b="1" dirty="0">
              <a:solidFill>
                <a:schemeClr val="tx1"/>
              </a:solidFill>
            </a:endParaRPr>
          </a:p>
        </c:rich>
      </c:tx>
      <c:layout/>
      <c:overlay val="0"/>
      <c:spPr>
        <a:noFill/>
        <a:ln>
          <a:noFill/>
        </a:ln>
        <a:effectLst/>
      </c:spPr>
    </c:title>
    <c:autoTitleDeleted val="0"/>
    <c:plotArea>
      <c:layout>
        <c:manualLayout>
          <c:layoutTarget val="inner"/>
          <c:xMode val="edge"/>
          <c:yMode val="edge"/>
          <c:x val="0.29779950366034408"/>
          <c:y val="0.28139158780497048"/>
          <c:w val="0.5951083474196166"/>
          <c:h val="0.54070779688427861"/>
        </c:manualLayout>
      </c:layout>
      <c:barChart>
        <c:barDir val="col"/>
        <c:grouping val="percentStacked"/>
        <c:varyColors val="0"/>
        <c:ser>
          <c:idx val="0"/>
          <c:order val="0"/>
          <c:tx>
            <c:strRef>
              <c:f>'Debt Summary'!$A$12</c:f>
              <c:strCache>
                <c:ptCount val="1"/>
                <c:pt idx="0">
                  <c:v>Fixed Rate</c:v>
                </c:pt>
              </c:strCache>
            </c:strRef>
          </c:tx>
          <c:spPr>
            <a:solidFill>
              <a:schemeClr val="accent3">
                <a:lumMod val="50000"/>
              </a:schemeClr>
            </a:solidFill>
            <a:ln>
              <a:noFill/>
            </a:ln>
            <a:effectLst/>
            <a:scene3d>
              <a:camera prst="orthographicFront"/>
              <a:lightRig rig="balanced" dir="t">
                <a:rot lat="0" lon="0" rev="8700000"/>
              </a:lightRig>
            </a:scene3d>
            <a:sp3d>
              <a:bevelT w="38100" h="38100"/>
              <a:bevelB w="38100" h="38100"/>
            </a:sp3d>
          </c:spPr>
          <c:invertIfNegative val="0"/>
          <c:dLbls>
            <c:spPr>
              <a:noFill/>
              <a:ln>
                <a:noFill/>
              </a:ln>
              <a:effectLst/>
            </c:spPr>
            <c:txPr>
              <a:bodyPr rot="0" spcFirstLastPara="1" vertOverflow="ellipsis" vert="horz" wrap="none" anchor="ctr" anchorCtr="1"/>
              <a:lstStyle/>
              <a:p>
                <a:pPr>
                  <a:defRPr sz="8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1"/>
                <c15:leaderLines>
                  <c:spPr>
                    <a:ln w="9525" cap="flat" cmpd="sng" algn="ctr">
                      <a:solidFill>
                        <a:schemeClr val="tx1">
                          <a:lumMod val="35000"/>
                          <a:lumOff val="65000"/>
                        </a:schemeClr>
                      </a:solidFill>
                      <a:round/>
                    </a:ln>
                    <a:effectLst/>
                  </c:spPr>
                </c15:leaderLines>
              </c:ext>
            </c:extLst>
          </c:dLbls>
          <c:cat>
            <c:numRef>
              <c:f>'Debt Summary'!$B$11</c:f>
              <c:numCache>
                <c:formatCode>mm/dd/yy;@</c:formatCode>
                <c:ptCount val="1"/>
                <c:pt idx="0">
                  <c:v>44286</c:v>
                </c:pt>
              </c:numCache>
            </c:numRef>
          </c:cat>
          <c:val>
            <c:numRef>
              <c:f>'Debt Summary'!$C$12</c:f>
              <c:numCache>
                <c:formatCode>0.0%</c:formatCode>
                <c:ptCount val="1"/>
                <c:pt idx="0">
                  <c:v>0.79793871933517946</c:v>
                </c:pt>
              </c:numCache>
            </c:numRef>
          </c:val>
          <c:extLst>
            <c:ext xmlns:c16="http://schemas.microsoft.com/office/drawing/2014/chart" uri="{C3380CC4-5D6E-409C-BE32-E72D297353CC}">
              <c16:uniqueId val="{00000000-B357-430D-94E0-E272918AA701}"/>
            </c:ext>
          </c:extLst>
        </c:ser>
        <c:ser>
          <c:idx val="1"/>
          <c:order val="1"/>
          <c:tx>
            <c:strRef>
              <c:f>'Debt Summary'!$A$13</c:f>
              <c:strCache>
                <c:ptCount val="1"/>
                <c:pt idx="0">
                  <c:v>Floating Rate</c:v>
                </c:pt>
              </c:strCache>
            </c:strRef>
          </c:tx>
          <c:spPr>
            <a:solidFill>
              <a:schemeClr val="accent3">
                <a:lumMod val="75000"/>
              </a:schemeClr>
            </a:solidFill>
            <a:ln>
              <a:noFill/>
            </a:ln>
            <a:effectLst/>
            <a:scene3d>
              <a:camera prst="orthographicFront"/>
              <a:lightRig rig="balanced" dir="t">
                <a:rot lat="0" lon="0" rev="8700000"/>
              </a:lightRig>
            </a:scene3d>
            <a:sp3d>
              <a:bevelT w="38100" h="38100"/>
              <a:bevelB w="38100" h="38100"/>
            </a:sp3d>
          </c:spPr>
          <c:invertIfNegative val="0"/>
          <c:dLbls>
            <c:dLbl>
              <c:idx val="0"/>
              <c:layout>
                <c:manualLayout>
                  <c:x val="-9.229443232020209E-3"/>
                  <c:y val="-4.0108911266377749E-3"/>
                </c:manualLayout>
              </c:layout>
              <c:showLegendKey val="0"/>
              <c:showVal val="1"/>
              <c:showCatName val="0"/>
              <c:showSerName val="0"/>
              <c:showPercent val="0"/>
              <c:showBubbleSize val="0"/>
              <c:extLst>
                <c:ext xmlns:c15="http://schemas.microsoft.com/office/drawing/2012/chart" uri="{CE6537A1-D6FC-4f65-9D91-7224C49458BB}">
                  <c15:layout>
                    <c:manualLayout>
                      <c:w val="0.27531429161116283"/>
                      <c:h val="0.11846058599820587"/>
                    </c:manualLayout>
                  </c15:layout>
                </c:ext>
                <c:ext xmlns:c16="http://schemas.microsoft.com/office/drawing/2014/chart" uri="{C3380CC4-5D6E-409C-BE32-E72D297353CC}">
                  <c16:uniqueId val="{00000000-4B1C-4FB8-9592-2C3258967837}"/>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'Debt Summary'!$B$11</c:f>
              <c:numCache>
                <c:formatCode>mm/dd/yy;@</c:formatCode>
                <c:ptCount val="1"/>
                <c:pt idx="0">
                  <c:v>44286</c:v>
                </c:pt>
              </c:numCache>
            </c:numRef>
          </c:cat>
          <c:val>
            <c:numRef>
              <c:f>'Debt Summary'!$C$13</c:f>
              <c:numCache>
                <c:formatCode>0.0%</c:formatCode>
                <c:ptCount val="1"/>
                <c:pt idx="0">
                  <c:v>0.20206128066482051</c:v>
                </c:pt>
              </c:numCache>
            </c:numRef>
          </c:val>
          <c:extLst>
            <c:ext xmlns:c16="http://schemas.microsoft.com/office/drawing/2014/chart" uri="{C3380CC4-5D6E-409C-BE32-E72D297353CC}">
              <c16:uniqueId val="{00000001-B357-430D-94E0-E272918AA701}"/>
            </c:ext>
          </c:extLst>
        </c:ser>
        <c:dLbls>
          <c:showLegendKey val="0"/>
          <c:showVal val="0"/>
          <c:showCatName val="0"/>
          <c:showSerName val="0"/>
          <c:showPercent val="0"/>
          <c:showBubbleSize val="0"/>
        </c:dLbls>
        <c:gapWidth val="60"/>
        <c:overlap val="100"/>
        <c:axId val="1913166527"/>
        <c:axId val="1913161119"/>
      </c:barChart>
      <c:dateAx>
        <c:axId val="1913166527"/>
        <c:scaling>
          <c:orientation val="minMax"/>
        </c:scaling>
        <c:delete val="1"/>
        <c:axPos val="b"/>
        <c:numFmt formatCode="mm/dd/yy;@" sourceLinked="1"/>
        <c:majorTickMark val="none"/>
        <c:minorTickMark val="none"/>
        <c:tickLblPos val="nextTo"/>
        <c:crossAx val="1913161119"/>
        <c:crosses val="autoZero"/>
        <c:auto val="1"/>
        <c:lblOffset val="100"/>
        <c:baseTimeUnit val="days"/>
      </c:dateAx>
      <c:valAx>
        <c:axId val="191316111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1913166527"/>
        <c:crosses val="autoZero"/>
        <c:crossBetween val="between"/>
        <c:majorUnit val="0.2"/>
      </c:valAx>
      <c:spPr>
        <a:noFill/>
        <a:ln>
          <a:noFill/>
        </a:ln>
        <a:effectLst/>
      </c:spPr>
    </c:plotArea>
    <c:legend>
      <c:legendPos val="b"/>
      <c:layout>
        <c:manualLayout>
          <c:xMode val="edge"/>
          <c:yMode val="edge"/>
          <c:x val="0"/>
          <c:y val="0.87295791375541709"/>
          <c:w val="0.97387245743898176"/>
          <c:h val="0.1190190405195395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solidFill>
      <a:schemeClr val="tx2">
        <a:lumMod val="40000"/>
        <a:lumOff val="60000"/>
      </a:schemeClr>
    </a:solidFill>
    <a:ln w="9525" cap="flat" cmpd="sng" algn="ctr">
      <a:solidFill>
        <a:schemeClr val="tx1">
          <a:lumMod val="15000"/>
          <a:lumOff val="85000"/>
        </a:schemeClr>
      </a:solidFill>
      <a:round/>
    </a:ln>
    <a:effectLst/>
    <a:scene3d>
      <a:camera prst="orthographicFront"/>
      <a:lightRig rig="threePt" dir="t"/>
    </a:scene3d>
    <a:sp3d>
      <a:bevelT w="38100" h="38100"/>
      <a:bevelB w="38100" h="38100"/>
    </a:sp3d>
  </c:spPr>
  <c:txPr>
    <a:bodyPr/>
    <a:lstStyle/>
    <a:p>
      <a:pPr>
        <a:defRPr sz="800">
          <a:latin typeface="Calibri" panose="020F0502020204030204" pitchFamily="34" charset="0"/>
          <a:cs typeface="Calibri" panose="020F0502020204030204" pitchFamily="34" charset="0"/>
        </a:defRPr>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r>
              <a:rPr lang="en-US" sz="900" dirty="0">
                <a:solidFill>
                  <a:sysClr val="windowText" lastClr="000000"/>
                </a:solidFill>
              </a:rPr>
              <a:t>DEBT </a:t>
            </a:r>
            <a:r>
              <a:rPr lang="en-US" sz="900" dirty="0" smtClean="0">
                <a:solidFill>
                  <a:sysClr val="windowText" lastClr="000000"/>
                </a:solidFill>
              </a:rPr>
              <a:t>MATURITIES                                                                03/31/21</a:t>
            </a:r>
            <a:endParaRPr lang="en-US" sz="900" dirty="0">
              <a:solidFill>
                <a:sysClr val="windowText" lastClr="000000"/>
              </a:solidFill>
            </a:endParaRPr>
          </a:p>
        </c:rich>
      </c:tx>
      <c:layout>
        <c:manualLayout>
          <c:xMode val="edge"/>
          <c:yMode val="edge"/>
          <c:x val="0.37546357048322598"/>
          <c:y val="0"/>
        </c:manualLayout>
      </c:layout>
      <c:overlay val="0"/>
      <c:spPr>
        <a:noFill/>
        <a:ln>
          <a:noFill/>
        </a:ln>
        <a:effectLst/>
      </c:spPr>
    </c:title>
    <c:autoTitleDeleted val="0"/>
    <c:plotArea>
      <c:layout>
        <c:manualLayout>
          <c:layoutTarget val="inner"/>
          <c:xMode val="edge"/>
          <c:yMode val="edge"/>
          <c:x val="0.15742101121787516"/>
          <c:y val="0.13264525333618907"/>
          <c:w val="0.82035695702348932"/>
          <c:h val="0.69331587656359572"/>
        </c:manualLayout>
      </c:layout>
      <c:barChart>
        <c:barDir val="col"/>
        <c:grouping val="stacked"/>
        <c:varyColors val="0"/>
        <c:ser>
          <c:idx val="0"/>
          <c:order val="0"/>
          <c:tx>
            <c:strRef>
              <c:f>'Debt Summary'!$B$43</c:f>
              <c:strCache>
                <c:ptCount val="1"/>
                <c:pt idx="0">
                  <c:v>Fixed Rate</c:v>
                </c:pt>
              </c:strCache>
            </c:strRef>
          </c:tx>
          <c:spPr>
            <a:solidFill>
              <a:schemeClr val="accent3">
                <a:lumMod val="50000"/>
              </a:schemeClr>
            </a:solidFill>
            <a:ln>
              <a:noFill/>
            </a:ln>
            <a:effectLst/>
            <a:scene3d>
              <a:camera prst="orthographicFront"/>
              <a:lightRig rig="threePt" dir="t"/>
            </a:scene3d>
          </c:spPr>
          <c:invertIfNegative val="0"/>
          <c:dLbls>
            <c:dLbl>
              <c:idx val="5"/>
              <c:numFmt formatCode="_(&quot;$&quot;* #,##0,,_);_(&quot;$&quot;* \(#,##0,,\);_(&quot;$&quot;* &quot;-&quot;??_);_(@_)" sourceLinked="0"/>
              <c:spPr>
                <a:noFill/>
                <a:ln>
                  <a:noFill/>
                </a:ln>
                <a:effectLst/>
              </c:spPr>
              <c:txPr>
                <a:bodyPr rot="0" spcFirstLastPara="1" vertOverflow="ellipsis" horzOverflow="clip" vert="horz" wrap="square" lIns="38100" tIns="19050" rIns="38100" bIns="19050" anchor="ctr" anchorCtr="1">
                  <a:noAutofit/>
                </a:bodyPr>
                <a:lstStyle/>
                <a:p>
                  <a:pPr>
                    <a:defRPr sz="65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AD7-4911-A6DC-BBF38B5D3178}"/>
                </c:ext>
              </c:extLst>
            </c:dLbl>
            <c:dLbl>
              <c:idx val="8"/>
              <c:numFmt formatCode="_(&quot;$&quot;* #,##0,,_);_(&quot;$&quot;* \(#,##0,,\);_(&quot;$&quot;* &quot;-&quot;??_);_(@_)" sourceLinked="0"/>
              <c:spPr>
                <a:noFill/>
                <a:ln>
                  <a:noFill/>
                </a:ln>
                <a:effectLst/>
              </c:spPr>
              <c:txPr>
                <a:bodyPr rot="0" spcFirstLastPara="1" vertOverflow="ellipsis" horzOverflow="clip" vert="horz" wrap="square" lIns="38100" tIns="19050" rIns="38100" bIns="19050" anchor="ctr" anchorCtr="1">
                  <a:noAutofit/>
                </a:bodyPr>
                <a:lstStyle/>
                <a:p>
                  <a:pPr>
                    <a:defRPr sz="65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AD7-4911-A6DC-BBF38B5D3178}"/>
                </c:ext>
              </c:extLst>
            </c:dLbl>
            <c:numFmt formatCode="_(&quot;$&quot;* #,##0,,_);_(&quot;$&quot;* \(#,##0,,\);_(&quot;$&quot;* &quot;-&quot;??_);_(@_)" sourceLinked="0"/>
            <c:spPr>
              <a:noFill/>
              <a:ln>
                <a:noFill/>
              </a:ln>
              <a:effectLst/>
            </c:spPr>
            <c:txPr>
              <a:bodyPr rot="0" spcFirstLastPara="1" vertOverflow="ellipsis" vert="horz" wrap="square" lIns="38100" tIns="19050" rIns="38100" bIns="19050" anchor="ctr" anchorCtr="1">
                <a:spAutoFit/>
              </a:bodyPr>
              <a:lstStyle/>
              <a:p>
                <a:pPr>
                  <a:defRPr sz="65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'Debt Summary'!$A$47:$A$56</c:f>
              <c:numCache>
                <c:formatCode>General</c:formatCode>
                <c:ptCount val="10"/>
                <c:pt idx="0">
                  <c:v>2021</c:v>
                </c:pt>
                <c:pt idx="1">
                  <c:v>2022</c:v>
                </c:pt>
                <c:pt idx="2">
                  <c:v>2023</c:v>
                </c:pt>
                <c:pt idx="3">
                  <c:v>2024</c:v>
                </c:pt>
                <c:pt idx="4">
                  <c:v>2025</c:v>
                </c:pt>
                <c:pt idx="5">
                  <c:v>2026</c:v>
                </c:pt>
                <c:pt idx="6">
                  <c:v>2027</c:v>
                </c:pt>
                <c:pt idx="7">
                  <c:v>2028</c:v>
                </c:pt>
                <c:pt idx="8">
                  <c:v>2029</c:v>
                </c:pt>
                <c:pt idx="9">
                  <c:v>2030</c:v>
                </c:pt>
              </c:numCache>
            </c:numRef>
          </c:cat>
          <c:val>
            <c:numRef>
              <c:f>'Debt Summary'!$B$47:$B$56</c:f>
              <c:numCache>
                <c:formatCode>_("$"* #,##0_);_("$"* \(#,##0\);_("$"* "-"??_);_(@_)</c:formatCode>
                <c:ptCount val="10"/>
                <c:pt idx="0">
                  <c:v>30400000</c:v>
                </c:pt>
                <c:pt idx="1">
                  <c:v>86605221.680000007</c:v>
                </c:pt>
                <c:pt idx="2">
                  <c:v>437478470.5</c:v>
                </c:pt>
                <c:pt idx="3">
                  <c:v>183623408.55000001</c:v>
                </c:pt>
                <c:pt idx="4">
                  <c:v>222148581</c:v>
                </c:pt>
                <c:pt idx="5">
                  <c:v>724209284</c:v>
                </c:pt>
                <c:pt idx="6">
                  <c:v>253689642.5</c:v>
                </c:pt>
                <c:pt idx="7">
                  <c:v>111690750</c:v>
                </c:pt>
                <c:pt idx="8">
                  <c:v>299767859.06</c:v>
                </c:pt>
                <c:pt idx="9">
                  <c:v>332250000</c:v>
                </c:pt>
              </c:numCache>
            </c:numRef>
          </c:val>
          <c:extLst>
            <c:ext xmlns:c16="http://schemas.microsoft.com/office/drawing/2014/chart" uri="{C3380CC4-5D6E-409C-BE32-E72D297353CC}">
              <c16:uniqueId val="{00000002-FAD7-4911-A6DC-BBF38B5D3178}"/>
            </c:ext>
          </c:extLst>
        </c:ser>
        <c:ser>
          <c:idx val="1"/>
          <c:order val="1"/>
          <c:tx>
            <c:strRef>
              <c:f>'Debt Summary'!$C$43</c:f>
              <c:strCache>
                <c:ptCount val="1"/>
                <c:pt idx="0">
                  <c:v>Floating Rate</c:v>
                </c:pt>
              </c:strCache>
            </c:strRef>
          </c:tx>
          <c:spPr>
            <a:solidFill>
              <a:schemeClr val="accent3">
                <a:lumMod val="75000"/>
              </a:schemeClr>
            </a:solidFill>
            <a:ln>
              <a:noFill/>
            </a:ln>
            <a:effectLst/>
            <a:scene3d>
              <a:camera prst="orthographicFront"/>
              <a:lightRig rig="threePt" dir="t"/>
            </a:scene3d>
          </c:spPr>
          <c:invertIfNegative val="0"/>
          <c:dLbls>
            <c:dLbl>
              <c:idx val="0"/>
              <c:numFmt formatCode="_(&quot;$&quot;* #,##0,,_);_(&quot;$&quot;* \(#,##0,,\);_(&quot;$&quot;* &quot;-&quot;??_);_(@_)" sourceLinked="0"/>
              <c:spPr>
                <a:noFill/>
                <a:ln>
                  <a:noFill/>
                </a:ln>
                <a:effectLst/>
              </c:spPr>
              <c:txPr>
                <a:bodyPr rot="0" spcFirstLastPara="1" vertOverflow="ellipsis" vert="horz" wrap="square" lIns="38100" tIns="19050" rIns="38100" bIns="19050" anchor="ctr" anchorCtr="0">
                  <a:noAutofit/>
                </a:bodyPr>
                <a:lstStyle/>
                <a:p>
                  <a:pPr algn="l">
                    <a:defRPr sz="65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497-4B75-85A9-21C7E97BEFC0}"/>
                </c:ext>
              </c:extLst>
            </c:dLbl>
            <c:dLbl>
              <c:idx val="3"/>
              <c:layout>
                <c:manualLayout>
                  <c:x val="-1.0705885989339073E-2"/>
                  <c:y val="-4.6613806969120271E-2"/>
                </c:manualLayout>
              </c:layout>
              <c:numFmt formatCode="_(&quot;$&quot;* #,##0,,_);_(&quot;$&quot;* \(#,##0,,\);_(&quot;$&quot;* &quot;-&quot;??_);_(@_)" sourceLinked="0"/>
              <c:spPr>
                <a:noFill/>
                <a:ln>
                  <a:noFill/>
                </a:ln>
                <a:effectLst/>
              </c:spPr>
              <c:txPr>
                <a:bodyPr rot="0" spcFirstLastPara="1" vertOverflow="ellipsis" vert="horz" wrap="square" lIns="38100" tIns="19050" rIns="38100" bIns="0" anchor="b" anchorCtr="1">
                  <a:noAutofit/>
                </a:bodyPr>
                <a:lstStyle/>
                <a:p>
                  <a:pPr>
                    <a:defRPr sz="65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7.6812624515635933E-2"/>
                      <c:h val="8.7973742300770014E-2"/>
                    </c:manualLayout>
                  </c15:layout>
                </c:ext>
                <c:ext xmlns:c16="http://schemas.microsoft.com/office/drawing/2014/chart" uri="{C3380CC4-5D6E-409C-BE32-E72D297353CC}">
                  <c16:uniqueId val="{00000001-9497-4B75-85A9-21C7E97BEFC0}"/>
                </c:ext>
              </c:extLst>
            </c:dLbl>
            <c:dLbl>
              <c:idx val="5"/>
              <c:layout>
                <c:manualLayout>
                  <c:x val="3.568628663112959E-3"/>
                  <c:y val="-1.645208427612556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AD7-4911-A6DC-BBF38B5D3178}"/>
                </c:ext>
              </c:extLst>
            </c:dLbl>
            <c:dLbl>
              <c:idx val="6"/>
              <c:layout>
                <c:manualLayout>
                  <c:x val="3.5686286631130245E-3"/>
                  <c:y val="-2.7420140460209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497-4B75-85A9-21C7E97BEFC0}"/>
                </c:ext>
              </c:extLst>
            </c:dLbl>
            <c:dLbl>
              <c:idx val="7"/>
              <c:layout>
                <c:manualLayout>
                  <c:x val="0"/>
                  <c:y val="-2.742014046020927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FAD7-4911-A6DC-BBF38B5D3178}"/>
                </c:ext>
              </c:extLst>
            </c:dLbl>
            <c:dLbl>
              <c:idx val="8"/>
              <c:layout>
                <c:manualLayout>
                  <c:x val="3.5686286631130245E-3"/>
                  <c:y val="-2.742014046020937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AD7-4911-A6DC-BBF38B5D3178}"/>
                </c:ext>
              </c:extLst>
            </c:dLbl>
            <c:dLbl>
              <c:idx val="9"/>
              <c:layout>
                <c:manualLayout>
                  <c:x val="7.1372573262261799E-3"/>
                  <c:y val="-3.290416855225113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FAD7-4911-A6DC-BBF38B5D3178}"/>
                </c:ext>
              </c:extLst>
            </c:dLbl>
            <c:numFmt formatCode="_(&quot;$&quot;* #,##0,,_);_(&quot;$&quot;* \(#,##0,,\);_(&quot;$&quot;* &quot;-&quot;??_);_(@_)" sourceLinked="0"/>
            <c:spPr>
              <a:noFill/>
              <a:ln>
                <a:noFill/>
              </a:ln>
              <a:effectLst/>
            </c:spPr>
            <c:txPr>
              <a:bodyPr rot="0" spcFirstLastPara="1" vertOverflow="ellipsis" vert="horz" wrap="square" lIns="38100" tIns="19050" rIns="38100" bIns="19050" anchor="ctr" anchorCtr="1">
                <a:spAutoFit/>
              </a:bodyPr>
              <a:lstStyle/>
              <a:p>
                <a:pPr>
                  <a:defRPr sz="65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'Debt Summary'!$A$47:$A$56</c:f>
              <c:numCache>
                <c:formatCode>General</c:formatCode>
                <c:ptCount val="10"/>
                <c:pt idx="0">
                  <c:v>2021</c:v>
                </c:pt>
                <c:pt idx="1">
                  <c:v>2022</c:v>
                </c:pt>
                <c:pt idx="2">
                  <c:v>2023</c:v>
                </c:pt>
                <c:pt idx="3">
                  <c:v>2024</c:v>
                </c:pt>
                <c:pt idx="4">
                  <c:v>2025</c:v>
                </c:pt>
                <c:pt idx="5">
                  <c:v>2026</c:v>
                </c:pt>
                <c:pt idx="6">
                  <c:v>2027</c:v>
                </c:pt>
                <c:pt idx="7">
                  <c:v>2028</c:v>
                </c:pt>
                <c:pt idx="8">
                  <c:v>2029</c:v>
                </c:pt>
                <c:pt idx="9">
                  <c:v>2030</c:v>
                </c:pt>
              </c:numCache>
            </c:numRef>
          </c:cat>
          <c:val>
            <c:numRef>
              <c:f>'Debt Summary'!$C$47:$C$56</c:f>
              <c:numCache>
                <c:formatCode>_("$"* #,##0_);_("$"* \(#,##0\);_("$"* "-"??_);_(@_)</c:formatCode>
                <c:ptCount val="10"/>
                <c:pt idx="0">
                  <c:v>136546755.75999999</c:v>
                </c:pt>
                <c:pt idx="1">
                  <c:v>154242814.90000001</c:v>
                </c:pt>
                <c:pt idx="2">
                  <c:v>255450053.52990541</c:v>
                </c:pt>
                <c:pt idx="3">
                  <c:v>11910573.08</c:v>
                </c:pt>
                <c:pt idx="4">
                  <c:v>147539184.5</c:v>
                </c:pt>
                <c:pt idx="5">
                  <c:v>12985000</c:v>
                </c:pt>
                <c:pt idx="6">
                  <c:v>0</c:v>
                </c:pt>
                <c:pt idx="7">
                  <c:v>0</c:v>
                </c:pt>
                <c:pt idx="8">
                  <c:v>0</c:v>
                </c:pt>
                <c:pt idx="9">
                  <c:v>0</c:v>
                </c:pt>
              </c:numCache>
            </c:numRef>
          </c:val>
          <c:extLst>
            <c:ext xmlns:c16="http://schemas.microsoft.com/office/drawing/2014/chart" uri="{C3380CC4-5D6E-409C-BE32-E72D297353CC}">
              <c16:uniqueId val="{0000000A-FAD7-4911-A6DC-BBF38B5D3178}"/>
            </c:ext>
          </c:extLst>
        </c:ser>
        <c:dLbls>
          <c:showLegendKey val="0"/>
          <c:showVal val="0"/>
          <c:showCatName val="0"/>
          <c:showSerName val="0"/>
          <c:showPercent val="0"/>
          <c:showBubbleSize val="0"/>
        </c:dLbls>
        <c:gapWidth val="50"/>
        <c:overlap val="100"/>
        <c:axId val="1203475328"/>
        <c:axId val="1203481560"/>
      </c:barChart>
      <c:catAx>
        <c:axId val="1203475328"/>
        <c:scaling>
          <c:orientation val="minMax"/>
        </c:scaling>
        <c:delete val="0"/>
        <c:axPos val="b"/>
        <c:numFmt formatCode="General" sourceLinked="1"/>
        <c:majorTickMark val="none"/>
        <c:minorTickMark val="none"/>
        <c:tickLblPos val="nextTo"/>
        <c:spPr>
          <a:noFill/>
          <a:ln w="3175" cap="flat" cmpd="sng" algn="ctr">
            <a:no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203481560"/>
        <c:crosses val="autoZero"/>
        <c:auto val="1"/>
        <c:lblAlgn val="ctr"/>
        <c:lblOffset val="100"/>
        <c:noMultiLvlLbl val="0"/>
      </c:catAx>
      <c:valAx>
        <c:axId val="1203481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r>
                  <a:rPr lang="en-US" dirty="0">
                    <a:solidFill>
                      <a:sysClr val="windowText" lastClr="000000"/>
                    </a:solidFill>
                  </a:rPr>
                  <a:t>MILLIONS</a:t>
                </a:r>
              </a:p>
            </c:rich>
          </c:tx>
          <c:layout>
            <c:manualLayout>
              <c:xMode val="edge"/>
              <c:yMode val="edge"/>
              <c:x val="5.7095760851954679E-3"/>
              <c:y val="0.32248676060619669"/>
            </c:manualLayout>
          </c:layout>
          <c:overlay val="0"/>
          <c:spPr>
            <a:noFill/>
            <a:ln>
              <a:noFill/>
            </a:ln>
            <a:effectLst/>
          </c:spPr>
        </c:title>
        <c:numFmt formatCode="_(&quot;$&quot;* #,##0,,_);_(&quot;$&quot;* \(#,##0,,\);_(&quot;$&quot;* &quot;-&quot;??_);_(@_)" sourceLinked="0"/>
        <c:majorTickMark val="none"/>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203475328"/>
        <c:crosses val="autoZero"/>
        <c:crossBetween val="between"/>
      </c:valAx>
      <c:spPr>
        <a:solidFill>
          <a:schemeClr val="accent4"/>
        </a:solidFill>
        <a:ln>
          <a:noFill/>
        </a:ln>
        <a:effectLst/>
      </c:spPr>
    </c:plotArea>
    <c:legend>
      <c:legendPos val="b"/>
      <c:layout>
        <c:manualLayout>
          <c:xMode val="edge"/>
          <c:yMode val="edge"/>
          <c:x val="0.27339151790355709"/>
          <c:y val="0.9348765186871496"/>
          <c:w val="0.45321696419288576"/>
          <c:h val="5.9639453220808547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w="9525" cap="flat" cmpd="sng" algn="ctr">
      <a:solidFill>
        <a:schemeClr val="tx1">
          <a:lumMod val="15000"/>
          <a:lumOff val="85000"/>
        </a:schemeClr>
      </a:solidFill>
      <a:round/>
    </a:ln>
    <a:effectLst/>
  </c:spPr>
  <c:txPr>
    <a:bodyPr/>
    <a:lstStyle/>
    <a:p>
      <a:pPr>
        <a:defRPr>
          <a:latin typeface="Calibri" panose="020F0502020204030204" pitchFamily="34" charset="0"/>
          <a:cs typeface="Calibri" panose="020F0502020204030204" pitchFamily="34" charset="0"/>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r>
              <a:rPr lang="en-US" sz="800" b="1" dirty="0"/>
              <a:t>WEIGHTED AVG COST OF </a:t>
            </a:r>
            <a:r>
              <a:rPr lang="en-US" sz="800" b="1" dirty="0" smtClean="0"/>
              <a:t>DEBT      03/31/21</a:t>
            </a:r>
            <a:endParaRPr lang="en-US" sz="800" b="1" dirty="0"/>
          </a:p>
        </c:rich>
      </c:tx>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2733918067756807"/>
          <c:y val="0.27096599050228054"/>
          <c:w val="0.60268162558111604"/>
          <c:h val="0.51926544729182111"/>
        </c:manualLayout>
      </c:layout>
      <c:barChart>
        <c:barDir val="bar"/>
        <c:grouping val="stacked"/>
        <c:varyColors val="0"/>
        <c:ser>
          <c:idx val="0"/>
          <c:order val="0"/>
          <c:spPr>
            <a:solidFill>
              <a:schemeClr val="accent1"/>
            </a:solidFill>
            <a:ln>
              <a:noFill/>
            </a:ln>
            <a:effectLst/>
            <a:scene3d>
              <a:camera prst="orthographicFront"/>
              <a:lightRig rig="threePt" dir="t"/>
            </a:scene3d>
            <a:sp3d>
              <a:bevelT w="38100" h="38100"/>
              <a:bevelB w="38100" h="38100"/>
            </a:sp3d>
          </c:spPr>
          <c:invertIfNegative val="0"/>
          <c:dPt>
            <c:idx val="0"/>
            <c:invertIfNegative val="0"/>
            <c:bubble3D val="0"/>
            <c:spPr>
              <a:solidFill>
                <a:schemeClr val="bg1">
                  <a:lumMod val="50000"/>
                </a:schemeClr>
              </a:solidFill>
              <a:ln>
                <a:noFill/>
              </a:ln>
              <a:effectLst/>
              <a:scene3d>
                <a:camera prst="orthographicFront"/>
                <a:lightRig rig="threePt" dir="t"/>
              </a:scene3d>
              <a:sp3d>
                <a:bevelT w="38100" h="38100"/>
                <a:bevelB w="38100" h="38100"/>
              </a:sp3d>
            </c:spPr>
            <c:extLst>
              <c:ext xmlns:c16="http://schemas.microsoft.com/office/drawing/2014/chart" uri="{C3380CC4-5D6E-409C-BE32-E72D297353CC}">
                <c16:uniqueId val="{00000001-6691-4ECE-952F-4684ABE3836A}"/>
              </c:ext>
            </c:extLst>
          </c:dPt>
          <c:dPt>
            <c:idx val="1"/>
            <c:invertIfNegative val="0"/>
            <c:bubble3D val="0"/>
            <c:spPr>
              <a:solidFill>
                <a:schemeClr val="accent3">
                  <a:lumMod val="50000"/>
                </a:schemeClr>
              </a:solidFill>
              <a:ln>
                <a:noFill/>
              </a:ln>
              <a:effectLst/>
              <a:scene3d>
                <a:camera prst="orthographicFront"/>
                <a:lightRig rig="threePt" dir="t"/>
              </a:scene3d>
              <a:sp3d>
                <a:bevelT w="38100" h="38100"/>
                <a:bevelB w="38100" h="38100"/>
              </a:sp3d>
            </c:spPr>
            <c:extLst>
              <c:ext xmlns:c16="http://schemas.microsoft.com/office/drawing/2014/chart" uri="{C3380CC4-5D6E-409C-BE32-E72D297353CC}">
                <c16:uniqueId val="{00000003-6691-4ECE-952F-4684ABE3836A}"/>
              </c:ext>
            </c:extLst>
          </c:dPt>
          <c:dPt>
            <c:idx val="2"/>
            <c:invertIfNegative val="0"/>
            <c:bubble3D val="0"/>
            <c:spPr>
              <a:solidFill>
                <a:schemeClr val="accent3">
                  <a:lumMod val="75000"/>
                </a:schemeClr>
              </a:solidFill>
              <a:ln>
                <a:noFill/>
              </a:ln>
              <a:effectLst/>
              <a:scene3d>
                <a:camera prst="orthographicFront"/>
                <a:lightRig rig="threePt" dir="t"/>
              </a:scene3d>
              <a:sp3d>
                <a:bevelT w="38100" h="38100"/>
                <a:bevelB w="38100" h="38100"/>
              </a:sp3d>
            </c:spPr>
            <c:extLst>
              <c:ext xmlns:c16="http://schemas.microsoft.com/office/drawing/2014/chart" uri="{C3380CC4-5D6E-409C-BE32-E72D297353CC}">
                <c16:uniqueId val="{00000005-6691-4ECE-952F-4684ABE3836A}"/>
              </c:ext>
            </c:extLst>
          </c:dPt>
          <c:dLbls>
            <c:dLbl>
              <c:idx val="2"/>
              <c:layout>
                <c:manualLayout>
                  <c:x val="1.7633672260844949E-2"/>
                  <c:y val="-8.0553650951516592E-3"/>
                </c:manualLayout>
              </c:layout>
              <c:showLegendKey val="0"/>
              <c:showVal val="1"/>
              <c:showCatName val="0"/>
              <c:showSerName val="0"/>
              <c:showPercent val="0"/>
              <c:showBubbleSize val="0"/>
              <c:extLst>
                <c:ext xmlns:c15="http://schemas.microsoft.com/office/drawing/2012/chart" uri="{CE6537A1-D6FC-4f65-9D91-7224C49458BB}">
                  <c15:layout>
                    <c:manualLayout>
                      <c:w val="0.13157681593269399"/>
                      <c:h val="0.13682069328150837"/>
                    </c:manualLayout>
                  </c15:layout>
                </c:ext>
                <c:ext xmlns:c16="http://schemas.microsoft.com/office/drawing/2014/chart" uri="{C3380CC4-5D6E-409C-BE32-E72D297353CC}">
                  <c16:uniqueId val="{00000005-6691-4ECE-952F-4684ABE3836A}"/>
                </c:ext>
              </c:extLst>
            </c:dLbl>
            <c:spPr>
              <a:noFill/>
              <a:ln>
                <a:noFill/>
              </a:ln>
              <a:effectLst/>
            </c:spPr>
            <c:txPr>
              <a:bodyPr rot="0" spcFirstLastPara="1" vertOverflow="ellipsis" horzOverflow="clip" vert="horz" wrap="square" lIns="0" tIns="0" rIns="0" bIns="0" anchor="ctr" anchorCtr="0">
                <a:spAutoFit/>
              </a:bodyPr>
              <a:lstStyle/>
              <a:p>
                <a:pPr>
                  <a:defRPr sz="9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0"/>
              </c:ext>
            </c:extLst>
          </c:dLbls>
          <c:cat>
            <c:strRef>
              <c:f>'Debt Summary'!$A$51:$C$51</c:f>
              <c:strCache>
                <c:ptCount val="3"/>
                <c:pt idx="0">
                  <c:v>Total PI</c:v>
                </c:pt>
                <c:pt idx="1">
                  <c:v>Fixed</c:v>
                </c:pt>
                <c:pt idx="2">
                  <c:v>Floating</c:v>
                </c:pt>
              </c:strCache>
            </c:strRef>
          </c:cat>
          <c:val>
            <c:numRef>
              <c:f>'Debt Summary'!$A$52:$C$52</c:f>
              <c:numCache>
                <c:formatCode>0.00%</c:formatCode>
                <c:ptCount val="3"/>
                <c:pt idx="0">
                  <c:v>3.6600000000000001E-2</c:v>
                </c:pt>
                <c:pt idx="1">
                  <c:v>3.5499999999999997E-2</c:v>
                </c:pt>
                <c:pt idx="2">
                  <c:v>4.0099999999999997E-2</c:v>
                </c:pt>
              </c:numCache>
            </c:numRef>
          </c:val>
          <c:extLst>
            <c:ext xmlns:c16="http://schemas.microsoft.com/office/drawing/2014/chart" uri="{C3380CC4-5D6E-409C-BE32-E72D297353CC}">
              <c16:uniqueId val="{00000006-6691-4ECE-952F-4684ABE3836A}"/>
            </c:ext>
          </c:extLst>
        </c:ser>
        <c:dLbls>
          <c:showLegendKey val="0"/>
          <c:showVal val="0"/>
          <c:showCatName val="0"/>
          <c:showSerName val="0"/>
          <c:showPercent val="0"/>
          <c:showBubbleSize val="0"/>
        </c:dLbls>
        <c:gapWidth val="50"/>
        <c:overlap val="100"/>
        <c:axId val="1256445759"/>
        <c:axId val="1256446591"/>
      </c:barChart>
      <c:catAx>
        <c:axId val="12564457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256446591"/>
        <c:crosses val="autoZero"/>
        <c:auto val="1"/>
        <c:lblAlgn val="ctr"/>
        <c:lblOffset val="100"/>
        <c:noMultiLvlLbl val="0"/>
      </c:catAx>
      <c:valAx>
        <c:axId val="1256446591"/>
        <c:scaling>
          <c:orientation val="minMax"/>
          <c:max val="5.000000000000001E-2"/>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256445759"/>
        <c:crosses val="autoZero"/>
        <c:crossBetween val="between"/>
        <c:majorUnit val="2.5000000000000005E-2"/>
        <c:minorUnit val="5.000000000000001E-3"/>
      </c:valAx>
      <c:spPr>
        <a:solidFill>
          <a:schemeClr val="accent4">
            <a:lumMod val="60000"/>
            <a:lumOff val="40000"/>
          </a:schemeClr>
        </a:solidFill>
        <a:ln>
          <a:noFill/>
        </a:ln>
        <a:effectLst/>
      </c:spPr>
    </c:plotArea>
    <c:plotVisOnly val="1"/>
    <c:dispBlanksAs val="gap"/>
    <c:showDLblsOverMax val="0"/>
  </c:chart>
  <c:spPr>
    <a:solidFill>
      <a:schemeClr val="tx2">
        <a:lumMod val="40000"/>
        <a:lumOff val="60000"/>
      </a:schemeClr>
    </a:solidFill>
    <a:ln w="9525" cap="flat" cmpd="sng" algn="ctr">
      <a:solidFill>
        <a:schemeClr val="tx1">
          <a:lumMod val="15000"/>
          <a:lumOff val="85000"/>
        </a:schemeClr>
      </a:solidFill>
      <a:round/>
    </a:ln>
    <a:effectLst/>
    <a:scene3d>
      <a:camera prst="orthographicFront"/>
      <a:lightRig rig="threePt" dir="t"/>
    </a:scene3d>
    <a:sp3d>
      <a:bevelT w="38100" h="38100"/>
      <a:bevelB w="38100" h="38100"/>
    </a:sp3d>
  </c:spPr>
  <c:txPr>
    <a:bodyPr/>
    <a:lstStyle/>
    <a:p>
      <a:pPr>
        <a:defRPr>
          <a:solidFill>
            <a:sysClr val="windowText" lastClr="000000"/>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r>
              <a:rPr lang="en-US" sz="900" b="1" dirty="0">
                <a:solidFill>
                  <a:sysClr val="windowText" lastClr="000000"/>
                </a:solidFill>
              </a:rPr>
              <a:t>PI  CORE</a:t>
            </a:r>
            <a:r>
              <a:rPr lang="en-US" sz="900" b="1" baseline="0" dirty="0">
                <a:solidFill>
                  <a:sysClr val="windowText" lastClr="000000"/>
                </a:solidFill>
              </a:rPr>
              <a:t> AND NON CORE </a:t>
            </a:r>
            <a:r>
              <a:rPr lang="en-US" sz="900" b="1" dirty="0">
                <a:solidFill>
                  <a:sysClr val="windowText" lastClr="000000"/>
                </a:solidFill>
              </a:rPr>
              <a:t>LEVERAGE</a:t>
            </a:r>
          </a:p>
        </c:rich>
      </c:tx>
      <c:layout>
        <c:manualLayout>
          <c:xMode val="edge"/>
          <c:yMode val="edge"/>
          <c:x val="0.17478888972065776"/>
          <c:y val="3.7041060890983343E-2"/>
        </c:manualLayout>
      </c:layout>
      <c:overlay val="0"/>
      <c:spPr>
        <a:noFill/>
        <a:ln>
          <a:noFill/>
        </a:ln>
        <a:effectLst/>
      </c:spPr>
      <c:txPr>
        <a:bodyPr rot="0" spcFirstLastPara="1" vertOverflow="ellipsis" vert="horz" wrap="square" anchor="ctr" anchorCtr="1"/>
        <a:lstStyle/>
        <a:p>
          <a:pPr>
            <a:defRPr sz="9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6449370443910441"/>
          <c:y val="0.20562455384844222"/>
          <c:w val="0.78691032599999167"/>
          <c:h val="0.50662765202694082"/>
        </c:manualLayout>
      </c:layout>
      <c:barChart>
        <c:barDir val="col"/>
        <c:grouping val="clustered"/>
        <c:varyColors val="0"/>
        <c:ser>
          <c:idx val="0"/>
          <c:order val="0"/>
          <c:tx>
            <c:strRef>
              <c:f>'Debt Summary'!$A$69</c:f>
              <c:strCache>
                <c:ptCount val="1"/>
                <c:pt idx="0">
                  <c:v>Core</c:v>
                </c:pt>
              </c:strCache>
            </c:strRef>
          </c:tx>
          <c:spPr>
            <a:solidFill>
              <a:schemeClr val="bg2">
                <a:lumMod val="50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layout/>
                <c15:showLeaderLines val="0"/>
              </c:ext>
            </c:extLst>
          </c:dLbls>
          <c:cat>
            <c:strRef>
              <c:f>'Debt Summary'!$B$68:$C$68</c:f>
              <c:strCache>
                <c:ptCount val="2"/>
                <c:pt idx="0">
                  <c:v>03/31/21</c:v>
                </c:pt>
                <c:pt idx="1">
                  <c:v>03/31/21 ADJ</c:v>
                </c:pt>
              </c:strCache>
            </c:strRef>
          </c:cat>
          <c:val>
            <c:numRef>
              <c:f>'Debt Summary'!$B$69:$C$69</c:f>
              <c:numCache>
                <c:formatCode>0.00%</c:formatCode>
                <c:ptCount val="2"/>
                <c:pt idx="0">
                  <c:v>0.2477</c:v>
                </c:pt>
                <c:pt idx="1">
                  <c:v>0.25069999999999998</c:v>
                </c:pt>
              </c:numCache>
            </c:numRef>
          </c:val>
          <c:extLst>
            <c:ext xmlns:c16="http://schemas.microsoft.com/office/drawing/2014/chart" uri="{C3380CC4-5D6E-409C-BE32-E72D297353CC}">
              <c16:uniqueId val="{00000000-38FC-44F5-B294-BBC27B368486}"/>
            </c:ext>
          </c:extLst>
        </c:ser>
        <c:ser>
          <c:idx val="1"/>
          <c:order val="1"/>
          <c:tx>
            <c:strRef>
              <c:f>'Debt Summary'!$A$70</c:f>
              <c:strCache>
                <c:ptCount val="1"/>
                <c:pt idx="0">
                  <c:v>Non Core</c:v>
                </c:pt>
              </c:strCache>
            </c:strRef>
          </c:tx>
          <c:spPr>
            <a:solidFill>
              <a:schemeClr val="accent3">
                <a:lumMod val="50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'Debt Summary'!$B$68:$C$68</c:f>
              <c:strCache>
                <c:ptCount val="2"/>
                <c:pt idx="0">
                  <c:v>03/31/21</c:v>
                </c:pt>
                <c:pt idx="1">
                  <c:v>03/31/21 ADJ</c:v>
                </c:pt>
              </c:strCache>
            </c:strRef>
          </c:cat>
          <c:val>
            <c:numRef>
              <c:f>'Debt Summary'!$B$70:$C$70</c:f>
              <c:numCache>
                <c:formatCode>0.00%</c:formatCode>
                <c:ptCount val="2"/>
                <c:pt idx="0">
                  <c:v>0.34849999999999998</c:v>
                </c:pt>
                <c:pt idx="1">
                  <c:v>0.45450000000000002</c:v>
                </c:pt>
              </c:numCache>
            </c:numRef>
          </c:val>
          <c:extLst>
            <c:ext xmlns:c16="http://schemas.microsoft.com/office/drawing/2014/chart" uri="{C3380CC4-5D6E-409C-BE32-E72D297353CC}">
              <c16:uniqueId val="{00000001-38FC-44F5-B294-BBC27B368486}"/>
            </c:ext>
          </c:extLst>
        </c:ser>
        <c:dLbls>
          <c:showLegendKey val="0"/>
          <c:showVal val="0"/>
          <c:showCatName val="0"/>
          <c:showSerName val="0"/>
          <c:showPercent val="0"/>
          <c:showBubbleSize val="0"/>
        </c:dLbls>
        <c:gapWidth val="61"/>
        <c:axId val="1558587072"/>
        <c:axId val="1558583328"/>
      </c:barChart>
      <c:catAx>
        <c:axId val="155858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558583328"/>
        <c:crosses val="autoZero"/>
        <c:auto val="1"/>
        <c:lblAlgn val="ctr"/>
        <c:lblOffset val="0"/>
        <c:noMultiLvlLbl val="0"/>
      </c:catAx>
      <c:valAx>
        <c:axId val="1558583328"/>
        <c:scaling>
          <c:orientation val="minMax"/>
          <c:max val="0.5"/>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558587072"/>
        <c:crosses val="autoZero"/>
        <c:crossBetween val="between"/>
        <c:majorUnit val="0.1"/>
      </c:valAx>
      <c:spPr>
        <a:solidFill>
          <a:schemeClr val="tx2">
            <a:lumMod val="60000"/>
            <a:lumOff val="40000"/>
          </a:schemeClr>
        </a:solidFill>
        <a:ln>
          <a:noFill/>
        </a:ln>
        <a:effectLst/>
      </c:spPr>
    </c:plotArea>
    <c:legend>
      <c:legendPos val="b"/>
      <c:layout>
        <c:manualLayout>
          <c:xMode val="edge"/>
          <c:yMode val="edge"/>
          <c:x val="0.27088828512254154"/>
          <c:y val="0.82713563955256153"/>
          <c:w val="0.49968184840571922"/>
          <c:h val="0.16360409522469266"/>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solidFill>
      <a:schemeClr val="tx2">
        <a:lumMod val="40000"/>
        <a:lumOff val="60000"/>
      </a:schemeClr>
    </a:solidFill>
    <a:ln w="9525" cap="flat" cmpd="sng" algn="ctr">
      <a:solidFill>
        <a:schemeClr val="tx1">
          <a:lumMod val="15000"/>
          <a:lumOff val="85000"/>
        </a:schemeClr>
      </a:solidFill>
      <a:round/>
    </a:ln>
    <a:effectLst/>
    <a:scene3d>
      <a:camera prst="orthographicFront"/>
      <a:lightRig rig="threePt" dir="t"/>
    </a:scene3d>
    <a:sp3d>
      <a:bevelT w="38100" h="38100"/>
      <a:bevelB w="38100" h="38100"/>
    </a:sp3d>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12071412645270847"/>
          <c:y val="0.12574525531178907"/>
          <c:w val="0.86156911028881478"/>
          <c:h val="0.65974760686774092"/>
        </c:manualLayout>
      </c:layout>
      <c:barChart>
        <c:barDir val="col"/>
        <c:grouping val="clustered"/>
        <c:varyColors val="0"/>
        <c:ser>
          <c:idx val="0"/>
          <c:order val="0"/>
          <c:tx>
            <c:strRef>
              <c:f>Sheet1!$B$1</c:f>
              <c:strCache>
                <c:ptCount val="1"/>
                <c:pt idx="0">
                  <c:v>SBA RE Total Net Return</c:v>
                </c:pt>
              </c:strCache>
            </c:strRef>
          </c:tx>
          <c:spPr>
            <a:solidFill>
              <a:schemeClr val="accent3">
                <a:lumMod val="50000"/>
              </a:schemeClr>
            </a:solidFill>
          </c:spPr>
          <c:invertIfNegative val="0"/>
          <c:dLbls>
            <c:dLbl>
              <c:idx val="1"/>
              <c:layout>
                <c:manualLayout>
                  <c:x val="4.6856108825218965E-3"/>
                  <c:y val="-5.1978540639033184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3BF-4FFA-9862-B73FB046179A}"/>
                </c:ext>
              </c:extLst>
            </c:dLbl>
            <c:numFmt formatCode="0.0%" sourceLinked="0"/>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One Year Return</c:v>
                </c:pt>
                <c:pt idx="1">
                  <c:v>Three Year Return</c:v>
                </c:pt>
                <c:pt idx="2">
                  <c:v>Five Year Return</c:v>
                </c:pt>
              </c:strCache>
            </c:strRef>
          </c:cat>
          <c:val>
            <c:numRef>
              <c:f>Sheet1!$B$2:$B$4</c:f>
              <c:numCache>
                <c:formatCode>0.0%</c:formatCode>
                <c:ptCount val="3"/>
                <c:pt idx="0">
                  <c:v>7.3999999999999996E-2</c:v>
                </c:pt>
                <c:pt idx="1">
                  <c:v>5.3999999999999999E-2</c:v>
                </c:pt>
                <c:pt idx="2">
                  <c:v>6.4000000000000001E-2</c:v>
                </c:pt>
              </c:numCache>
            </c:numRef>
          </c:val>
          <c:extLst>
            <c:ext xmlns:c16="http://schemas.microsoft.com/office/drawing/2014/chart" uri="{C3380CC4-5D6E-409C-BE32-E72D297353CC}">
              <c16:uniqueId val="{00000001-B3BF-4FFA-9862-B73FB046179A}"/>
            </c:ext>
          </c:extLst>
        </c:ser>
        <c:ser>
          <c:idx val="1"/>
          <c:order val="1"/>
          <c:tx>
            <c:strRef>
              <c:f>Sheet1!$C$1</c:f>
              <c:strCache>
                <c:ptCount val="1"/>
                <c:pt idx="0">
                  <c:v>SBA RE Primary Benchmark</c:v>
                </c:pt>
              </c:strCache>
            </c:strRef>
          </c:tx>
          <c:spPr>
            <a:solidFill>
              <a:schemeClr val="bg2">
                <a:lumMod val="50000"/>
              </a:schemeClr>
            </a:solidFill>
          </c:spPr>
          <c:invertIfNegative val="0"/>
          <c:dLbls>
            <c:dLbl>
              <c:idx val="0"/>
              <c:layout>
                <c:manualLayout>
                  <c:x val="3.123740588347931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3BF-4FFA-9862-B73FB046179A}"/>
                </c:ext>
              </c:extLst>
            </c:dLbl>
            <c:dLbl>
              <c:idx val="1"/>
              <c:layout>
                <c:manualLayout>
                  <c:x val="9.3712217650437357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3BF-4FFA-9862-B73FB046179A}"/>
                </c:ext>
              </c:extLst>
            </c:dLbl>
            <c:dLbl>
              <c:idx val="2"/>
              <c:layout>
                <c:manualLayout>
                  <c:x val="4.6856108825218965E-3"/>
                  <c:y val="-1.1911611292494996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3BF-4FFA-9862-B73FB046179A}"/>
                </c:ext>
              </c:extLst>
            </c:dLbl>
            <c:numFmt formatCode="0.0%" sourceLinked="0"/>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One Year Return</c:v>
                </c:pt>
                <c:pt idx="1">
                  <c:v>Three Year Return</c:v>
                </c:pt>
                <c:pt idx="2">
                  <c:v>Five Year Return</c:v>
                </c:pt>
              </c:strCache>
            </c:strRef>
          </c:cat>
          <c:val>
            <c:numRef>
              <c:f>Sheet1!$C$2:$C$4</c:f>
              <c:numCache>
                <c:formatCode>0.0%</c:formatCode>
                <c:ptCount val="3"/>
                <c:pt idx="0">
                  <c:v>4.7E-2</c:v>
                </c:pt>
                <c:pt idx="1">
                  <c:v>4.4999999999999998E-2</c:v>
                </c:pt>
                <c:pt idx="2">
                  <c:v>5.5E-2</c:v>
                </c:pt>
              </c:numCache>
            </c:numRef>
          </c:val>
          <c:extLst>
            <c:ext xmlns:c16="http://schemas.microsoft.com/office/drawing/2014/chart" uri="{C3380CC4-5D6E-409C-BE32-E72D297353CC}">
              <c16:uniqueId val="{00000005-B3BF-4FFA-9862-B73FB046179A}"/>
            </c:ext>
          </c:extLst>
        </c:ser>
        <c:dLbls>
          <c:showLegendKey val="0"/>
          <c:showVal val="0"/>
          <c:showCatName val="0"/>
          <c:showSerName val="0"/>
          <c:showPercent val="0"/>
          <c:showBubbleSize val="0"/>
        </c:dLbls>
        <c:gapWidth val="70"/>
        <c:axId val="175426944"/>
        <c:axId val="175428736"/>
      </c:barChart>
      <c:catAx>
        <c:axId val="175426944"/>
        <c:scaling>
          <c:orientation val="minMax"/>
        </c:scaling>
        <c:delete val="0"/>
        <c:axPos val="b"/>
        <c:numFmt formatCode="General" sourceLinked="0"/>
        <c:majorTickMark val="out"/>
        <c:minorTickMark val="none"/>
        <c:tickLblPos val="nextTo"/>
        <c:txPr>
          <a:bodyPr/>
          <a:lstStyle/>
          <a:p>
            <a:pPr>
              <a:defRPr sz="1200"/>
            </a:pPr>
            <a:endParaRPr lang="en-US"/>
          </a:p>
        </c:txPr>
        <c:crossAx val="175428736"/>
        <c:crosses val="autoZero"/>
        <c:auto val="1"/>
        <c:lblAlgn val="ctr"/>
        <c:lblOffset val="100"/>
        <c:noMultiLvlLbl val="0"/>
      </c:catAx>
      <c:valAx>
        <c:axId val="175428736"/>
        <c:scaling>
          <c:orientation val="minMax"/>
          <c:max val="0.14000000000000001"/>
          <c:min val="0"/>
        </c:scaling>
        <c:delete val="0"/>
        <c:axPos val="l"/>
        <c:majorGridlines>
          <c:spPr>
            <a:ln>
              <a:solidFill>
                <a:schemeClr val="bg1">
                  <a:lumMod val="75000"/>
                </a:schemeClr>
              </a:solidFill>
            </a:ln>
          </c:spPr>
        </c:majorGridlines>
        <c:numFmt formatCode="0%" sourceLinked="0"/>
        <c:majorTickMark val="out"/>
        <c:minorTickMark val="none"/>
        <c:tickLblPos val="nextTo"/>
        <c:spPr>
          <a:ln>
            <a:solidFill>
              <a:schemeClr val="bg1">
                <a:lumMod val="75000"/>
              </a:schemeClr>
            </a:solidFill>
          </a:ln>
        </c:spPr>
        <c:txPr>
          <a:bodyPr/>
          <a:lstStyle/>
          <a:p>
            <a:pPr>
              <a:defRPr sz="1200"/>
            </a:pPr>
            <a:endParaRPr lang="en-US"/>
          </a:p>
        </c:txPr>
        <c:crossAx val="175426944"/>
        <c:crosses val="autoZero"/>
        <c:crossBetween val="between"/>
        <c:majorUnit val="2.0000000000000004E-2"/>
      </c:valAx>
    </c:plotArea>
    <c:legend>
      <c:legendPos val="b"/>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11915228223108551"/>
          <c:y val="7.7069032413326813E-2"/>
          <c:w val="0.86156911028881478"/>
          <c:h val="0.6925833580265508"/>
        </c:manualLayout>
      </c:layout>
      <c:barChart>
        <c:barDir val="col"/>
        <c:grouping val="clustered"/>
        <c:varyColors val="0"/>
        <c:ser>
          <c:idx val="0"/>
          <c:order val="0"/>
          <c:tx>
            <c:strRef>
              <c:f>Sheet1!$B$1</c:f>
              <c:strCache>
                <c:ptCount val="1"/>
                <c:pt idx="0">
                  <c:v>PI Total Net Return</c:v>
                </c:pt>
              </c:strCache>
            </c:strRef>
          </c:tx>
          <c:spPr>
            <a:solidFill>
              <a:schemeClr val="accent3">
                <a:lumMod val="50000"/>
              </a:schemeClr>
            </a:solidFill>
          </c:spPr>
          <c:invertIfNegative val="0"/>
          <c:dLbls>
            <c:numFmt formatCode="0.0%" sourceLinked="0"/>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One Year Return</c:v>
                </c:pt>
                <c:pt idx="1">
                  <c:v>Three Year Return</c:v>
                </c:pt>
                <c:pt idx="2">
                  <c:v>Five Year Return</c:v>
                </c:pt>
              </c:strCache>
            </c:strRef>
          </c:cat>
          <c:val>
            <c:numRef>
              <c:f>Sheet1!$B$2:$B$4</c:f>
              <c:numCache>
                <c:formatCode>0.0%</c:formatCode>
                <c:ptCount val="3"/>
                <c:pt idx="0">
                  <c:v>3.5999999999999997E-2</c:v>
                </c:pt>
                <c:pt idx="1">
                  <c:v>4.3999999999999997E-2</c:v>
                </c:pt>
                <c:pt idx="2">
                  <c:v>5.6000000000000001E-2</c:v>
                </c:pt>
              </c:numCache>
            </c:numRef>
          </c:val>
          <c:extLst>
            <c:ext xmlns:c16="http://schemas.microsoft.com/office/drawing/2014/chart" uri="{C3380CC4-5D6E-409C-BE32-E72D297353CC}">
              <c16:uniqueId val="{00000000-3B5B-4175-9F0C-AD94D6CABAD2}"/>
            </c:ext>
          </c:extLst>
        </c:ser>
        <c:ser>
          <c:idx val="1"/>
          <c:order val="1"/>
          <c:tx>
            <c:strRef>
              <c:f>Sheet1!$C$1</c:f>
              <c:strCache>
                <c:ptCount val="1"/>
                <c:pt idx="0">
                  <c:v>ODCE Total Net Return</c:v>
                </c:pt>
              </c:strCache>
            </c:strRef>
          </c:tx>
          <c:spPr>
            <a:solidFill>
              <a:schemeClr val="bg2">
                <a:lumMod val="25000"/>
              </a:schemeClr>
            </a:solidFill>
          </c:spPr>
          <c:invertIfNegative val="0"/>
          <c:dLbls>
            <c:dLbl>
              <c:idx val="0"/>
              <c:layout>
                <c:manualLayout>
                  <c:x val="3.123740588347931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B5B-4175-9F0C-AD94D6CABAD2}"/>
                </c:ext>
              </c:extLst>
            </c:dLbl>
            <c:dLbl>
              <c:idx val="1"/>
              <c:layout>
                <c:manualLayout>
                  <c:x val="9.3712217650437357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B5B-4175-9F0C-AD94D6CABAD2}"/>
                </c:ext>
              </c:extLst>
            </c:dLbl>
            <c:dLbl>
              <c:idx val="2"/>
              <c:layout>
                <c:manualLayout>
                  <c:x val="4.6856108825218965E-3"/>
                  <c:y val="-1.1911611292494996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B5B-4175-9F0C-AD94D6CABAD2}"/>
                </c:ext>
              </c:extLst>
            </c:dLbl>
            <c:numFmt formatCode="0.0%" sourceLinked="0"/>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One Year Return</c:v>
                </c:pt>
                <c:pt idx="1">
                  <c:v>Three Year Return</c:v>
                </c:pt>
                <c:pt idx="2">
                  <c:v>Five Year Return</c:v>
                </c:pt>
              </c:strCache>
            </c:strRef>
          </c:cat>
          <c:val>
            <c:numRef>
              <c:f>Sheet1!$C$2:$C$4</c:f>
              <c:numCache>
                <c:formatCode>0.0%</c:formatCode>
                <c:ptCount val="3"/>
                <c:pt idx="0">
                  <c:v>1.4999999999999999E-2</c:v>
                </c:pt>
                <c:pt idx="1">
                  <c:v>0.04</c:v>
                </c:pt>
                <c:pt idx="2">
                  <c:v>5.2999999999999999E-2</c:v>
                </c:pt>
              </c:numCache>
            </c:numRef>
          </c:val>
          <c:extLst>
            <c:ext xmlns:c16="http://schemas.microsoft.com/office/drawing/2014/chart" uri="{C3380CC4-5D6E-409C-BE32-E72D297353CC}">
              <c16:uniqueId val="{00000004-3B5B-4175-9F0C-AD94D6CABAD2}"/>
            </c:ext>
          </c:extLst>
        </c:ser>
        <c:ser>
          <c:idx val="2"/>
          <c:order val="2"/>
          <c:tx>
            <c:strRef>
              <c:f>Sheet1!$D$1</c:f>
              <c:strCache>
                <c:ptCount val="1"/>
                <c:pt idx="0">
                  <c:v>SBA Primary Benchmark</c:v>
                </c:pt>
              </c:strCache>
            </c:strRef>
          </c:tx>
          <c:spPr>
            <a:solidFill>
              <a:schemeClr val="bg2">
                <a:lumMod val="50000"/>
              </a:schemeClr>
            </a:solidFill>
          </c:spPr>
          <c:invertIfNegative val="0"/>
          <c:dLbls>
            <c:numFmt formatCode="0.0%" sourceLinked="0"/>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One Year Return</c:v>
                </c:pt>
                <c:pt idx="1">
                  <c:v>Three Year Return</c:v>
                </c:pt>
                <c:pt idx="2">
                  <c:v>Five Year Return</c:v>
                </c:pt>
              </c:strCache>
            </c:strRef>
          </c:cat>
          <c:val>
            <c:numRef>
              <c:f>Sheet1!$D$2:$D$4</c:f>
              <c:numCache>
                <c:formatCode>0.0%</c:formatCode>
                <c:ptCount val="3"/>
                <c:pt idx="0">
                  <c:v>4.7E-2</c:v>
                </c:pt>
                <c:pt idx="1">
                  <c:v>4.4999999999999998E-2</c:v>
                </c:pt>
                <c:pt idx="2">
                  <c:v>5.5E-2</c:v>
                </c:pt>
              </c:numCache>
            </c:numRef>
          </c:val>
          <c:extLst>
            <c:ext xmlns:c16="http://schemas.microsoft.com/office/drawing/2014/chart" uri="{C3380CC4-5D6E-409C-BE32-E72D297353CC}">
              <c16:uniqueId val="{00000005-3B5B-4175-9F0C-AD94D6CABAD2}"/>
            </c:ext>
          </c:extLst>
        </c:ser>
        <c:dLbls>
          <c:showLegendKey val="0"/>
          <c:showVal val="0"/>
          <c:showCatName val="0"/>
          <c:showSerName val="0"/>
          <c:showPercent val="0"/>
          <c:showBubbleSize val="0"/>
        </c:dLbls>
        <c:gapWidth val="70"/>
        <c:axId val="280905984"/>
        <c:axId val="280924160"/>
      </c:barChart>
      <c:catAx>
        <c:axId val="280905984"/>
        <c:scaling>
          <c:orientation val="minMax"/>
        </c:scaling>
        <c:delete val="0"/>
        <c:axPos val="b"/>
        <c:numFmt formatCode="General" sourceLinked="0"/>
        <c:majorTickMark val="out"/>
        <c:minorTickMark val="none"/>
        <c:tickLblPos val="nextTo"/>
        <c:txPr>
          <a:bodyPr/>
          <a:lstStyle/>
          <a:p>
            <a:pPr>
              <a:defRPr sz="1200"/>
            </a:pPr>
            <a:endParaRPr lang="en-US"/>
          </a:p>
        </c:txPr>
        <c:crossAx val="280924160"/>
        <c:crosses val="autoZero"/>
        <c:auto val="1"/>
        <c:lblAlgn val="ctr"/>
        <c:lblOffset val="100"/>
        <c:noMultiLvlLbl val="0"/>
      </c:catAx>
      <c:valAx>
        <c:axId val="280924160"/>
        <c:scaling>
          <c:orientation val="minMax"/>
          <c:max val="0.14000000000000001"/>
          <c:min val="0"/>
        </c:scaling>
        <c:delete val="0"/>
        <c:axPos val="l"/>
        <c:majorGridlines>
          <c:spPr>
            <a:ln>
              <a:solidFill>
                <a:schemeClr val="bg1">
                  <a:lumMod val="75000"/>
                </a:schemeClr>
              </a:solidFill>
            </a:ln>
          </c:spPr>
        </c:majorGridlines>
        <c:numFmt formatCode="0%" sourceLinked="0"/>
        <c:majorTickMark val="out"/>
        <c:minorTickMark val="none"/>
        <c:tickLblPos val="nextTo"/>
        <c:spPr>
          <a:ln>
            <a:solidFill>
              <a:schemeClr val="bg1">
                <a:lumMod val="75000"/>
              </a:schemeClr>
            </a:solidFill>
          </a:ln>
        </c:spPr>
        <c:txPr>
          <a:bodyPr/>
          <a:lstStyle/>
          <a:p>
            <a:pPr>
              <a:defRPr sz="1200"/>
            </a:pPr>
            <a:endParaRPr lang="en-US"/>
          </a:p>
        </c:txPr>
        <c:crossAx val="280905984"/>
        <c:crosses val="autoZero"/>
        <c:crossBetween val="between"/>
      </c:valAx>
    </c:plotArea>
    <c:legend>
      <c:legendPos val="b"/>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11915228223108551"/>
          <c:y val="7.7069032413326813E-2"/>
          <c:w val="0.86156911028881478"/>
          <c:h val="0.66486146968573312"/>
        </c:manualLayout>
      </c:layout>
      <c:barChart>
        <c:barDir val="col"/>
        <c:grouping val="clustered"/>
        <c:varyColors val="0"/>
        <c:ser>
          <c:idx val="0"/>
          <c:order val="0"/>
          <c:tx>
            <c:strRef>
              <c:f>Sheet1!$B$1</c:f>
              <c:strCache>
                <c:ptCount val="1"/>
                <c:pt idx="0">
                  <c:v>EMP Total Net Return</c:v>
                </c:pt>
              </c:strCache>
            </c:strRef>
          </c:tx>
          <c:spPr>
            <a:solidFill>
              <a:schemeClr val="accent3">
                <a:lumMod val="50000"/>
              </a:schemeClr>
            </a:solidFill>
          </c:spPr>
          <c:invertIfNegative val="0"/>
          <c:dLbls>
            <c:dLbl>
              <c:idx val="1"/>
              <c:layout>
                <c:manualLayout>
                  <c:x val="1.5618702941739655E-3"/>
                  <c:y val="1.039570812780664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A6E-48B2-9BFC-1D14153E75FF}"/>
                </c:ext>
              </c:extLst>
            </c:dLbl>
            <c:numFmt formatCode="0.0%" sourceLinked="0"/>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One Year Return</c:v>
                </c:pt>
                <c:pt idx="1">
                  <c:v>Three Year Return</c:v>
                </c:pt>
                <c:pt idx="2">
                  <c:v>Five Year Return</c:v>
                </c:pt>
              </c:strCache>
            </c:strRef>
          </c:cat>
          <c:val>
            <c:numRef>
              <c:f>Sheet1!$B$2:$B$4</c:f>
              <c:numCache>
                <c:formatCode>0.0%</c:formatCode>
                <c:ptCount val="3"/>
                <c:pt idx="0">
                  <c:v>0.13700000000000001</c:v>
                </c:pt>
                <c:pt idx="1">
                  <c:v>6.8000000000000005E-2</c:v>
                </c:pt>
                <c:pt idx="2">
                  <c:v>7.4999999999999997E-2</c:v>
                </c:pt>
              </c:numCache>
            </c:numRef>
          </c:val>
          <c:extLst>
            <c:ext xmlns:c16="http://schemas.microsoft.com/office/drawing/2014/chart" uri="{C3380CC4-5D6E-409C-BE32-E72D297353CC}">
              <c16:uniqueId val="{00000001-5A6E-48B2-9BFC-1D14153E75FF}"/>
            </c:ext>
          </c:extLst>
        </c:ser>
        <c:ser>
          <c:idx val="1"/>
          <c:order val="1"/>
          <c:tx>
            <c:strRef>
              <c:f>Sheet1!$C$1</c:f>
              <c:strCache>
                <c:ptCount val="1"/>
                <c:pt idx="0">
                  <c:v>External Custom Benchmark Net Return</c:v>
                </c:pt>
              </c:strCache>
            </c:strRef>
          </c:tx>
          <c:spPr>
            <a:solidFill>
              <a:schemeClr val="bg2">
                <a:lumMod val="25000"/>
              </a:schemeClr>
            </a:solidFill>
          </c:spPr>
          <c:invertIfNegative val="0"/>
          <c:dLbls>
            <c:dLbl>
              <c:idx val="0"/>
              <c:layout>
                <c:manualLayout>
                  <c:x val="3.123740588347931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A6E-48B2-9BFC-1D14153E75FF}"/>
                </c:ext>
              </c:extLst>
            </c:dLbl>
            <c:dLbl>
              <c:idx val="1"/>
              <c:layout>
                <c:manualLayout>
                  <c:x val="9.3712217650437357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A6E-48B2-9BFC-1D14153E75FF}"/>
                </c:ext>
              </c:extLst>
            </c:dLbl>
            <c:dLbl>
              <c:idx val="2"/>
              <c:layout>
                <c:manualLayout>
                  <c:x val="4.6856108825218965E-3"/>
                  <c:y val="-1.1911611292494996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A6E-48B2-9BFC-1D14153E75FF}"/>
                </c:ext>
              </c:extLst>
            </c:dLbl>
            <c:numFmt formatCode="0.0%" sourceLinked="0"/>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One Year Return</c:v>
                </c:pt>
                <c:pt idx="1">
                  <c:v>Three Year Return</c:v>
                </c:pt>
                <c:pt idx="2">
                  <c:v>Five Year Return</c:v>
                </c:pt>
              </c:strCache>
            </c:strRef>
          </c:cat>
          <c:val>
            <c:numRef>
              <c:f>Sheet1!$C$2:$C$4</c:f>
              <c:numCache>
                <c:formatCode>0.0%</c:formatCode>
                <c:ptCount val="3"/>
                <c:pt idx="0">
                  <c:v>7.3999999999999996E-2</c:v>
                </c:pt>
                <c:pt idx="1">
                  <c:v>4.1000000000000002E-2</c:v>
                </c:pt>
                <c:pt idx="2">
                  <c:v>0.05</c:v>
                </c:pt>
              </c:numCache>
            </c:numRef>
          </c:val>
          <c:extLst>
            <c:ext xmlns:c16="http://schemas.microsoft.com/office/drawing/2014/chart" uri="{C3380CC4-5D6E-409C-BE32-E72D297353CC}">
              <c16:uniqueId val="{00000005-5A6E-48B2-9BFC-1D14153E75FF}"/>
            </c:ext>
          </c:extLst>
        </c:ser>
        <c:ser>
          <c:idx val="2"/>
          <c:order val="2"/>
          <c:tx>
            <c:strRef>
              <c:f>Sheet1!$D$1</c:f>
              <c:strCache>
                <c:ptCount val="1"/>
                <c:pt idx="0">
                  <c:v>SBAF Primary Benchmark</c:v>
                </c:pt>
              </c:strCache>
            </c:strRef>
          </c:tx>
          <c:spPr>
            <a:solidFill>
              <a:schemeClr val="bg2">
                <a:lumMod val="50000"/>
              </a:schemeClr>
            </a:solidFill>
          </c:spPr>
          <c:invertIfNegative val="0"/>
          <c:dLbls>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One Year Return</c:v>
                </c:pt>
                <c:pt idx="1">
                  <c:v>Three Year Return</c:v>
                </c:pt>
                <c:pt idx="2">
                  <c:v>Five Year Return</c:v>
                </c:pt>
              </c:strCache>
            </c:strRef>
          </c:cat>
          <c:val>
            <c:numRef>
              <c:f>Sheet1!$D$2:$D$4</c:f>
              <c:numCache>
                <c:formatCode>0.0%</c:formatCode>
                <c:ptCount val="3"/>
                <c:pt idx="0">
                  <c:v>4.7E-2</c:v>
                </c:pt>
                <c:pt idx="1">
                  <c:v>4.4999999999999998E-2</c:v>
                </c:pt>
                <c:pt idx="2">
                  <c:v>5.5E-2</c:v>
                </c:pt>
              </c:numCache>
            </c:numRef>
          </c:val>
          <c:extLst>
            <c:ext xmlns:c16="http://schemas.microsoft.com/office/drawing/2014/chart" uri="{C3380CC4-5D6E-409C-BE32-E72D297353CC}">
              <c16:uniqueId val="{00000006-5A6E-48B2-9BFC-1D14153E75FF}"/>
            </c:ext>
          </c:extLst>
        </c:ser>
        <c:dLbls>
          <c:showLegendKey val="0"/>
          <c:showVal val="0"/>
          <c:showCatName val="0"/>
          <c:showSerName val="0"/>
          <c:showPercent val="0"/>
          <c:showBubbleSize val="0"/>
        </c:dLbls>
        <c:gapWidth val="60"/>
        <c:axId val="280646016"/>
        <c:axId val="280647552"/>
      </c:barChart>
      <c:catAx>
        <c:axId val="280646016"/>
        <c:scaling>
          <c:orientation val="minMax"/>
        </c:scaling>
        <c:delete val="0"/>
        <c:axPos val="b"/>
        <c:numFmt formatCode="General" sourceLinked="0"/>
        <c:majorTickMark val="out"/>
        <c:minorTickMark val="none"/>
        <c:tickLblPos val="low"/>
        <c:txPr>
          <a:bodyPr/>
          <a:lstStyle/>
          <a:p>
            <a:pPr>
              <a:defRPr sz="1200"/>
            </a:pPr>
            <a:endParaRPr lang="en-US"/>
          </a:p>
        </c:txPr>
        <c:crossAx val="280647552"/>
        <c:crosses val="autoZero"/>
        <c:auto val="1"/>
        <c:lblAlgn val="ctr"/>
        <c:lblOffset val="100"/>
        <c:noMultiLvlLbl val="0"/>
      </c:catAx>
      <c:valAx>
        <c:axId val="280647552"/>
        <c:scaling>
          <c:orientation val="minMax"/>
          <c:max val="0.14000000000000001"/>
          <c:min val="0"/>
        </c:scaling>
        <c:delete val="0"/>
        <c:axPos val="l"/>
        <c:majorGridlines>
          <c:spPr>
            <a:ln>
              <a:solidFill>
                <a:schemeClr val="bg1">
                  <a:lumMod val="75000"/>
                </a:schemeClr>
              </a:solidFill>
            </a:ln>
          </c:spPr>
        </c:majorGridlines>
        <c:numFmt formatCode="0%" sourceLinked="0"/>
        <c:majorTickMark val="out"/>
        <c:minorTickMark val="none"/>
        <c:tickLblPos val="nextTo"/>
        <c:spPr>
          <a:ln>
            <a:solidFill>
              <a:schemeClr val="bg1">
                <a:lumMod val="75000"/>
              </a:schemeClr>
            </a:solidFill>
          </a:ln>
        </c:spPr>
        <c:txPr>
          <a:bodyPr/>
          <a:lstStyle/>
          <a:p>
            <a:pPr>
              <a:defRPr sz="1200"/>
            </a:pPr>
            <a:endParaRPr lang="en-US"/>
          </a:p>
        </c:txPr>
        <c:crossAx val="280646016"/>
        <c:crosses val="autoZero"/>
        <c:crossBetween val="between"/>
        <c:majorUnit val="2.0000000000000004E-2"/>
        <c:minorUnit val="1.0000000000000002E-3"/>
      </c:valAx>
    </c:plotArea>
    <c:legend>
      <c:legendPos val="b"/>
      <c:layout>
        <c:manualLayout>
          <c:xMode val="edge"/>
          <c:yMode val="edge"/>
          <c:x val="1.0058321712567413E-2"/>
          <c:y val="0.888855350679159"/>
          <c:w val="0.98994167828743262"/>
          <c:h val="9.5551087129131074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065048118985127"/>
          <c:y val="4.6296296296296294E-2"/>
          <c:w val="0.86601618547681536"/>
          <c:h val="0.8416746864975212"/>
        </c:manualLayout>
      </c:layout>
      <c:barChart>
        <c:barDir val="col"/>
        <c:grouping val="clustered"/>
        <c:varyColors val="0"/>
        <c:ser>
          <c:idx val="0"/>
          <c:order val="0"/>
          <c:spPr>
            <a:solidFill>
              <a:srgbClr val="4F81BD">
                <a:lumMod val="75000"/>
              </a:srgbClr>
            </a:solidFill>
            <a:ln w="19050">
              <a:solidFill>
                <a:schemeClr val="lt1"/>
              </a:solidFill>
            </a:ln>
            <a:effectLst/>
          </c:spPr>
          <c:invertIfNegative val="0"/>
          <c:dPt>
            <c:idx val="0"/>
            <c:invertIfNegative val="0"/>
            <c:bubble3D val="0"/>
            <c:spPr>
              <a:solidFill>
                <a:srgbClr val="4F81BD">
                  <a:lumMod val="75000"/>
                </a:srgbClr>
              </a:solidFill>
              <a:ln w="19050">
                <a:solidFill>
                  <a:schemeClr val="lt1"/>
                </a:solidFill>
              </a:ln>
              <a:effectLst/>
            </c:spPr>
            <c:extLst>
              <c:ext xmlns:c16="http://schemas.microsoft.com/office/drawing/2014/chart" uri="{C3380CC4-5D6E-409C-BE32-E72D297353CC}">
                <c16:uniqueId val="{00000001-85BE-422A-BBB0-9303FF1ECFDB}"/>
              </c:ext>
            </c:extLst>
          </c:dPt>
          <c:dPt>
            <c:idx val="1"/>
            <c:invertIfNegative val="0"/>
            <c:bubble3D val="0"/>
            <c:spPr>
              <a:solidFill>
                <a:srgbClr val="C0504D">
                  <a:lumMod val="75000"/>
                </a:srgbClr>
              </a:solidFill>
              <a:ln w="19050">
                <a:solidFill>
                  <a:schemeClr val="lt1"/>
                </a:solidFill>
              </a:ln>
              <a:effectLst/>
            </c:spPr>
            <c:extLst>
              <c:ext xmlns:c16="http://schemas.microsoft.com/office/drawing/2014/chart" uri="{C3380CC4-5D6E-409C-BE32-E72D297353CC}">
                <c16:uniqueId val="{00000003-85BE-422A-BBB0-9303FF1ECFDB}"/>
              </c:ext>
            </c:extLst>
          </c:dPt>
          <c:dPt>
            <c:idx val="2"/>
            <c:invertIfNegative val="0"/>
            <c:bubble3D val="0"/>
            <c:spPr>
              <a:solidFill>
                <a:srgbClr val="9BBB59">
                  <a:lumMod val="75000"/>
                </a:srgbClr>
              </a:solidFill>
              <a:ln w="19050">
                <a:solidFill>
                  <a:schemeClr val="lt1"/>
                </a:solidFill>
              </a:ln>
              <a:effectLst/>
            </c:spPr>
            <c:extLst>
              <c:ext xmlns:c16="http://schemas.microsoft.com/office/drawing/2014/chart" uri="{C3380CC4-5D6E-409C-BE32-E72D297353CC}">
                <c16:uniqueId val="{00000005-85BE-422A-BBB0-9303FF1ECFDB}"/>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'Tgt Wgts'!$D$43:$D$45</c:f>
              <c:strCache>
                <c:ptCount val="3"/>
                <c:pt idx="0">
                  <c:v>Developed Markets ex USA</c:v>
                </c:pt>
                <c:pt idx="1">
                  <c:v>United States</c:v>
                </c:pt>
                <c:pt idx="2">
                  <c:v>Emerging Markets</c:v>
                </c:pt>
              </c:strCache>
            </c:strRef>
          </c:cat>
          <c:val>
            <c:numRef>
              <c:f>'Tgt Wgts'!$E$43:$E$45</c:f>
              <c:numCache>
                <c:formatCode>0.0%</c:formatCode>
                <c:ptCount val="3"/>
                <c:pt idx="0">
                  <c:v>0.30078817000000008</c:v>
                </c:pt>
                <c:pt idx="1">
                  <c:v>0.57448776000000001</c:v>
                </c:pt>
                <c:pt idx="2">
                  <c:v>0.12306453000000001</c:v>
                </c:pt>
              </c:numCache>
            </c:numRef>
          </c:val>
          <c:extLst>
            <c:ext xmlns:c16="http://schemas.microsoft.com/office/drawing/2014/chart" uri="{C3380CC4-5D6E-409C-BE32-E72D297353CC}">
              <c16:uniqueId val="{00000006-85BE-422A-BBB0-9303FF1ECFDB}"/>
            </c:ext>
          </c:extLst>
        </c:ser>
        <c:dLbls>
          <c:dLblPos val="ctr"/>
          <c:showLegendKey val="0"/>
          <c:showVal val="1"/>
          <c:showCatName val="0"/>
          <c:showSerName val="0"/>
          <c:showPercent val="0"/>
          <c:showBubbleSize val="0"/>
        </c:dLbls>
        <c:gapWidth val="100"/>
        <c:axId val="1532115215"/>
        <c:axId val="1532109391"/>
      </c:barChart>
      <c:catAx>
        <c:axId val="153211521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2109391"/>
        <c:crosses val="autoZero"/>
        <c:auto val="1"/>
        <c:lblAlgn val="ctr"/>
        <c:lblOffset val="100"/>
        <c:noMultiLvlLbl val="0"/>
      </c:catAx>
      <c:valAx>
        <c:axId val="1532109391"/>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2115215"/>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5.9218188004277243E-2"/>
          <c:y val="7.0495185101993804E-2"/>
          <c:w val="0.92380650335374748"/>
          <c:h val="0.63280277444746291"/>
        </c:manualLayout>
      </c:layout>
      <c:barChart>
        <c:barDir val="col"/>
        <c:grouping val="clustered"/>
        <c:varyColors val="0"/>
        <c:ser>
          <c:idx val="0"/>
          <c:order val="0"/>
          <c:tx>
            <c:strRef>
              <c:f>Sheet1!$B$1</c:f>
              <c:strCache>
                <c:ptCount val="1"/>
                <c:pt idx="0">
                  <c:v>SBA Exposure</c:v>
                </c:pt>
              </c:strCache>
            </c:strRef>
          </c:tx>
          <c:spPr>
            <a:solidFill>
              <a:schemeClr val="accent3">
                <a:lumMod val="50000"/>
              </a:schemeClr>
            </a:solidFill>
          </c:spPr>
          <c:invertIfNegative val="0"/>
          <c:dLbls>
            <c:dLbl>
              <c:idx val="0"/>
              <c:layout>
                <c:manualLayout>
                  <c:x val="-6.1729610187615438E-3"/>
                  <c:y val="-5.8927427751212756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C0A-4C59-9A9A-C10A0BDA787C}"/>
                </c:ext>
              </c:extLst>
            </c:dLbl>
            <c:dLbl>
              <c:idx val="1"/>
              <c:layout>
                <c:manualLayout>
                  <c:x val="-4.6296296296296294E-3"/>
                  <c:y val="-1.0031520751759632E-16"/>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C0A-4C59-9A9A-C10A0BDA787C}"/>
                </c:ext>
              </c:extLst>
            </c:dLbl>
            <c:dLbl>
              <c:idx val="2"/>
              <c:layout>
                <c:manualLayout>
                  <c:x val="-7.716049382716049E-3"/>
                  <c:y val="-1.122451815291790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C0A-4C59-9A9A-C10A0BDA787C}"/>
                </c:ext>
              </c:extLst>
            </c:dLbl>
            <c:dLbl>
              <c:idx val="3"/>
              <c:layout>
                <c:manualLayout>
                  <c:x val="-4.6296296296296294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C0A-4C59-9A9A-C10A0BDA787C}"/>
                </c:ext>
              </c:extLst>
            </c:dLbl>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Office</c:v>
                </c:pt>
                <c:pt idx="1">
                  <c:v>Apartment</c:v>
                </c:pt>
                <c:pt idx="2">
                  <c:v>Industrial</c:v>
                </c:pt>
                <c:pt idx="3">
                  <c:v>Retail</c:v>
                </c:pt>
                <c:pt idx="4">
                  <c:v>Other *</c:v>
                </c:pt>
              </c:strCache>
            </c:strRef>
          </c:cat>
          <c:val>
            <c:numRef>
              <c:f>Sheet1!$B$2:$B$6</c:f>
              <c:numCache>
                <c:formatCode>0.0%</c:formatCode>
                <c:ptCount val="5"/>
                <c:pt idx="0">
                  <c:v>0.32700000000000001</c:v>
                </c:pt>
                <c:pt idx="1">
                  <c:v>0.245</c:v>
                </c:pt>
                <c:pt idx="2">
                  <c:v>0.191</c:v>
                </c:pt>
                <c:pt idx="3">
                  <c:v>0.127</c:v>
                </c:pt>
                <c:pt idx="4">
                  <c:v>0.109</c:v>
                </c:pt>
              </c:numCache>
            </c:numRef>
          </c:val>
          <c:extLst>
            <c:ext xmlns:c16="http://schemas.microsoft.com/office/drawing/2014/chart" uri="{C3380CC4-5D6E-409C-BE32-E72D297353CC}">
              <c16:uniqueId val="{00000004-3C0A-4C59-9A9A-C10A0BDA787C}"/>
            </c:ext>
          </c:extLst>
        </c:ser>
        <c:ser>
          <c:idx val="1"/>
          <c:order val="1"/>
          <c:tx>
            <c:strRef>
              <c:f>Sheet1!$C$1</c:f>
              <c:strCache>
                <c:ptCount val="1"/>
                <c:pt idx="0">
                  <c:v>ODCE</c:v>
                </c:pt>
              </c:strCache>
            </c:strRef>
          </c:tx>
          <c:spPr>
            <a:solidFill>
              <a:schemeClr val="bg2">
                <a:lumMod val="50000"/>
              </a:schemeClr>
            </a:solidFill>
          </c:spPr>
          <c:invertIfNegative val="0"/>
          <c:dLbls>
            <c:dLbl>
              <c:idx val="0"/>
              <c:layout>
                <c:manualLayout>
                  <c:x val="0"/>
                  <c:y val="2.1047048663060016E-4"/>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C0A-4C59-9A9A-C10A0BDA787C}"/>
                </c:ext>
              </c:extLst>
            </c:dLbl>
            <c:dLbl>
              <c:idx val="1"/>
              <c:layout>
                <c:manualLayout>
                  <c:x val="0"/>
                  <c:y val="-1.122413064357795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C0A-4C59-9A9A-C10A0BDA787C}"/>
                </c:ext>
              </c:extLst>
            </c:dLbl>
            <c:dLbl>
              <c:idx val="2"/>
              <c:layout>
                <c:manualLayout>
                  <c:x val="4.6296296296296294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C0A-4C59-9A9A-C10A0BDA787C}"/>
                </c:ext>
              </c:extLst>
            </c:dLbl>
            <c:dLbl>
              <c:idx val="4"/>
              <c:layout>
                <c:manualLayout>
                  <c:x val="4.6296296296295166E-3"/>
                  <c:y val="-1.0031520751759632E-16"/>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C0A-4C59-9A9A-C10A0BDA787C}"/>
                </c:ext>
              </c:extLst>
            </c:dLbl>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Office</c:v>
                </c:pt>
                <c:pt idx="1">
                  <c:v>Apartment</c:v>
                </c:pt>
                <c:pt idx="2">
                  <c:v>Industrial</c:v>
                </c:pt>
                <c:pt idx="3">
                  <c:v>Retail</c:v>
                </c:pt>
                <c:pt idx="4">
                  <c:v>Other *</c:v>
                </c:pt>
              </c:strCache>
            </c:strRef>
          </c:cat>
          <c:val>
            <c:numRef>
              <c:f>Sheet1!$C$2:$C$6</c:f>
              <c:numCache>
                <c:formatCode>0.0%</c:formatCode>
                <c:ptCount val="5"/>
                <c:pt idx="0">
                  <c:v>0.316</c:v>
                </c:pt>
                <c:pt idx="1">
                  <c:v>0.26800000000000002</c:v>
                </c:pt>
                <c:pt idx="2">
                  <c:v>0.22600000000000001</c:v>
                </c:pt>
                <c:pt idx="3">
                  <c:v>0.14099999999999999</c:v>
                </c:pt>
                <c:pt idx="4">
                  <c:v>4.9000000000000002E-2</c:v>
                </c:pt>
              </c:numCache>
            </c:numRef>
          </c:val>
          <c:extLst>
            <c:ext xmlns:c16="http://schemas.microsoft.com/office/drawing/2014/chart" uri="{C3380CC4-5D6E-409C-BE32-E72D297353CC}">
              <c16:uniqueId val="{00000009-3C0A-4C59-9A9A-C10A0BDA787C}"/>
            </c:ext>
          </c:extLst>
        </c:ser>
        <c:dLbls>
          <c:dLblPos val="outEnd"/>
          <c:showLegendKey val="0"/>
          <c:showVal val="1"/>
          <c:showCatName val="0"/>
          <c:showSerName val="0"/>
          <c:showPercent val="0"/>
          <c:showBubbleSize val="0"/>
        </c:dLbls>
        <c:gapWidth val="62"/>
        <c:axId val="280865792"/>
        <c:axId val="281023616"/>
      </c:barChart>
      <c:catAx>
        <c:axId val="280865792"/>
        <c:scaling>
          <c:orientation val="minMax"/>
        </c:scaling>
        <c:delete val="0"/>
        <c:axPos val="b"/>
        <c:title>
          <c:tx>
            <c:rich>
              <a:bodyPr/>
              <a:lstStyle/>
              <a:p>
                <a:pPr algn="ctr">
                  <a:defRPr sz="1200" b="0">
                    <a:solidFill>
                      <a:schemeClr val="tx1">
                        <a:lumMod val="50000"/>
                        <a:lumOff val="50000"/>
                      </a:schemeClr>
                    </a:solidFill>
                  </a:defRPr>
                </a:pPr>
                <a:r>
                  <a:rPr lang="en-US" sz="1200" b="0" dirty="0">
                    <a:solidFill>
                      <a:schemeClr val="tx1">
                        <a:lumMod val="50000"/>
                        <a:lumOff val="50000"/>
                      </a:schemeClr>
                    </a:solidFill>
                  </a:rPr>
                  <a:t>* Other includes Agriculture, </a:t>
                </a:r>
                <a:r>
                  <a:rPr lang="en-US" sz="1200" b="0" dirty="0" smtClean="0">
                    <a:solidFill>
                      <a:schemeClr val="tx1">
                        <a:lumMod val="50000"/>
                        <a:lumOff val="50000"/>
                      </a:schemeClr>
                    </a:solidFill>
                  </a:rPr>
                  <a:t>Senior Housing, Self-Storage, Hotel,</a:t>
                </a:r>
                <a:r>
                  <a:rPr lang="en-US" sz="1200" b="0" baseline="0" dirty="0" smtClean="0">
                    <a:solidFill>
                      <a:schemeClr val="tx1">
                        <a:lumMod val="50000"/>
                        <a:lumOff val="50000"/>
                      </a:schemeClr>
                    </a:solidFill>
                  </a:rPr>
                  <a:t> </a:t>
                </a:r>
                <a:r>
                  <a:rPr lang="en-US" sz="1200" b="0" dirty="0" smtClean="0">
                    <a:solidFill>
                      <a:schemeClr val="tx1">
                        <a:lumMod val="50000"/>
                        <a:lumOff val="50000"/>
                      </a:schemeClr>
                    </a:solidFill>
                  </a:rPr>
                  <a:t>Land</a:t>
                </a:r>
                <a:endParaRPr lang="en-US" sz="1200" b="0" dirty="0">
                  <a:solidFill>
                    <a:schemeClr val="tx1">
                      <a:lumMod val="50000"/>
                      <a:lumOff val="50000"/>
                    </a:schemeClr>
                  </a:solidFill>
                </a:endParaRPr>
              </a:p>
            </c:rich>
          </c:tx>
          <c:layout>
            <c:manualLayout>
              <c:xMode val="edge"/>
              <c:yMode val="edge"/>
              <c:x val="0.23300306211723537"/>
              <c:y val="0.9210236663309862"/>
            </c:manualLayout>
          </c:layout>
          <c:overlay val="0"/>
        </c:title>
        <c:numFmt formatCode="General" sourceLinked="0"/>
        <c:majorTickMark val="none"/>
        <c:minorTickMark val="none"/>
        <c:tickLblPos val="nextTo"/>
        <c:txPr>
          <a:bodyPr/>
          <a:lstStyle/>
          <a:p>
            <a:pPr>
              <a:defRPr sz="1200"/>
            </a:pPr>
            <a:endParaRPr lang="en-US"/>
          </a:p>
        </c:txPr>
        <c:crossAx val="281023616"/>
        <c:crosses val="autoZero"/>
        <c:auto val="1"/>
        <c:lblAlgn val="ctr"/>
        <c:lblOffset val="100"/>
        <c:noMultiLvlLbl val="0"/>
      </c:catAx>
      <c:valAx>
        <c:axId val="281023616"/>
        <c:scaling>
          <c:orientation val="minMax"/>
        </c:scaling>
        <c:delete val="0"/>
        <c:axPos val="l"/>
        <c:majorGridlines>
          <c:spPr>
            <a:ln>
              <a:solidFill>
                <a:schemeClr val="bg1">
                  <a:lumMod val="75000"/>
                </a:schemeClr>
              </a:solidFill>
            </a:ln>
          </c:spPr>
        </c:majorGridlines>
        <c:numFmt formatCode="0%" sourceLinked="0"/>
        <c:majorTickMark val="out"/>
        <c:minorTickMark val="none"/>
        <c:tickLblPos val="nextTo"/>
        <c:spPr>
          <a:ln>
            <a:solidFill>
              <a:schemeClr val="bg1">
                <a:lumMod val="75000"/>
              </a:schemeClr>
            </a:solidFill>
          </a:ln>
        </c:spPr>
        <c:txPr>
          <a:bodyPr/>
          <a:lstStyle/>
          <a:p>
            <a:pPr>
              <a:defRPr sz="1200"/>
            </a:pPr>
            <a:endParaRPr lang="en-US"/>
          </a:p>
        </c:txPr>
        <c:crossAx val="280865792"/>
        <c:crosses val="autoZero"/>
        <c:crossBetween val="between"/>
      </c:valAx>
    </c:plotArea>
    <c:legend>
      <c:legendPos val="b"/>
      <c:layout>
        <c:manualLayout>
          <c:xMode val="edge"/>
          <c:yMode val="edge"/>
          <c:x val="0.2263171964615534"/>
          <c:y val="0.82877196691297927"/>
          <c:w val="0.5458222756877612"/>
          <c:h val="6.2704048120834618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0491664236414892"/>
          <c:y val="0.11880545683640477"/>
          <c:w val="0.87810804899387573"/>
          <c:h val="0.61006590455749621"/>
        </c:manualLayout>
      </c:layout>
      <c:barChart>
        <c:barDir val="col"/>
        <c:grouping val="clustered"/>
        <c:varyColors val="0"/>
        <c:ser>
          <c:idx val="0"/>
          <c:order val="0"/>
          <c:tx>
            <c:strRef>
              <c:f>Sheet1!$B$1</c:f>
              <c:strCache>
                <c:ptCount val="1"/>
                <c:pt idx="0">
                  <c:v>SBA Exposure</c:v>
                </c:pt>
              </c:strCache>
            </c:strRef>
          </c:tx>
          <c:spPr>
            <a:solidFill>
              <a:schemeClr val="accent3">
                <a:lumMod val="50000"/>
              </a:schemeClr>
            </a:solidFill>
          </c:spPr>
          <c:invertIfNegative val="0"/>
          <c:dLbls>
            <c:dLbl>
              <c:idx val="0"/>
              <c:layout>
                <c:manualLayout>
                  <c:x val="-9.2592592592592587E-3"/>
                  <c:y val="-4.6685531646513049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3D1-4307-A3B1-87B01C6CF0CC}"/>
                </c:ext>
              </c:extLst>
            </c:dLbl>
            <c:dLbl>
              <c:idx val="1"/>
              <c:layout>
                <c:manualLayout>
                  <c:x val="0"/>
                  <c:y val="-7.639538884651291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3D1-4307-A3B1-87B01C6CF0CC}"/>
                </c:ext>
              </c:extLst>
            </c:dLbl>
            <c:dLbl>
              <c:idx val="2"/>
              <c:layout>
                <c:manualLayout>
                  <c:x val="-4.6296296296296294E-3"/>
                  <c:y val="5.0930259231009231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3D1-4307-A3B1-87B01C6CF0CC}"/>
                </c:ext>
              </c:extLst>
            </c:dLbl>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West</c:v>
                </c:pt>
                <c:pt idx="1">
                  <c:v>East</c:v>
                </c:pt>
                <c:pt idx="2">
                  <c:v>South</c:v>
                </c:pt>
                <c:pt idx="3">
                  <c:v>Other *</c:v>
                </c:pt>
                <c:pt idx="4">
                  <c:v>Midwest</c:v>
                </c:pt>
              </c:strCache>
            </c:strRef>
          </c:cat>
          <c:val>
            <c:numRef>
              <c:f>Sheet1!$B$2:$B$6</c:f>
              <c:numCache>
                <c:formatCode>0.0%</c:formatCode>
                <c:ptCount val="5"/>
                <c:pt idx="0">
                  <c:v>0.40300000000000002</c:v>
                </c:pt>
                <c:pt idx="1">
                  <c:v>0.25800000000000001</c:v>
                </c:pt>
                <c:pt idx="2">
                  <c:v>0.22299999999999998</c:v>
                </c:pt>
                <c:pt idx="3">
                  <c:v>6.8000000000000005E-2</c:v>
                </c:pt>
                <c:pt idx="4">
                  <c:v>4.8000000000000001E-2</c:v>
                </c:pt>
              </c:numCache>
            </c:numRef>
          </c:val>
          <c:extLst>
            <c:ext xmlns:c16="http://schemas.microsoft.com/office/drawing/2014/chart" uri="{C3380CC4-5D6E-409C-BE32-E72D297353CC}">
              <c16:uniqueId val="{00000003-03D1-4307-A3B1-87B01C6CF0CC}"/>
            </c:ext>
          </c:extLst>
        </c:ser>
        <c:ser>
          <c:idx val="1"/>
          <c:order val="1"/>
          <c:tx>
            <c:strRef>
              <c:f>Sheet1!$C$1</c:f>
              <c:strCache>
                <c:ptCount val="1"/>
                <c:pt idx="0">
                  <c:v>ODCE</c:v>
                </c:pt>
              </c:strCache>
            </c:strRef>
          </c:tx>
          <c:spPr>
            <a:solidFill>
              <a:schemeClr val="bg2">
                <a:lumMod val="50000"/>
              </a:schemeClr>
            </a:solidFill>
          </c:spPr>
          <c:invertIfNegative val="0"/>
          <c:dLbls>
            <c:dLbl>
              <c:idx val="3"/>
              <c:layout>
                <c:manualLayout>
                  <c:x val="1.3888888888888888E-2"/>
                  <c:y val="-1.273256480775230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3D1-4307-A3B1-87B01C6CF0CC}"/>
                </c:ext>
              </c:extLst>
            </c:dLbl>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West</c:v>
                </c:pt>
                <c:pt idx="1">
                  <c:v>East</c:v>
                </c:pt>
                <c:pt idx="2">
                  <c:v>South</c:v>
                </c:pt>
                <c:pt idx="3">
                  <c:v>Other *</c:v>
                </c:pt>
                <c:pt idx="4">
                  <c:v>Midwest</c:v>
                </c:pt>
              </c:strCache>
            </c:strRef>
          </c:cat>
          <c:val>
            <c:numRef>
              <c:f>Sheet1!$C$2:$C$6</c:f>
              <c:numCache>
                <c:formatCode>0.0%</c:formatCode>
                <c:ptCount val="5"/>
                <c:pt idx="0">
                  <c:v>0.42699999999999999</c:v>
                </c:pt>
                <c:pt idx="1">
                  <c:v>0.307</c:v>
                </c:pt>
                <c:pt idx="2">
                  <c:v>0.186</c:v>
                </c:pt>
                <c:pt idx="3">
                  <c:v>0</c:v>
                </c:pt>
                <c:pt idx="4">
                  <c:v>0.08</c:v>
                </c:pt>
              </c:numCache>
            </c:numRef>
          </c:val>
          <c:extLst>
            <c:ext xmlns:c16="http://schemas.microsoft.com/office/drawing/2014/chart" uri="{C3380CC4-5D6E-409C-BE32-E72D297353CC}">
              <c16:uniqueId val="{00000005-03D1-4307-A3B1-87B01C6CF0CC}"/>
            </c:ext>
          </c:extLst>
        </c:ser>
        <c:dLbls>
          <c:dLblPos val="outEnd"/>
          <c:showLegendKey val="0"/>
          <c:showVal val="1"/>
          <c:showCatName val="0"/>
          <c:showSerName val="0"/>
          <c:showPercent val="0"/>
          <c:showBubbleSize val="0"/>
        </c:dLbls>
        <c:gapWidth val="58"/>
        <c:axId val="281070976"/>
        <c:axId val="281073152"/>
      </c:barChart>
      <c:catAx>
        <c:axId val="281070976"/>
        <c:scaling>
          <c:orientation val="minMax"/>
        </c:scaling>
        <c:delete val="0"/>
        <c:axPos val="b"/>
        <c:title>
          <c:tx>
            <c:rich>
              <a:bodyPr/>
              <a:lstStyle/>
              <a:p>
                <a:pPr>
                  <a:defRPr sz="1200" b="0">
                    <a:solidFill>
                      <a:schemeClr val="tx1">
                        <a:lumMod val="50000"/>
                        <a:lumOff val="50000"/>
                      </a:schemeClr>
                    </a:solidFill>
                  </a:defRPr>
                </a:pPr>
                <a:r>
                  <a:rPr lang="en-US" sz="1200" b="0" dirty="0">
                    <a:solidFill>
                      <a:schemeClr val="tx1">
                        <a:lumMod val="50000"/>
                        <a:lumOff val="50000"/>
                      </a:schemeClr>
                    </a:solidFill>
                  </a:rPr>
                  <a:t>* Other includes International Investments</a:t>
                </a:r>
              </a:p>
            </c:rich>
          </c:tx>
          <c:layout>
            <c:manualLayout>
              <c:xMode val="edge"/>
              <c:yMode val="edge"/>
              <c:x val="0.32920494313210846"/>
              <c:y val="0.93640073852886141"/>
            </c:manualLayout>
          </c:layout>
          <c:overlay val="0"/>
        </c:title>
        <c:numFmt formatCode="General" sourceLinked="0"/>
        <c:majorTickMark val="none"/>
        <c:minorTickMark val="none"/>
        <c:tickLblPos val="nextTo"/>
        <c:txPr>
          <a:bodyPr/>
          <a:lstStyle/>
          <a:p>
            <a:pPr>
              <a:defRPr sz="1200"/>
            </a:pPr>
            <a:endParaRPr lang="en-US"/>
          </a:p>
        </c:txPr>
        <c:crossAx val="281073152"/>
        <c:crosses val="autoZero"/>
        <c:auto val="1"/>
        <c:lblAlgn val="ctr"/>
        <c:lblOffset val="100"/>
        <c:noMultiLvlLbl val="0"/>
      </c:catAx>
      <c:valAx>
        <c:axId val="281073152"/>
        <c:scaling>
          <c:orientation val="minMax"/>
          <c:max val="0.5"/>
        </c:scaling>
        <c:delete val="0"/>
        <c:axPos val="l"/>
        <c:majorGridlines>
          <c:spPr>
            <a:ln>
              <a:solidFill>
                <a:schemeClr val="bg1">
                  <a:lumMod val="75000"/>
                </a:schemeClr>
              </a:solidFill>
            </a:ln>
          </c:spPr>
        </c:majorGridlines>
        <c:numFmt formatCode="0%" sourceLinked="0"/>
        <c:majorTickMark val="out"/>
        <c:minorTickMark val="none"/>
        <c:tickLblPos val="nextTo"/>
        <c:spPr>
          <a:ln>
            <a:solidFill>
              <a:schemeClr val="bg1">
                <a:lumMod val="75000"/>
              </a:schemeClr>
            </a:solidFill>
          </a:ln>
        </c:spPr>
        <c:txPr>
          <a:bodyPr/>
          <a:lstStyle/>
          <a:p>
            <a:pPr>
              <a:defRPr sz="1200"/>
            </a:pPr>
            <a:endParaRPr lang="en-US"/>
          </a:p>
        </c:txPr>
        <c:crossAx val="281070976"/>
        <c:crosses val="autoZero"/>
        <c:crossBetween val="between"/>
        <c:majorUnit val="0.1"/>
      </c:valAx>
    </c:plotArea>
    <c:legend>
      <c:legendPos val="b"/>
      <c:layout>
        <c:manualLayout>
          <c:xMode val="edge"/>
          <c:yMode val="edge"/>
          <c:x val="0.16458880139982501"/>
          <c:y val="0.85253644721740318"/>
          <c:w val="0.68316795470010705"/>
          <c:h val="6.1468515312485879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'Total Sector Geo'!$A$2</c:f>
              <c:strCache>
                <c:ptCount val="1"/>
                <c:pt idx="0">
                  <c:v>Technology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'Total Sector Geo'!$B$1:$D$1</c:f>
              <c:strCache>
                <c:ptCount val="3"/>
                <c:pt idx="0">
                  <c:v>PE NAV</c:v>
                </c:pt>
                <c:pt idx="1">
                  <c:v>Cambridge PE/VC Bmrk</c:v>
                </c:pt>
                <c:pt idx="2">
                  <c:v>MSCI ACWI IMI</c:v>
                </c:pt>
              </c:strCache>
            </c:strRef>
          </c:cat>
          <c:val>
            <c:numRef>
              <c:f>'Total Sector Geo'!$B$2:$D$2</c:f>
              <c:numCache>
                <c:formatCode>0%;;"---"</c:formatCode>
                <c:ptCount val="3"/>
                <c:pt idx="0">
                  <c:v>0.378</c:v>
                </c:pt>
                <c:pt idx="1">
                  <c:v>0.308</c:v>
                </c:pt>
                <c:pt idx="2">
                  <c:v>0.21299999999999999</c:v>
                </c:pt>
              </c:numCache>
            </c:numRef>
          </c:val>
          <c:extLst>
            <c:ext xmlns:c16="http://schemas.microsoft.com/office/drawing/2014/chart" uri="{C3380CC4-5D6E-409C-BE32-E72D297353CC}">
              <c16:uniqueId val="{00000000-CDCC-4A56-BE69-CEAC5F1D552B}"/>
            </c:ext>
          </c:extLst>
        </c:ser>
        <c:ser>
          <c:idx val="1"/>
          <c:order val="1"/>
          <c:tx>
            <c:strRef>
              <c:f>'Total Sector Geo'!$A$3</c:f>
              <c:strCache>
                <c:ptCount val="1"/>
                <c:pt idx="0">
                  <c:v>Comm. Services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'Total Sector Geo'!$B$1:$D$1</c:f>
              <c:strCache>
                <c:ptCount val="3"/>
                <c:pt idx="0">
                  <c:v>PE NAV</c:v>
                </c:pt>
                <c:pt idx="1">
                  <c:v>Cambridge PE/VC Bmrk</c:v>
                </c:pt>
                <c:pt idx="2">
                  <c:v>MSCI ACWI IMI</c:v>
                </c:pt>
              </c:strCache>
            </c:strRef>
          </c:cat>
          <c:val>
            <c:numRef>
              <c:f>'Total Sector Geo'!$B$3:$D$3</c:f>
              <c:numCache>
                <c:formatCode>0%;;"---"</c:formatCode>
                <c:ptCount val="3"/>
                <c:pt idx="0">
                  <c:v>5.3999999999999999E-2</c:v>
                </c:pt>
                <c:pt idx="1">
                  <c:v>6.6000000000000003E-2</c:v>
                </c:pt>
                <c:pt idx="2">
                  <c:v>8.5999999999999993E-2</c:v>
                </c:pt>
              </c:numCache>
            </c:numRef>
          </c:val>
          <c:extLst>
            <c:ext xmlns:c16="http://schemas.microsoft.com/office/drawing/2014/chart" uri="{C3380CC4-5D6E-409C-BE32-E72D297353CC}">
              <c16:uniqueId val="{00000001-CDCC-4A56-BE69-CEAC5F1D552B}"/>
            </c:ext>
          </c:extLst>
        </c:ser>
        <c:ser>
          <c:idx val="2"/>
          <c:order val="2"/>
          <c:tx>
            <c:strRef>
              <c:f>'Total Sector Geo'!$A$6</c:f>
              <c:strCache>
                <c:ptCount val="1"/>
                <c:pt idx="0">
                  <c:v>Financials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'Total Sector Geo'!$B$1:$D$1</c:f>
              <c:strCache>
                <c:ptCount val="3"/>
                <c:pt idx="0">
                  <c:v>PE NAV</c:v>
                </c:pt>
                <c:pt idx="1">
                  <c:v>Cambridge PE/VC Bmrk</c:v>
                </c:pt>
                <c:pt idx="2">
                  <c:v>MSCI ACWI IMI</c:v>
                </c:pt>
              </c:strCache>
            </c:strRef>
          </c:cat>
          <c:val>
            <c:numRef>
              <c:f>'Total Sector Geo'!$B$6:$D$6</c:f>
              <c:numCache>
                <c:formatCode>0%;;"---"</c:formatCode>
                <c:ptCount val="3"/>
                <c:pt idx="0">
                  <c:v>7.6999999999999999E-2</c:v>
                </c:pt>
                <c:pt idx="1">
                  <c:v>7.4999999999999997E-2</c:v>
                </c:pt>
                <c:pt idx="2">
                  <c:v>0.13700000000000001</c:v>
                </c:pt>
              </c:numCache>
            </c:numRef>
          </c:val>
          <c:extLst>
            <c:ext xmlns:c16="http://schemas.microsoft.com/office/drawing/2014/chart" uri="{C3380CC4-5D6E-409C-BE32-E72D297353CC}">
              <c16:uniqueId val="{00000002-CDCC-4A56-BE69-CEAC5F1D552B}"/>
            </c:ext>
          </c:extLst>
        </c:ser>
        <c:ser>
          <c:idx val="3"/>
          <c:order val="3"/>
          <c:tx>
            <c:strRef>
              <c:f>'Total Sector Geo'!$A$7</c:f>
              <c:strCache>
                <c:ptCount val="1"/>
                <c:pt idx="0">
                  <c:v>Industrials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'Total Sector Geo'!$B$1:$D$1</c:f>
              <c:strCache>
                <c:ptCount val="3"/>
                <c:pt idx="0">
                  <c:v>PE NAV</c:v>
                </c:pt>
                <c:pt idx="1">
                  <c:v>Cambridge PE/VC Bmrk</c:v>
                </c:pt>
                <c:pt idx="2">
                  <c:v>MSCI ACWI IMI</c:v>
                </c:pt>
              </c:strCache>
            </c:strRef>
          </c:cat>
          <c:val>
            <c:numRef>
              <c:f>'Total Sector Geo'!$B$7:$D$7</c:f>
              <c:numCache>
                <c:formatCode>0%;;"---"</c:formatCode>
                <c:ptCount val="3"/>
                <c:pt idx="0">
                  <c:v>0.112</c:v>
                </c:pt>
                <c:pt idx="1">
                  <c:v>0.14199999999999999</c:v>
                </c:pt>
                <c:pt idx="2">
                  <c:v>0.16300000000000001</c:v>
                </c:pt>
              </c:numCache>
            </c:numRef>
          </c:val>
          <c:extLst>
            <c:ext xmlns:c16="http://schemas.microsoft.com/office/drawing/2014/chart" uri="{C3380CC4-5D6E-409C-BE32-E72D297353CC}">
              <c16:uniqueId val="{00000003-CDCC-4A56-BE69-CEAC5F1D552B}"/>
            </c:ext>
          </c:extLst>
        </c:ser>
        <c:ser>
          <c:idx val="4"/>
          <c:order val="4"/>
          <c:tx>
            <c:strRef>
              <c:f>'Total Sector Geo'!$A$8</c:f>
              <c:strCache>
                <c:ptCount val="1"/>
                <c:pt idx="0">
                  <c:v>Energy &amp; Utilities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'Total Sector Geo'!$B$1:$D$1</c:f>
              <c:strCache>
                <c:ptCount val="3"/>
                <c:pt idx="0">
                  <c:v>PE NAV</c:v>
                </c:pt>
                <c:pt idx="1">
                  <c:v>Cambridge PE/VC Bmrk</c:v>
                </c:pt>
                <c:pt idx="2">
                  <c:v>MSCI ACWI IMI</c:v>
                </c:pt>
              </c:strCache>
            </c:strRef>
          </c:cat>
          <c:val>
            <c:numRef>
              <c:f>'Total Sector Geo'!$B$8:$D$8</c:f>
              <c:numCache>
                <c:formatCode>0%;;"---"</c:formatCode>
                <c:ptCount val="3"/>
                <c:pt idx="0">
                  <c:v>4.8000000000000001E-2</c:v>
                </c:pt>
                <c:pt idx="1">
                  <c:v>4.8000000000000001E-2</c:v>
                </c:pt>
                <c:pt idx="2">
                  <c:v>5.8000000000000003E-2</c:v>
                </c:pt>
              </c:numCache>
            </c:numRef>
          </c:val>
          <c:extLst>
            <c:ext xmlns:c16="http://schemas.microsoft.com/office/drawing/2014/chart" uri="{C3380CC4-5D6E-409C-BE32-E72D297353CC}">
              <c16:uniqueId val="{00000004-CDCC-4A56-BE69-CEAC5F1D552B}"/>
            </c:ext>
          </c:extLst>
        </c:ser>
        <c:ser>
          <c:idx val="6"/>
          <c:order val="6"/>
          <c:tx>
            <c:strRef>
              <c:f>'Total Sector Geo'!$A$9</c:f>
              <c:strCache>
                <c:ptCount val="1"/>
                <c:pt idx="0">
                  <c:v>Other</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'Total Sector Geo'!$B$1:$D$1</c:f>
              <c:strCache>
                <c:ptCount val="3"/>
                <c:pt idx="0">
                  <c:v>PE NAV</c:v>
                </c:pt>
                <c:pt idx="1">
                  <c:v>Cambridge PE/VC Bmrk</c:v>
                </c:pt>
                <c:pt idx="2">
                  <c:v>MSCI ACWI IMI</c:v>
                </c:pt>
              </c:strCache>
            </c:strRef>
          </c:cat>
          <c:val>
            <c:numRef>
              <c:f>'Total Sector Geo'!$B$9:$D$9</c:f>
              <c:numCache>
                <c:formatCode>0%;;"---"</c:formatCode>
                <c:ptCount val="3"/>
                <c:pt idx="0">
                  <c:v>5.1999999999999998E-2</c:v>
                </c:pt>
                <c:pt idx="1">
                  <c:v>2.1000000000000001E-2</c:v>
                </c:pt>
                <c:pt idx="2">
                  <c:v>3.5000000000000003E-2</c:v>
                </c:pt>
              </c:numCache>
            </c:numRef>
          </c:val>
          <c:extLst>
            <c:ext xmlns:c16="http://schemas.microsoft.com/office/drawing/2014/chart" uri="{C3380CC4-5D6E-409C-BE32-E72D297353CC}">
              <c16:uniqueId val="{00000005-CDCC-4A56-BE69-CEAC5F1D552B}"/>
            </c:ext>
          </c:extLst>
        </c:ser>
        <c:dLbls>
          <c:showLegendKey val="0"/>
          <c:showVal val="0"/>
          <c:showCatName val="0"/>
          <c:showSerName val="0"/>
          <c:showPercent val="0"/>
          <c:showBubbleSize val="0"/>
        </c:dLbls>
        <c:gapWidth val="150"/>
        <c:overlap val="100"/>
        <c:axId val="323862912"/>
        <c:axId val="323864448"/>
        <c:extLst>
          <c:ext xmlns:c15="http://schemas.microsoft.com/office/drawing/2012/chart" uri="{02D57815-91ED-43cb-92C2-25804820EDAC}">
            <c15:filteredBarSeries>
              <c15:ser>
                <c:idx val="5"/>
                <c:order val="5"/>
                <c:tx>
                  <c:strRef>
                    <c:extLst>
                      <c:ext uri="{02D57815-91ED-43cb-92C2-25804820EDAC}">
                        <c15:formulaRef>
                          <c15:sqref>'Total Sector Geo'!#REF!</c15:sqref>
                        </c15:formulaRef>
                      </c:ext>
                    </c:extLst>
                    <c:strCache>
                      <c:ptCount val="1"/>
                      <c:pt idx="0">
                        <c:v>#REF!</c:v>
                      </c:pt>
                    </c:strCache>
                  </c:strRef>
                </c:tx>
                <c:invertIfNegative val="0"/>
                <c:dLbls>
                  <c:spPr>
                    <a:noFill/>
                    <a:ln>
                      <a:noFill/>
                    </a:ln>
                    <a:effectLst/>
                  </c:spPr>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'Total Sector Geo'!$B$1:$D$1</c15:sqref>
                        </c15:formulaRef>
                      </c:ext>
                    </c:extLst>
                    <c:strCache>
                      <c:ptCount val="3"/>
                      <c:pt idx="0">
                        <c:v>PE NAV</c:v>
                      </c:pt>
                      <c:pt idx="1">
                        <c:v>Cambridge PE/VC Bmrk</c:v>
                      </c:pt>
                      <c:pt idx="2">
                        <c:v>MSCI ACWI IMI</c:v>
                      </c:pt>
                    </c:strCache>
                  </c:strRef>
                </c:cat>
                <c:val>
                  <c:numRef>
                    <c:extLst>
                      <c:ext uri="{02D57815-91ED-43cb-92C2-25804820EDAC}">
                        <c15:formulaRef>
                          <c15:sqref>'Total Sector Geo'!#REF!</c15:sqref>
                        </c15:formulaRef>
                      </c:ext>
                    </c:extLst>
                    <c:numCache>
                      <c:formatCode>General</c:formatCode>
                      <c:ptCount val="1"/>
                      <c:pt idx="0">
                        <c:v>1</c:v>
                      </c:pt>
                    </c:numCache>
                  </c:numRef>
                </c:val>
                <c:extLst>
                  <c:ext xmlns:c16="http://schemas.microsoft.com/office/drawing/2014/chart" uri="{C3380CC4-5D6E-409C-BE32-E72D297353CC}">
                    <c16:uniqueId val="{00000006-CDCC-4A56-BE69-CEAC5F1D552B}"/>
                  </c:ext>
                </c:extLst>
              </c15:ser>
            </c15:filteredBarSeries>
          </c:ext>
        </c:extLst>
      </c:barChart>
      <c:catAx>
        <c:axId val="323862912"/>
        <c:scaling>
          <c:orientation val="minMax"/>
        </c:scaling>
        <c:delete val="0"/>
        <c:axPos val="b"/>
        <c:numFmt formatCode="General" sourceLinked="0"/>
        <c:majorTickMark val="out"/>
        <c:minorTickMark val="none"/>
        <c:tickLblPos val="nextTo"/>
        <c:crossAx val="323864448"/>
        <c:crosses val="autoZero"/>
        <c:auto val="1"/>
        <c:lblAlgn val="ctr"/>
        <c:lblOffset val="100"/>
        <c:noMultiLvlLbl val="0"/>
      </c:catAx>
      <c:valAx>
        <c:axId val="323864448"/>
        <c:scaling>
          <c:orientation val="minMax"/>
        </c:scaling>
        <c:delete val="0"/>
        <c:axPos val="l"/>
        <c:majorGridlines/>
        <c:numFmt formatCode="0%" sourceLinked="1"/>
        <c:majorTickMark val="out"/>
        <c:minorTickMark val="none"/>
        <c:tickLblPos val="nextTo"/>
        <c:crossAx val="323862912"/>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'Total Sector Geo'!$A$25</c:f>
              <c:strCache>
                <c:ptCount val="1"/>
                <c:pt idx="0">
                  <c:v>North America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'Total Sector Geo'!$B$24:$D$24</c:f>
              <c:strCache>
                <c:ptCount val="3"/>
                <c:pt idx="0">
                  <c:v>PE NAV</c:v>
                </c:pt>
                <c:pt idx="1">
                  <c:v>Cambridge PE/VC Bmrk</c:v>
                </c:pt>
                <c:pt idx="2">
                  <c:v>MSCI ACWI IMI</c:v>
                </c:pt>
              </c:strCache>
            </c:strRef>
          </c:cat>
          <c:val>
            <c:numRef>
              <c:f>'Total Sector Geo'!$B$25:$D$25</c:f>
              <c:numCache>
                <c:formatCode>0%;;"---"</c:formatCode>
                <c:ptCount val="3"/>
                <c:pt idx="0">
                  <c:v>0.68799999999999994</c:v>
                </c:pt>
                <c:pt idx="1">
                  <c:v>0.63</c:v>
                </c:pt>
                <c:pt idx="2">
                  <c:v>0.61499999999999999</c:v>
                </c:pt>
              </c:numCache>
            </c:numRef>
          </c:val>
          <c:extLst>
            <c:ext xmlns:c16="http://schemas.microsoft.com/office/drawing/2014/chart" uri="{C3380CC4-5D6E-409C-BE32-E72D297353CC}">
              <c16:uniqueId val="{00000000-B626-4288-95D0-9AFEAB7CC15C}"/>
            </c:ext>
          </c:extLst>
        </c:ser>
        <c:ser>
          <c:idx val="1"/>
          <c:order val="1"/>
          <c:tx>
            <c:strRef>
              <c:f>'Total Sector Geo'!$A$26</c:f>
              <c:strCache>
                <c:ptCount val="1"/>
                <c:pt idx="0">
                  <c:v>Europe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'Total Sector Geo'!$B$24:$D$24</c:f>
              <c:strCache>
                <c:ptCount val="3"/>
                <c:pt idx="0">
                  <c:v>PE NAV</c:v>
                </c:pt>
                <c:pt idx="1">
                  <c:v>Cambridge PE/VC Bmrk</c:v>
                </c:pt>
                <c:pt idx="2">
                  <c:v>MSCI ACWI IMI</c:v>
                </c:pt>
              </c:strCache>
            </c:strRef>
          </c:cat>
          <c:val>
            <c:numRef>
              <c:f>'Total Sector Geo'!$B$26:$D$26</c:f>
              <c:numCache>
                <c:formatCode>0%;;"---"</c:formatCode>
                <c:ptCount val="3"/>
                <c:pt idx="0">
                  <c:v>0.16600000000000001</c:v>
                </c:pt>
                <c:pt idx="1">
                  <c:v>0.192</c:v>
                </c:pt>
                <c:pt idx="2">
                  <c:v>0.17499999999999999</c:v>
                </c:pt>
              </c:numCache>
            </c:numRef>
          </c:val>
          <c:extLst>
            <c:ext xmlns:c16="http://schemas.microsoft.com/office/drawing/2014/chart" uri="{C3380CC4-5D6E-409C-BE32-E72D297353CC}">
              <c16:uniqueId val="{00000001-B626-4288-95D0-9AFEAB7CC15C}"/>
            </c:ext>
          </c:extLst>
        </c:ser>
        <c:ser>
          <c:idx val="2"/>
          <c:order val="2"/>
          <c:tx>
            <c:strRef>
              <c:f>'Total Sector Geo'!$A$27</c:f>
              <c:strCache>
                <c:ptCount val="1"/>
                <c:pt idx="0">
                  <c:v>Asia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'Total Sector Geo'!$B$24:$D$24</c:f>
              <c:strCache>
                <c:ptCount val="3"/>
                <c:pt idx="0">
                  <c:v>PE NAV</c:v>
                </c:pt>
                <c:pt idx="1">
                  <c:v>Cambridge PE/VC Bmrk</c:v>
                </c:pt>
                <c:pt idx="2">
                  <c:v>MSCI ACWI IMI</c:v>
                </c:pt>
              </c:strCache>
            </c:strRef>
          </c:cat>
          <c:val>
            <c:numRef>
              <c:f>'Total Sector Geo'!$B$27:$D$27</c:f>
              <c:numCache>
                <c:formatCode>0%;;"---"</c:formatCode>
                <c:ptCount val="3"/>
                <c:pt idx="0">
                  <c:v>0.115</c:v>
                </c:pt>
                <c:pt idx="1">
                  <c:v>0.14599999999999999</c:v>
                </c:pt>
                <c:pt idx="2">
                  <c:v>0.187</c:v>
                </c:pt>
              </c:numCache>
            </c:numRef>
          </c:val>
          <c:extLst>
            <c:ext xmlns:c16="http://schemas.microsoft.com/office/drawing/2014/chart" uri="{C3380CC4-5D6E-409C-BE32-E72D297353CC}">
              <c16:uniqueId val="{00000002-B626-4288-95D0-9AFEAB7CC15C}"/>
            </c:ext>
          </c:extLst>
        </c:ser>
        <c:ser>
          <c:idx val="4"/>
          <c:order val="4"/>
          <c:tx>
            <c:strRef>
              <c:f>'Total Sector Geo'!$A$28</c:f>
              <c:strCache>
                <c:ptCount val="1"/>
                <c:pt idx="0">
                  <c:v>Latin America</c:v>
                </c:pt>
              </c:strCache>
            </c:strRef>
          </c:tx>
          <c:invertIfNegative val="0"/>
          <c:cat>
            <c:strRef>
              <c:f>'Total Sector Geo'!$B$24:$D$24</c:f>
              <c:strCache>
                <c:ptCount val="3"/>
                <c:pt idx="0">
                  <c:v>PE NAV</c:v>
                </c:pt>
                <c:pt idx="1">
                  <c:v>Cambridge PE/VC Bmrk</c:v>
                </c:pt>
                <c:pt idx="2">
                  <c:v>MSCI ACWI IMI</c:v>
                </c:pt>
              </c:strCache>
            </c:strRef>
          </c:cat>
          <c:val>
            <c:numRef>
              <c:f>'Total Sector Geo'!$B$28:$D$28</c:f>
              <c:numCache>
                <c:formatCode>0%;;"---"</c:formatCode>
                <c:ptCount val="3"/>
                <c:pt idx="0">
                  <c:v>8.0000000000000002E-3</c:v>
                </c:pt>
                <c:pt idx="1">
                  <c:v>1.2999999999999999E-2</c:v>
                </c:pt>
                <c:pt idx="2">
                  <c:v>0.01</c:v>
                </c:pt>
              </c:numCache>
            </c:numRef>
          </c:val>
          <c:extLst>
            <c:ext xmlns:c16="http://schemas.microsoft.com/office/drawing/2014/chart" uri="{C3380CC4-5D6E-409C-BE32-E72D297353CC}">
              <c16:uniqueId val="{00000003-B626-4288-95D0-9AFEAB7CC15C}"/>
            </c:ext>
          </c:extLst>
        </c:ser>
        <c:ser>
          <c:idx val="5"/>
          <c:order val="5"/>
          <c:tx>
            <c:strRef>
              <c:f>'Total Sector Geo'!$A$29</c:f>
              <c:strCache>
                <c:ptCount val="1"/>
                <c:pt idx="0">
                  <c:v>Middle East</c:v>
                </c:pt>
              </c:strCache>
            </c:strRef>
          </c:tx>
          <c:invertIfNegative val="0"/>
          <c:cat>
            <c:strRef>
              <c:f>'Total Sector Geo'!$B$24:$D$24</c:f>
              <c:strCache>
                <c:ptCount val="3"/>
                <c:pt idx="0">
                  <c:v>PE NAV</c:v>
                </c:pt>
                <c:pt idx="1">
                  <c:v>Cambridge PE/VC Bmrk</c:v>
                </c:pt>
                <c:pt idx="2">
                  <c:v>MSCI ACWI IMI</c:v>
                </c:pt>
              </c:strCache>
            </c:strRef>
          </c:cat>
          <c:val>
            <c:numRef>
              <c:f>'Total Sector Geo'!$B$29:$D$29</c:f>
              <c:numCache>
                <c:formatCode>0%;;"---"</c:formatCode>
                <c:ptCount val="3"/>
                <c:pt idx="0">
                  <c:v>0.01</c:v>
                </c:pt>
                <c:pt idx="1">
                  <c:v>8.9999999999999993E-3</c:v>
                </c:pt>
                <c:pt idx="2">
                  <c:v>8.9999999999999993E-3</c:v>
                </c:pt>
              </c:numCache>
            </c:numRef>
          </c:val>
          <c:extLst>
            <c:ext xmlns:c16="http://schemas.microsoft.com/office/drawing/2014/chart" uri="{C3380CC4-5D6E-409C-BE32-E72D297353CC}">
              <c16:uniqueId val="{00000004-B626-4288-95D0-9AFEAB7CC15C}"/>
            </c:ext>
          </c:extLst>
        </c:ser>
        <c:ser>
          <c:idx val="6"/>
          <c:order val="6"/>
          <c:tx>
            <c:strRef>
              <c:f>'Total Sector Geo'!$A$30</c:f>
              <c:strCache>
                <c:ptCount val="1"/>
                <c:pt idx="0">
                  <c:v>Africa</c:v>
                </c:pt>
              </c:strCache>
            </c:strRef>
          </c:tx>
          <c:invertIfNegative val="0"/>
          <c:cat>
            <c:strRef>
              <c:f>'Total Sector Geo'!$B$24:$D$24</c:f>
              <c:strCache>
                <c:ptCount val="3"/>
                <c:pt idx="0">
                  <c:v>PE NAV</c:v>
                </c:pt>
                <c:pt idx="1">
                  <c:v>Cambridge PE/VC Bmrk</c:v>
                </c:pt>
                <c:pt idx="2">
                  <c:v>MSCI ACWI IMI</c:v>
                </c:pt>
              </c:strCache>
            </c:strRef>
          </c:cat>
          <c:val>
            <c:numRef>
              <c:f>'Total Sector Geo'!$B$30:$D$30</c:f>
              <c:numCache>
                <c:formatCode>0%;;"---"</c:formatCode>
                <c:ptCount val="3"/>
                <c:pt idx="0">
                  <c:v>1E-3</c:v>
                </c:pt>
                <c:pt idx="1">
                  <c:v>5.0000000000000001E-3</c:v>
                </c:pt>
                <c:pt idx="2">
                  <c:v>4.0000000000000001E-3</c:v>
                </c:pt>
              </c:numCache>
            </c:numRef>
          </c:val>
          <c:extLst>
            <c:ext xmlns:c16="http://schemas.microsoft.com/office/drawing/2014/chart" uri="{C3380CC4-5D6E-409C-BE32-E72D297353CC}">
              <c16:uniqueId val="{00000005-B626-4288-95D0-9AFEAB7CC15C}"/>
            </c:ext>
          </c:extLst>
        </c:ser>
        <c:dLbls>
          <c:showLegendKey val="0"/>
          <c:showVal val="0"/>
          <c:showCatName val="0"/>
          <c:showSerName val="0"/>
          <c:showPercent val="0"/>
          <c:showBubbleSize val="0"/>
        </c:dLbls>
        <c:gapWidth val="150"/>
        <c:overlap val="100"/>
        <c:axId val="322522496"/>
        <c:axId val="322552960"/>
        <c:extLst>
          <c:ext xmlns:c15="http://schemas.microsoft.com/office/drawing/2012/chart" uri="{02D57815-91ED-43cb-92C2-25804820EDAC}">
            <c15:filteredBarSeries>
              <c15:ser>
                <c:idx val="3"/>
                <c:order val="3"/>
                <c:tx>
                  <c:strRef>
                    <c:extLst>
                      <c:ext uri="{02D57815-91ED-43cb-92C2-25804820EDAC}">
                        <c15:formulaRef>
                          <c15:sqref>'Total Sector Geo'!#REF!</c15:sqref>
                        </c15:formulaRef>
                      </c:ext>
                    </c:extLst>
                    <c:strCache>
                      <c:ptCount val="1"/>
                      <c:pt idx="0">
                        <c:v>#REF!</c:v>
                      </c:pt>
                    </c:strCache>
                  </c:strRef>
                </c:tx>
                <c:invertIfNegative val="0"/>
                <c:cat>
                  <c:strRef>
                    <c:extLst>
                      <c:ext uri="{02D57815-91ED-43cb-92C2-25804820EDAC}">
                        <c15:formulaRef>
                          <c15:sqref>'Total Sector Geo'!$B$24:$D$24</c15:sqref>
                        </c15:formulaRef>
                      </c:ext>
                    </c:extLst>
                    <c:strCache>
                      <c:ptCount val="3"/>
                      <c:pt idx="0">
                        <c:v>PE NAV</c:v>
                      </c:pt>
                      <c:pt idx="1">
                        <c:v>Cambridge PE/VC Bmrk</c:v>
                      </c:pt>
                      <c:pt idx="2">
                        <c:v>MSCI ACWI IMI</c:v>
                      </c:pt>
                    </c:strCache>
                  </c:strRef>
                </c:cat>
                <c:val>
                  <c:numRef>
                    <c:extLst>
                      <c:ext uri="{02D57815-91ED-43cb-92C2-25804820EDAC}">
                        <c15:formulaRef>
                          <c15:sqref>'Total Sector Geo'!#REF!</c15:sqref>
                        </c15:formulaRef>
                      </c:ext>
                    </c:extLst>
                    <c:numCache>
                      <c:formatCode>General</c:formatCode>
                      <c:ptCount val="1"/>
                      <c:pt idx="0">
                        <c:v>1</c:v>
                      </c:pt>
                    </c:numCache>
                  </c:numRef>
                </c:val>
                <c:extLst>
                  <c:ext xmlns:c16="http://schemas.microsoft.com/office/drawing/2014/chart" uri="{C3380CC4-5D6E-409C-BE32-E72D297353CC}">
                    <c16:uniqueId val="{00000006-B626-4288-95D0-9AFEAB7CC15C}"/>
                  </c:ext>
                </c:extLst>
              </c15:ser>
            </c15:filteredBarSeries>
          </c:ext>
        </c:extLst>
      </c:barChart>
      <c:catAx>
        <c:axId val="322522496"/>
        <c:scaling>
          <c:orientation val="minMax"/>
        </c:scaling>
        <c:delete val="0"/>
        <c:axPos val="b"/>
        <c:numFmt formatCode="General" sourceLinked="0"/>
        <c:majorTickMark val="out"/>
        <c:minorTickMark val="none"/>
        <c:tickLblPos val="nextTo"/>
        <c:crossAx val="322552960"/>
        <c:crosses val="autoZero"/>
        <c:auto val="1"/>
        <c:lblAlgn val="ctr"/>
        <c:lblOffset val="100"/>
        <c:noMultiLvlLbl val="0"/>
      </c:catAx>
      <c:valAx>
        <c:axId val="322552960"/>
        <c:scaling>
          <c:orientation val="minMax"/>
        </c:scaling>
        <c:delete val="0"/>
        <c:axPos val="l"/>
        <c:majorGridlines/>
        <c:numFmt formatCode="0%" sourceLinked="1"/>
        <c:majorTickMark val="out"/>
        <c:minorTickMark val="none"/>
        <c:tickLblPos val="nextTo"/>
        <c:crossAx val="322522496"/>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Graph!$A$4</c:f>
              <c:strCache>
                <c:ptCount val="1"/>
                <c:pt idx="0">
                  <c:v>Private Equity Asset Class</c:v>
                </c:pt>
              </c:strCache>
            </c:strRef>
          </c:tx>
          <c:spPr>
            <a:solidFill>
              <a:schemeClr val="accent2"/>
            </a:solidFill>
          </c:spPr>
          <c:invertIfNegative val="0"/>
          <c:dLbls>
            <c:spPr>
              <a:noFill/>
              <a:ln>
                <a:noFill/>
              </a:ln>
              <a:effectLst/>
            </c:spPr>
            <c:txPr>
              <a:bodyPr rot="-540000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Graph!$B$3:$F$3</c:f>
              <c:strCache>
                <c:ptCount val="5"/>
                <c:pt idx="0">
                  <c:v>1 Year</c:v>
                </c:pt>
                <c:pt idx="1">
                  <c:v>3 years</c:v>
                </c:pt>
                <c:pt idx="2">
                  <c:v>5 years</c:v>
                </c:pt>
                <c:pt idx="3">
                  <c:v>10 years</c:v>
                </c:pt>
                <c:pt idx="4">
                  <c:v>Since Inception</c:v>
                </c:pt>
              </c:strCache>
            </c:strRef>
          </c:cat>
          <c:val>
            <c:numRef>
              <c:f>Graph!$B$4:$F$4</c:f>
              <c:numCache>
                <c:formatCode>0.0%</c:formatCode>
                <c:ptCount val="5"/>
                <c:pt idx="0">
                  <c:v>0.65700000000000003</c:v>
                </c:pt>
                <c:pt idx="1">
                  <c:v>0.24199999999999999</c:v>
                </c:pt>
                <c:pt idx="2">
                  <c:v>0.214</c:v>
                </c:pt>
                <c:pt idx="3">
                  <c:v>0.16700000000000001</c:v>
                </c:pt>
                <c:pt idx="4">
                  <c:v>0.14599999999999999</c:v>
                </c:pt>
              </c:numCache>
            </c:numRef>
          </c:val>
          <c:extLst>
            <c:ext xmlns:c16="http://schemas.microsoft.com/office/drawing/2014/chart" uri="{C3380CC4-5D6E-409C-BE32-E72D297353CC}">
              <c16:uniqueId val="{00000000-3ED8-435B-8566-D788447866CA}"/>
            </c:ext>
          </c:extLst>
        </c:ser>
        <c:ser>
          <c:idx val="3"/>
          <c:order val="1"/>
          <c:tx>
            <c:strRef>
              <c:f>Graph!$A$5</c:f>
              <c:strCache>
                <c:ptCount val="1"/>
                <c:pt idx="0">
                  <c:v>Benchmark</c:v>
                </c:pt>
              </c:strCache>
            </c:strRef>
          </c:tx>
          <c:spPr>
            <a:solidFill>
              <a:srgbClr val="FFC000"/>
            </a:solidFill>
          </c:spPr>
          <c:invertIfNegative val="0"/>
          <c:dLbls>
            <c:spPr>
              <a:noFill/>
              <a:ln>
                <a:noFill/>
              </a:ln>
              <a:effectLst/>
            </c:spPr>
            <c:txPr>
              <a:bodyPr rot="-540000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Graph!$B$3:$F$3</c:f>
              <c:strCache>
                <c:ptCount val="5"/>
                <c:pt idx="0">
                  <c:v>1 Year</c:v>
                </c:pt>
                <c:pt idx="1">
                  <c:v>3 years</c:v>
                </c:pt>
                <c:pt idx="2">
                  <c:v>5 years</c:v>
                </c:pt>
                <c:pt idx="3">
                  <c:v>10 years</c:v>
                </c:pt>
                <c:pt idx="4">
                  <c:v>Since Inception</c:v>
                </c:pt>
              </c:strCache>
            </c:strRef>
          </c:cat>
          <c:val>
            <c:numRef>
              <c:f>Graph!$B$5:$F$5</c:f>
              <c:numCache>
                <c:formatCode>0.0%</c:formatCode>
                <c:ptCount val="5"/>
                <c:pt idx="0">
                  <c:v>0.61399999999999999</c:v>
                </c:pt>
                <c:pt idx="1">
                  <c:v>0.13800000000000001</c:v>
                </c:pt>
                <c:pt idx="2">
                  <c:v>0.157</c:v>
                </c:pt>
                <c:pt idx="3">
                  <c:v>0.13700000000000001</c:v>
                </c:pt>
                <c:pt idx="4">
                  <c:v>0.123</c:v>
                </c:pt>
              </c:numCache>
            </c:numRef>
          </c:val>
          <c:extLst>
            <c:ext xmlns:c16="http://schemas.microsoft.com/office/drawing/2014/chart" uri="{C3380CC4-5D6E-409C-BE32-E72D297353CC}">
              <c16:uniqueId val="{00000001-3ED8-435B-8566-D788447866CA}"/>
            </c:ext>
          </c:extLst>
        </c:ser>
        <c:dLbls>
          <c:showLegendKey val="0"/>
          <c:showVal val="0"/>
          <c:showCatName val="0"/>
          <c:showSerName val="0"/>
          <c:showPercent val="0"/>
          <c:showBubbleSize val="0"/>
        </c:dLbls>
        <c:gapWidth val="150"/>
        <c:axId val="335811328"/>
        <c:axId val="335812864"/>
      </c:barChart>
      <c:catAx>
        <c:axId val="335811328"/>
        <c:scaling>
          <c:orientation val="minMax"/>
        </c:scaling>
        <c:delete val="0"/>
        <c:axPos val="b"/>
        <c:numFmt formatCode="General" sourceLinked="0"/>
        <c:majorTickMark val="out"/>
        <c:minorTickMark val="none"/>
        <c:tickLblPos val="low"/>
        <c:crossAx val="335812864"/>
        <c:crosses val="autoZero"/>
        <c:auto val="1"/>
        <c:lblAlgn val="ctr"/>
        <c:lblOffset val="100"/>
        <c:noMultiLvlLbl val="0"/>
      </c:catAx>
      <c:valAx>
        <c:axId val="335812864"/>
        <c:scaling>
          <c:orientation val="minMax"/>
          <c:min val="-0.05"/>
        </c:scaling>
        <c:delete val="0"/>
        <c:axPos val="l"/>
        <c:majorGridlines>
          <c:spPr>
            <a:ln>
              <a:noFill/>
            </a:ln>
          </c:spPr>
        </c:majorGridlines>
        <c:numFmt formatCode="0.0%" sourceLinked="1"/>
        <c:majorTickMark val="out"/>
        <c:minorTickMark val="none"/>
        <c:tickLblPos val="nextTo"/>
        <c:crossAx val="335811328"/>
        <c:crosses val="autoZero"/>
        <c:crossBetween val="between"/>
      </c:valAx>
    </c:plotArea>
    <c:legend>
      <c:legendPos val="b"/>
      <c:layout/>
      <c:overlay val="0"/>
    </c:legend>
    <c:plotVisOnly val="1"/>
    <c:dispBlanksAs val="gap"/>
    <c:showDLblsOverMax val="0"/>
  </c:chart>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33933088600411437"/>
          <c:y val="0.19805089581193658"/>
          <c:w val="0.82909516592116128"/>
          <c:h val="0.75147774613279728"/>
        </c:manualLayout>
      </c:layout>
      <c:pieChart>
        <c:varyColors val="1"/>
        <c:ser>
          <c:idx val="0"/>
          <c:order val="0"/>
          <c:spPr>
            <a:scene3d>
              <a:camera prst="orthographicFront"/>
              <a:lightRig rig="threePt" dir="t"/>
            </a:scene3d>
            <a:sp3d>
              <a:bevelT w="101600" h="101600"/>
            </a:sp3d>
          </c:spPr>
          <c:dPt>
            <c:idx val="0"/>
            <c:bubble3D val="0"/>
            <c:extLst>
              <c:ext xmlns:c16="http://schemas.microsoft.com/office/drawing/2014/chart" uri="{C3380CC4-5D6E-409C-BE32-E72D297353CC}">
                <c16:uniqueId val="{00000000-D7EC-446F-953E-53AE55620E66}"/>
              </c:ext>
            </c:extLst>
          </c:dPt>
          <c:dPt>
            <c:idx val="1"/>
            <c:bubble3D val="0"/>
            <c:spPr>
              <a:solidFill>
                <a:schemeClr val="accent5">
                  <a:lumMod val="75000"/>
                </a:schemeClr>
              </a:solidFill>
              <a:scene3d>
                <a:camera prst="orthographicFront"/>
                <a:lightRig rig="threePt" dir="t"/>
              </a:scene3d>
              <a:sp3d>
                <a:bevelT w="101600" h="101600"/>
              </a:sp3d>
            </c:spPr>
            <c:extLst>
              <c:ext xmlns:c16="http://schemas.microsoft.com/office/drawing/2014/chart" uri="{C3380CC4-5D6E-409C-BE32-E72D297353CC}">
                <c16:uniqueId val="{00000002-D7EC-446F-953E-53AE55620E66}"/>
              </c:ext>
            </c:extLst>
          </c:dPt>
          <c:dPt>
            <c:idx val="2"/>
            <c:bubble3D val="0"/>
            <c:spPr>
              <a:solidFill>
                <a:schemeClr val="accent6">
                  <a:lumMod val="75000"/>
                </a:schemeClr>
              </a:solidFill>
              <a:scene3d>
                <a:camera prst="orthographicFront"/>
                <a:lightRig rig="threePt" dir="t"/>
              </a:scene3d>
              <a:sp3d>
                <a:bevelT w="101600" h="101600"/>
              </a:sp3d>
            </c:spPr>
            <c:extLst>
              <c:ext xmlns:c16="http://schemas.microsoft.com/office/drawing/2014/chart" uri="{C3380CC4-5D6E-409C-BE32-E72D297353CC}">
                <c16:uniqueId val="{00000004-D7EC-446F-953E-53AE55620E66}"/>
              </c:ext>
            </c:extLst>
          </c:dPt>
          <c:dPt>
            <c:idx val="3"/>
            <c:bubble3D val="0"/>
            <c:extLst>
              <c:ext xmlns:c16="http://schemas.microsoft.com/office/drawing/2014/chart" uri="{C3380CC4-5D6E-409C-BE32-E72D297353CC}">
                <c16:uniqueId val="{00000005-D7EC-446F-953E-53AE55620E66}"/>
              </c:ext>
            </c:extLst>
          </c:dPt>
          <c:dPt>
            <c:idx val="4"/>
            <c:bubble3D val="0"/>
            <c:spPr>
              <a:solidFill>
                <a:schemeClr val="accent3">
                  <a:lumMod val="75000"/>
                </a:schemeClr>
              </a:solidFill>
              <a:scene3d>
                <a:camera prst="orthographicFront"/>
                <a:lightRig rig="threePt" dir="t"/>
              </a:scene3d>
              <a:sp3d>
                <a:bevelT w="101600" h="101600"/>
              </a:sp3d>
            </c:spPr>
            <c:extLst>
              <c:ext xmlns:c16="http://schemas.microsoft.com/office/drawing/2014/chart" uri="{C3380CC4-5D6E-409C-BE32-E72D297353CC}">
                <c16:uniqueId val="{00000007-D7EC-446F-953E-53AE55620E66}"/>
              </c:ext>
            </c:extLst>
          </c:dPt>
          <c:dPt>
            <c:idx val="5"/>
            <c:bubble3D val="0"/>
            <c:spPr>
              <a:solidFill>
                <a:schemeClr val="accent2">
                  <a:lumMod val="75000"/>
                </a:schemeClr>
              </a:solidFill>
              <a:scene3d>
                <a:camera prst="orthographicFront"/>
                <a:lightRig rig="threePt" dir="t"/>
              </a:scene3d>
              <a:sp3d>
                <a:bevelT w="101600" h="101600"/>
              </a:sp3d>
            </c:spPr>
            <c:extLst>
              <c:ext xmlns:c16="http://schemas.microsoft.com/office/drawing/2014/chart" uri="{C3380CC4-5D6E-409C-BE32-E72D297353CC}">
                <c16:uniqueId val="{00000009-D7EC-446F-953E-53AE55620E66}"/>
              </c:ext>
            </c:extLst>
          </c:dPt>
          <c:dPt>
            <c:idx val="6"/>
            <c:bubble3D val="0"/>
            <c:extLst>
              <c:ext xmlns:c16="http://schemas.microsoft.com/office/drawing/2014/chart" uri="{C3380CC4-5D6E-409C-BE32-E72D297353CC}">
                <c16:uniqueId val="{0000000A-D7EC-446F-953E-53AE55620E66}"/>
              </c:ext>
            </c:extLst>
          </c:dPt>
          <c:dLbls>
            <c:dLbl>
              <c:idx val="0"/>
              <c:layout>
                <c:manualLayout>
                  <c:x val="-7.0828380323427309E-2"/>
                  <c:y val="-0.13298832211191"/>
                </c:manualLayout>
              </c:layout>
              <c:tx>
                <c:rich>
                  <a:bodyPr/>
                  <a:lstStyle/>
                  <a:p>
                    <a:r>
                      <a:rPr lang="en-US" dirty="0"/>
                      <a:t>Retirement Date Funds, $6,842 (46%)</a:t>
                    </a:r>
                  </a:p>
                </c:rich>
              </c:tx>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7EC-446F-953E-53AE55620E66}"/>
                </c:ext>
              </c:extLst>
            </c:dLbl>
            <c:dLbl>
              <c:idx val="1"/>
              <c:layout>
                <c:manualLayout>
                  <c:x val="-0.11278478276888719"/>
                  <c:y val="7.7544636288279969E-2"/>
                </c:manualLayout>
              </c:layout>
              <c:tx>
                <c:rich>
                  <a:bodyPr/>
                  <a:lstStyle/>
                  <a:p>
                    <a:r>
                      <a:rPr lang="en-US" dirty="0"/>
                      <a:t>Domestic Equity Funds, $3,859 (26%)</a:t>
                    </a:r>
                  </a:p>
                </c:rich>
              </c:tx>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7EC-446F-953E-53AE55620E66}"/>
                </c:ext>
              </c:extLst>
            </c:dLbl>
            <c:dLbl>
              <c:idx val="2"/>
              <c:layout>
                <c:manualLayout>
                  <c:x val="1.4254496221875256E-2"/>
                  <c:y val="-0.11030380457891095"/>
                </c:manualLayout>
              </c:layout>
              <c:tx>
                <c:rich>
                  <a:bodyPr/>
                  <a:lstStyle/>
                  <a:p>
                    <a:r>
                      <a:rPr lang="en-US" dirty="0"/>
                      <a:t>International/Global Equity Funds, $937 (6%)</a:t>
                    </a:r>
                  </a:p>
                </c:rich>
              </c:tx>
              <c:dLblPos val="bestFit"/>
              <c:showLegendKey val="0"/>
              <c:showVal val="0"/>
              <c:showCatName val="0"/>
              <c:showSerName val="0"/>
              <c:showPercent val="0"/>
              <c:showBubbleSize val="0"/>
              <c:extLst>
                <c:ext xmlns:c15="http://schemas.microsoft.com/office/drawing/2012/chart" uri="{CE6537A1-D6FC-4f65-9D91-7224C49458BB}">
                  <c15:layout>
                    <c:manualLayout>
                      <c:w val="0.23850227491997475"/>
                      <c:h val="0.19641145030693094"/>
                    </c:manualLayout>
                  </c15:layout>
                </c:ext>
                <c:ext xmlns:c16="http://schemas.microsoft.com/office/drawing/2014/chart" uri="{C3380CC4-5D6E-409C-BE32-E72D297353CC}">
                  <c16:uniqueId val="{00000004-D7EC-446F-953E-53AE55620E66}"/>
                </c:ext>
              </c:extLst>
            </c:dLbl>
            <c:dLbl>
              <c:idx val="3"/>
              <c:layout>
                <c:manualLayout>
                  <c:x val="2.9120057573448481E-2"/>
                  <c:y val="-0.1111111111111111"/>
                </c:manualLayout>
              </c:layout>
              <c:tx>
                <c:rich>
                  <a:bodyPr/>
                  <a:lstStyle/>
                  <a:p>
                    <a:r>
                      <a:rPr lang="en-US" dirty="0"/>
                      <a:t>Fixed Income Funds, $725 (5%)</a:t>
                    </a:r>
                  </a:p>
                </c:rich>
              </c:tx>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7EC-446F-953E-53AE55620E66}"/>
                </c:ext>
              </c:extLst>
            </c:dLbl>
            <c:dLbl>
              <c:idx val="4"/>
              <c:layout>
                <c:manualLayout>
                  <c:x val="3.6221827110320889E-2"/>
                  <c:y val="-1.9720795770094043E-2"/>
                </c:manualLayout>
              </c:layout>
              <c:tx>
                <c:rich>
                  <a:bodyPr/>
                  <a:lstStyle/>
                  <a:p>
                    <a:r>
                      <a:rPr lang="en-US" dirty="0"/>
                      <a:t>Inflation</a:t>
                    </a:r>
                    <a:r>
                      <a:rPr lang="en-US" baseline="0" dirty="0"/>
                      <a:t> Sensitive Fund, </a:t>
                    </a:r>
                    <a:r>
                      <a:rPr lang="en-US" dirty="0"/>
                      <a:t>$152 (1%)</a:t>
                    </a:r>
                  </a:p>
                </c:rich>
              </c:tx>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7EC-446F-953E-53AE55620E66}"/>
                </c:ext>
              </c:extLst>
            </c:dLbl>
            <c:dLbl>
              <c:idx val="5"/>
              <c:layout>
                <c:manualLayout>
                  <c:x val="3.1766796176142635E-2"/>
                  <c:y val="-7.210245728023007E-3"/>
                </c:manualLayout>
              </c:layout>
              <c:tx>
                <c:rich>
                  <a:bodyPr/>
                  <a:lstStyle/>
                  <a:p>
                    <a:r>
                      <a:rPr lang="en-US" dirty="0"/>
                      <a:t>Money Market Fund, $1,057 (7%)</a:t>
                    </a:r>
                  </a:p>
                </c:rich>
              </c:tx>
              <c:dLblPos val="bestFit"/>
              <c:showLegendKey val="0"/>
              <c:showVal val="0"/>
              <c:showCatName val="0"/>
              <c:showSerName val="0"/>
              <c:showPercent val="0"/>
              <c:showBubbleSize val="0"/>
              <c:extLst>
                <c:ext xmlns:c15="http://schemas.microsoft.com/office/drawing/2012/chart" uri="{CE6537A1-D6FC-4f65-9D91-7224C49458BB}">
                  <c15:layout>
                    <c:manualLayout>
                      <c:w val="0.19538762378458535"/>
                      <c:h val="0.14989817841738523"/>
                    </c:manualLayout>
                  </c15:layout>
                </c:ext>
                <c:ext xmlns:c16="http://schemas.microsoft.com/office/drawing/2014/chart" uri="{C3380CC4-5D6E-409C-BE32-E72D297353CC}">
                  <c16:uniqueId val="{00000009-D7EC-446F-953E-53AE55620E66}"/>
                </c:ext>
              </c:extLst>
            </c:dLbl>
            <c:dLbl>
              <c:idx val="6"/>
              <c:layout>
                <c:manualLayout>
                  <c:x val="0.10350766234865803"/>
                  <c:y val="-2.6570048309178744E-2"/>
                </c:manualLayout>
              </c:layout>
              <c:tx>
                <c:rich>
                  <a:bodyPr/>
                  <a:lstStyle/>
                  <a:p>
                    <a:r>
                      <a:rPr lang="en-US" dirty="0"/>
                      <a:t>Self-Directed Brokerage Accounts, $1,220 (8%)</a:t>
                    </a:r>
                  </a:p>
                </c:rich>
              </c:tx>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7EC-446F-953E-53AE55620E66}"/>
                </c:ext>
              </c:extLst>
            </c:dLbl>
            <c:spPr>
              <a:noFill/>
              <a:ln>
                <a:noFill/>
              </a:ln>
              <a:effectLst/>
            </c:spPr>
            <c:txPr>
              <a:bodyPr/>
              <a:lstStyle/>
              <a:p>
                <a:pPr>
                  <a:defRPr sz="1400" b="1" i="0" u="none" strike="noStrike" baseline="0">
                    <a:solidFill>
                      <a:srgbClr val="333333"/>
                    </a:solidFill>
                    <a:latin typeface="Arial" panose="020B0604020202020204" pitchFamily="34" charset="0"/>
                    <a:ea typeface="Calibri"/>
                    <a:cs typeface="Arial" panose="020B0604020202020204" pitchFamily="34" charset="0"/>
                  </a:defRPr>
                </a:pPr>
                <a:endParaRPr lang="en-US"/>
              </a:p>
            </c:txPr>
            <c:dLblPos val="outEnd"/>
            <c:showLegendKey val="0"/>
            <c:showVal val="1"/>
            <c:showCatName val="1"/>
            <c:showSerName val="0"/>
            <c:showPercent val="1"/>
            <c:showBubbleSize val="0"/>
            <c:showLeaderLines val="1"/>
            <c:extLst>
              <c:ext xmlns:c15="http://schemas.microsoft.com/office/drawing/2012/chart" uri="{CE6537A1-D6FC-4f65-9D91-7224C49458BB}"/>
            </c:extLst>
          </c:dLbls>
          <c:cat>
            <c:strRef>
              <c:f>'Data for chart'!$B$15:$B$21</c:f>
              <c:strCache>
                <c:ptCount val="7"/>
                <c:pt idx="0">
                  <c:v>Retirement Date Funds</c:v>
                </c:pt>
                <c:pt idx="1">
                  <c:v>Domestic Stock Funds</c:v>
                </c:pt>
                <c:pt idx="2">
                  <c:v>International/Global Equities Funds</c:v>
                </c:pt>
                <c:pt idx="3">
                  <c:v>Fixed Income Funds</c:v>
                </c:pt>
                <c:pt idx="4">
                  <c:v>Inflation Adjusted Multi-Assets Fund</c:v>
                </c:pt>
                <c:pt idx="5">
                  <c:v>Money Market Fund</c:v>
                </c:pt>
                <c:pt idx="6">
                  <c:v>Self-Directed Brokerage Accounts</c:v>
                </c:pt>
              </c:strCache>
            </c:strRef>
          </c:cat>
          <c:val>
            <c:numRef>
              <c:f>'Data for chart'!$D$15:$D$21</c:f>
              <c:numCache>
                <c:formatCode>0%</c:formatCode>
                <c:ptCount val="7"/>
                <c:pt idx="0">
                  <c:v>0.45491574284970721</c:v>
                </c:pt>
                <c:pt idx="1">
                  <c:v>0.26628024814045964</c:v>
                </c:pt>
                <c:pt idx="2">
                  <c:v>6.3372800097789825E-2</c:v>
                </c:pt>
                <c:pt idx="3">
                  <c:v>5.833122327857846E-2</c:v>
                </c:pt>
                <c:pt idx="4">
                  <c:v>1.038906217953482E-2</c:v>
                </c:pt>
                <c:pt idx="5">
                  <c:v>8.4445099186726741E-2</c:v>
                </c:pt>
                <c:pt idx="6">
                  <c:v>6.2265824267203458E-2</c:v>
                </c:pt>
              </c:numCache>
            </c:numRef>
          </c:val>
          <c:extLst>
            <c:ext xmlns:c16="http://schemas.microsoft.com/office/drawing/2014/chart" uri="{C3380CC4-5D6E-409C-BE32-E72D297353CC}">
              <c16:uniqueId val="{0000000B-D7EC-446F-953E-53AE55620E66}"/>
            </c:ext>
          </c:extLst>
        </c:ser>
        <c:ser>
          <c:idx val="1"/>
          <c:order val="1"/>
          <c:dPt>
            <c:idx val="0"/>
            <c:bubble3D val="0"/>
            <c:extLst>
              <c:ext xmlns:c16="http://schemas.microsoft.com/office/drawing/2014/chart" uri="{C3380CC4-5D6E-409C-BE32-E72D297353CC}">
                <c16:uniqueId val="{0000000C-D7EC-446F-953E-53AE55620E66}"/>
              </c:ext>
            </c:extLst>
          </c:dPt>
          <c:dPt>
            <c:idx val="1"/>
            <c:bubble3D val="0"/>
            <c:extLst>
              <c:ext xmlns:c16="http://schemas.microsoft.com/office/drawing/2014/chart" uri="{C3380CC4-5D6E-409C-BE32-E72D297353CC}">
                <c16:uniqueId val="{0000000D-D7EC-446F-953E-53AE55620E66}"/>
              </c:ext>
            </c:extLst>
          </c:dPt>
          <c:dPt>
            <c:idx val="2"/>
            <c:bubble3D val="0"/>
            <c:extLst>
              <c:ext xmlns:c16="http://schemas.microsoft.com/office/drawing/2014/chart" uri="{C3380CC4-5D6E-409C-BE32-E72D297353CC}">
                <c16:uniqueId val="{0000000E-D7EC-446F-953E-53AE55620E66}"/>
              </c:ext>
            </c:extLst>
          </c:dPt>
          <c:dPt>
            <c:idx val="3"/>
            <c:bubble3D val="0"/>
            <c:extLst>
              <c:ext xmlns:c16="http://schemas.microsoft.com/office/drawing/2014/chart" uri="{C3380CC4-5D6E-409C-BE32-E72D297353CC}">
                <c16:uniqueId val="{0000000F-D7EC-446F-953E-53AE55620E66}"/>
              </c:ext>
            </c:extLst>
          </c:dPt>
          <c:dPt>
            <c:idx val="4"/>
            <c:bubble3D val="0"/>
            <c:extLst>
              <c:ext xmlns:c16="http://schemas.microsoft.com/office/drawing/2014/chart" uri="{C3380CC4-5D6E-409C-BE32-E72D297353CC}">
                <c16:uniqueId val="{00000010-D7EC-446F-953E-53AE55620E66}"/>
              </c:ext>
            </c:extLst>
          </c:dPt>
          <c:dPt>
            <c:idx val="5"/>
            <c:bubble3D val="0"/>
            <c:extLst>
              <c:ext xmlns:c16="http://schemas.microsoft.com/office/drawing/2014/chart" uri="{C3380CC4-5D6E-409C-BE32-E72D297353CC}">
                <c16:uniqueId val="{00000011-D7EC-446F-953E-53AE55620E66}"/>
              </c:ext>
            </c:extLst>
          </c:dPt>
          <c:dPt>
            <c:idx val="6"/>
            <c:bubble3D val="0"/>
            <c:extLst>
              <c:ext xmlns:c16="http://schemas.microsoft.com/office/drawing/2014/chart" uri="{C3380CC4-5D6E-409C-BE32-E72D297353CC}">
                <c16:uniqueId val="{00000012-D7EC-446F-953E-53AE55620E66}"/>
              </c:ext>
            </c:extLst>
          </c:dPt>
          <c:cat>
            <c:strRef>
              <c:f>'Data for chart'!$B$15:$B$21</c:f>
              <c:strCache>
                <c:ptCount val="7"/>
                <c:pt idx="0">
                  <c:v>Retirement Date Funds</c:v>
                </c:pt>
                <c:pt idx="1">
                  <c:v>Domestic Stock Funds</c:v>
                </c:pt>
                <c:pt idx="2">
                  <c:v>International/Global Equities Funds</c:v>
                </c:pt>
                <c:pt idx="3">
                  <c:v>Fixed Income Funds</c:v>
                </c:pt>
                <c:pt idx="4">
                  <c:v>Inflation Adjusted Multi-Assets Fund</c:v>
                </c:pt>
                <c:pt idx="5">
                  <c:v>Money Market Fund</c:v>
                </c:pt>
                <c:pt idx="6">
                  <c:v>Self-Directed Brokerage Accounts</c:v>
                </c:pt>
              </c:strCache>
            </c:strRef>
          </c:cat>
          <c:val>
            <c:numRef>
              <c:f>'Data for chart'!$E$15:$E$21</c:f>
              <c:numCache>
                <c:formatCode>"$"#,##0.0</c:formatCode>
                <c:ptCount val="7"/>
                <c:pt idx="0">
                  <c:v>5122</c:v>
                </c:pt>
                <c:pt idx="1">
                  <c:v>2998.1</c:v>
                </c:pt>
                <c:pt idx="2">
                  <c:v>713.5</c:v>
                </c:pt>
                <c:pt idx="3">
                  <c:v>656.8</c:v>
                </c:pt>
                <c:pt idx="4">
                  <c:v>117</c:v>
                </c:pt>
                <c:pt idx="5">
                  <c:v>950.8</c:v>
                </c:pt>
                <c:pt idx="6">
                  <c:v>701.1</c:v>
                </c:pt>
              </c:numCache>
            </c:numRef>
          </c:val>
          <c:extLst>
            <c:ext xmlns:c16="http://schemas.microsoft.com/office/drawing/2014/chart" uri="{C3380CC4-5D6E-409C-BE32-E72D297353CC}">
              <c16:uniqueId val="{00000013-D7EC-446F-953E-53AE55620E66}"/>
            </c:ext>
          </c:extLst>
        </c:ser>
        <c:dLbls>
          <c:showLegendKey val="0"/>
          <c:showVal val="0"/>
          <c:showCatName val="0"/>
          <c:showSerName val="0"/>
          <c:showPercent val="0"/>
          <c:showBubbleSize val="0"/>
          <c:showLeaderLines val="1"/>
        </c:dLbls>
        <c:firstSliceAng val="136"/>
      </c:pieChart>
      <c:spPr>
        <a:noFill/>
        <a:ln w="25400">
          <a:noFill/>
        </a:ln>
        <a:effectLst/>
      </c:spPr>
    </c:plotArea>
    <c:plotVisOnly val="1"/>
    <c:dispBlanksAs val="zero"/>
    <c:showDLblsOverMax val="0"/>
  </c:chart>
  <c:spPr>
    <a:noFill/>
  </c:spPr>
  <c:txPr>
    <a:bodyPr/>
    <a:lstStyle/>
    <a:p>
      <a:pPr>
        <a:defRPr sz="1000" b="0" i="0" u="none" strike="noStrike" baseline="0">
          <a:solidFill>
            <a:srgbClr val="333333"/>
          </a:solidFill>
          <a:latin typeface="Calibri"/>
          <a:ea typeface="Calibri"/>
          <a:cs typeface="Calibri"/>
        </a:defRPr>
      </a:pPr>
      <a:endParaRPr lang="en-US"/>
    </a:p>
  </c:txPr>
  <c:externalData r:id="rId1">
    <c:autoUpdate val="0"/>
  </c:externalData>
  <c:userShapes r:id="rId2"/>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plotArea>
      <c:layout>
        <c:manualLayout>
          <c:layoutTarget val="inner"/>
          <c:xMode val="edge"/>
          <c:yMode val="edge"/>
          <c:x val="0.12499114173228347"/>
          <c:y val="4.0964474511108649E-2"/>
          <c:w val="0.85146035024310485"/>
          <c:h val="0.75884248164631596"/>
        </c:manualLayout>
      </c:layout>
      <c:barChart>
        <c:barDir val="col"/>
        <c:grouping val="clustered"/>
        <c:varyColors val="0"/>
        <c:ser>
          <c:idx val="0"/>
          <c:order val="0"/>
          <c:invertIfNegative val="0"/>
          <c:dPt>
            <c:idx val="4"/>
            <c:invertIfNegative val="0"/>
            <c:bubble3D val="0"/>
            <c:spPr>
              <a:effectLst>
                <a:outerShdw blurRad="40000" dist="25400" dir="5400000" rotWithShape="0">
                  <a:srgbClr val="000000">
                    <a:alpha val="35000"/>
                  </a:srgbClr>
                </a:outerShdw>
              </a:effectLst>
            </c:spPr>
            <c:extLst>
              <c:ext xmlns:c16="http://schemas.microsoft.com/office/drawing/2014/chart" uri="{C3380CC4-5D6E-409C-BE32-E72D297353CC}">
                <c16:uniqueId val="{00000005-4986-4981-9495-4CBD4D8DC712}"/>
              </c:ext>
            </c:extLst>
          </c:dPt>
          <c:dLbls>
            <c:dLbl>
              <c:idx val="0"/>
              <c:layout>
                <c:manualLayout>
                  <c:x val="0.5044899114173228"/>
                  <c:y val="-0.23190973410932333"/>
                </c:manualLayout>
              </c:layout>
              <c:tx>
                <c:rich>
                  <a:bodyPr/>
                  <a:lstStyle/>
                  <a:p>
                    <a:r>
                      <a:rPr lang="en-US" sz="1200" b="1" dirty="0"/>
                      <a:t>241,867</a:t>
                    </a:r>
                  </a:p>
                  <a:p>
                    <a:r>
                      <a:rPr lang="en-US" sz="1200" b="1" dirty="0"/>
                      <a:t>13.4%</a:t>
                    </a:r>
                    <a:endParaRPr lang="en-US" sz="1200"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986-4981-9495-4CBD4D8DC712}"/>
                </c:ext>
              </c:extLst>
            </c:dLbl>
            <c:dLbl>
              <c:idx val="1"/>
              <c:layout>
                <c:manualLayout>
                  <c:x val="-0.17237787073490812"/>
                  <c:y val="0.17197344897105254"/>
                </c:manualLayout>
              </c:layout>
              <c:tx>
                <c:rich>
                  <a:bodyPr/>
                  <a:lstStyle/>
                  <a:p>
                    <a:r>
                      <a:rPr lang="en-US" sz="1200" b="1" dirty="0"/>
                      <a:t>177,218</a:t>
                    </a:r>
                  </a:p>
                  <a:p>
                    <a:r>
                      <a:rPr lang="en-US" sz="1200" b="1" dirty="0"/>
                      <a:t>4.5% </a:t>
                    </a:r>
                    <a:endParaRPr lang="en-US" sz="1200"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986-4981-9495-4CBD4D8DC712}"/>
                </c:ext>
              </c:extLst>
            </c:dLbl>
            <c:dLbl>
              <c:idx val="2"/>
              <c:layout>
                <c:manualLayout>
                  <c:x val="-0.17133620406824146"/>
                  <c:y val="0.21438244132526912"/>
                </c:manualLayout>
              </c:layout>
              <c:tx>
                <c:rich>
                  <a:bodyPr/>
                  <a:lstStyle/>
                  <a:p>
                    <a:r>
                      <a:rPr lang="en-US" sz="1200" b="1" dirty="0"/>
                      <a:t> 190,664</a:t>
                    </a:r>
                  </a:p>
                  <a:p>
                    <a:r>
                      <a:rPr lang="en-US" sz="1200" b="1" dirty="0"/>
                      <a:t>7.6% </a:t>
                    </a:r>
                    <a:endParaRPr lang="en-US" sz="1200"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4986-4981-9495-4CBD4D8DC712}"/>
                </c:ext>
              </c:extLst>
            </c:dLbl>
            <c:dLbl>
              <c:idx val="3"/>
              <c:layout>
                <c:manualLayout>
                  <c:x val="-0.17349138779527559"/>
                  <c:y val="0.24215489368176804"/>
                </c:manualLayout>
              </c:layout>
              <c:tx>
                <c:rich>
                  <a:bodyPr/>
                  <a:lstStyle/>
                  <a:p>
                    <a:r>
                      <a:rPr lang="en-US" sz="1200" b="1" dirty="0"/>
                      <a:t> 213,213</a:t>
                    </a:r>
                  </a:p>
                  <a:p>
                    <a:r>
                      <a:rPr lang="en-US" sz="1200" b="1" dirty="0"/>
                      <a:t>11.8% </a:t>
                    </a:r>
                    <a:endParaRPr lang="en-US" sz="1200"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986-4981-9495-4CBD4D8DC712}"/>
                </c:ext>
              </c:extLst>
            </c:dLbl>
            <c:dLbl>
              <c:idx val="4"/>
              <c:layout>
                <c:manualLayout>
                  <c:x val="6.3013451443569551E-3"/>
                  <c:y val="0.12600224267741178"/>
                </c:manualLayout>
              </c:layout>
              <c:tx>
                <c:rich>
                  <a:bodyPr anchorCtr="0"/>
                  <a:lstStyle/>
                  <a:p>
                    <a:pPr algn="ctr">
                      <a:defRPr sz="1200" b="1">
                        <a:latin typeface="Arial" panose="020B0604020202020204" pitchFamily="34" charset="0"/>
                        <a:cs typeface="Arial" panose="020B0604020202020204" pitchFamily="34" charset="0"/>
                      </a:defRPr>
                    </a:pPr>
                    <a:r>
                      <a:rPr lang="en-US" sz="1200" b="1" dirty="0">
                        <a:latin typeface="Arial" panose="020B0604020202020204" pitchFamily="34" charset="0"/>
                        <a:cs typeface="Arial" panose="020B0604020202020204" pitchFamily="34" charset="0"/>
                      </a:rPr>
                      <a:t>261,385</a:t>
                    </a:r>
                  </a:p>
                  <a:p>
                    <a:pPr algn="ctr">
                      <a:defRPr sz="1200" b="1">
                        <a:latin typeface="Arial" panose="020B0604020202020204" pitchFamily="34" charset="0"/>
                        <a:cs typeface="Arial" panose="020B0604020202020204" pitchFamily="34" charset="0"/>
                      </a:defRPr>
                    </a:pPr>
                    <a:r>
                      <a:rPr lang="en-US" sz="1200" b="1" dirty="0">
                        <a:latin typeface="Arial" panose="020B0604020202020204" pitchFamily="34" charset="0"/>
                        <a:cs typeface="Arial" panose="020B0604020202020204" pitchFamily="34" charset="0"/>
                      </a:rPr>
                      <a:t>8.0%</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layout>
                    <c:manualLayout>
                      <c:w val="0.10461865704286963"/>
                      <c:h val="0.12123371902455855"/>
                    </c:manualLayout>
                  </c15:layout>
                </c:ext>
                <c:ext xmlns:c16="http://schemas.microsoft.com/office/drawing/2014/chart" uri="{C3380CC4-5D6E-409C-BE32-E72D297353CC}">
                  <c16:uniqueId val="{00000005-4986-4981-9495-4CBD4D8DC712}"/>
                </c:ext>
              </c:extLst>
            </c:dLbl>
            <c:spPr>
              <a:noFill/>
              <a:ln>
                <a:noFill/>
              </a:ln>
              <a:effectLst/>
            </c:spPr>
            <c:txPr>
              <a:bodyPr/>
              <a:lstStyle/>
              <a:p>
                <a:pPr>
                  <a:defRPr sz="1200" b="1">
                    <a:latin typeface="Arial" panose="020B0604020202020204" pitchFamily="34" charset="0"/>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'New Hire Plan Choice'!$A$2:$A$6</c:f>
              <c:strCache>
                <c:ptCount val="5"/>
                <c:pt idx="0">
                  <c:v>FY 16-17</c:v>
                </c:pt>
                <c:pt idx="1">
                  <c:v>FY 17-18</c:v>
                </c:pt>
                <c:pt idx="2">
                  <c:v>FY 18-19</c:v>
                </c:pt>
                <c:pt idx="3">
                  <c:v>FY 19-20</c:v>
                </c:pt>
                <c:pt idx="4">
                  <c:v>FY 20-21</c:v>
                </c:pt>
              </c:strCache>
            </c:strRef>
          </c:cat>
          <c:val>
            <c:numRef>
              <c:f>'New Hire Plan Choice'!$B$2:$B$6</c:f>
              <c:numCache>
                <c:formatCode>_(* #,##0_);_(* \(#,##0\);_(* "-"??_);_(@_)</c:formatCode>
                <c:ptCount val="5"/>
                <c:pt idx="0">
                  <c:v>177218</c:v>
                </c:pt>
                <c:pt idx="1">
                  <c:v>190664</c:v>
                </c:pt>
                <c:pt idx="2">
                  <c:v>213213</c:v>
                </c:pt>
                <c:pt idx="3">
                  <c:v>241867</c:v>
                </c:pt>
                <c:pt idx="4">
                  <c:v>261385</c:v>
                </c:pt>
              </c:numCache>
            </c:numRef>
          </c:val>
          <c:extLst>
            <c:ext xmlns:c16="http://schemas.microsoft.com/office/drawing/2014/chart" uri="{C3380CC4-5D6E-409C-BE32-E72D297353CC}">
              <c16:uniqueId val="{00000006-4986-4981-9495-4CBD4D8DC712}"/>
            </c:ext>
          </c:extLst>
        </c:ser>
        <c:ser>
          <c:idx val="1"/>
          <c:order val="1"/>
          <c:invertIfNegative val="0"/>
          <c:cat>
            <c:strRef>
              <c:f>'New Hire Plan Choice'!$A$2:$A$6</c:f>
              <c:strCache>
                <c:ptCount val="5"/>
                <c:pt idx="0">
                  <c:v>FY 16-17</c:v>
                </c:pt>
                <c:pt idx="1">
                  <c:v>FY 17-18</c:v>
                </c:pt>
                <c:pt idx="2">
                  <c:v>FY 18-19</c:v>
                </c:pt>
                <c:pt idx="3">
                  <c:v>FY 19-20</c:v>
                </c:pt>
                <c:pt idx="4">
                  <c:v>FY 20-21</c:v>
                </c:pt>
              </c:strCache>
            </c:strRef>
          </c:cat>
          <c:val>
            <c:numRef>
              <c:f>'New Hire Plan Choice'!$C$2:$C$6</c:f>
              <c:numCache>
                <c:formatCode>0%</c:formatCode>
                <c:ptCount val="5"/>
                <c:pt idx="0">
                  <c:v>4.5065339434825713E-2</c:v>
                </c:pt>
                <c:pt idx="1">
                  <c:v>7.5872654019343511E-2</c:v>
                </c:pt>
                <c:pt idx="2">
                  <c:v>0.11826564007888218</c:v>
                </c:pt>
                <c:pt idx="3">
                  <c:v>0.13439143016607802</c:v>
                </c:pt>
                <c:pt idx="4">
                  <c:v>8.0697242699500071E-2</c:v>
                </c:pt>
              </c:numCache>
            </c:numRef>
          </c:val>
          <c:extLst>
            <c:ext xmlns:c16="http://schemas.microsoft.com/office/drawing/2014/chart" uri="{C3380CC4-5D6E-409C-BE32-E72D297353CC}">
              <c16:uniqueId val="{00000001-77DF-44F0-A9E1-69829DBE918C}"/>
            </c:ext>
          </c:extLst>
        </c:ser>
        <c:dLbls>
          <c:showLegendKey val="0"/>
          <c:showVal val="0"/>
          <c:showCatName val="0"/>
          <c:showSerName val="0"/>
          <c:showPercent val="0"/>
          <c:showBubbleSize val="0"/>
        </c:dLbls>
        <c:gapWidth val="92"/>
        <c:overlap val="100"/>
        <c:axId val="-90588496"/>
        <c:axId val="-90589584"/>
      </c:barChart>
      <c:catAx>
        <c:axId val="-90588496"/>
        <c:scaling>
          <c:orientation val="minMax"/>
        </c:scaling>
        <c:delete val="0"/>
        <c:axPos val="b"/>
        <c:numFmt formatCode="General" sourceLinked="1"/>
        <c:majorTickMark val="none"/>
        <c:minorTickMark val="none"/>
        <c:tickLblPos val="nextTo"/>
        <c:txPr>
          <a:bodyPr rot="0" vert="horz" anchor="ctr" anchorCtr="1"/>
          <a:lstStyle/>
          <a:p>
            <a:pPr>
              <a:defRPr sz="1300" b="1" baseline="0"/>
            </a:pPr>
            <a:endParaRPr lang="en-US"/>
          </a:p>
        </c:txPr>
        <c:crossAx val="-90589584"/>
        <c:crossesAt val="125000"/>
        <c:auto val="0"/>
        <c:lblAlgn val="ctr"/>
        <c:lblOffset val="100"/>
        <c:tickLblSkip val="1"/>
        <c:tickMarkSkip val="1"/>
        <c:noMultiLvlLbl val="0"/>
      </c:catAx>
      <c:valAx>
        <c:axId val="-90589584"/>
        <c:scaling>
          <c:orientation val="minMax"/>
          <c:max val="300000"/>
          <c:min val="150000"/>
        </c:scaling>
        <c:delete val="0"/>
        <c:axPos val="l"/>
        <c:majorGridlines/>
        <c:numFmt formatCode="_(* #,##0_);_(* \(#,##0\);_(* &quot;-&quot;??_);_(@_)" sourceLinked="1"/>
        <c:majorTickMark val="none"/>
        <c:minorTickMark val="none"/>
        <c:tickLblPos val="nextTo"/>
        <c:txPr>
          <a:bodyPr rot="0" vert="horz"/>
          <a:lstStyle/>
          <a:p>
            <a:pPr>
              <a:defRPr sz="1100" b="1">
                <a:latin typeface="Arial" panose="020B0604020202020204" pitchFamily="34" charset="0"/>
                <a:cs typeface="Arial" panose="020B0604020202020204" pitchFamily="34" charset="0"/>
              </a:defRPr>
            </a:pPr>
            <a:endParaRPr lang="en-US"/>
          </a:p>
        </c:txPr>
        <c:crossAx val="-90588496"/>
        <c:crossesAt val="1"/>
        <c:crossBetween val="between"/>
        <c:majorUnit val="25000"/>
        <c:minorUnit val="4000"/>
      </c:valAx>
    </c:plotArea>
    <c:plotVisOnly val="1"/>
    <c:dispBlanksAs val="gap"/>
    <c:showDLblsOverMax val="0"/>
  </c:chart>
  <c:spPr>
    <a:noFill/>
    <a:ln>
      <a:noFill/>
    </a:ln>
  </c:spPr>
  <c:txPr>
    <a:bodyPr/>
    <a:lstStyle/>
    <a:p>
      <a:pPr>
        <a:defRPr sz="1800"/>
      </a:pPr>
      <a:endParaRPr lang="en-US"/>
    </a:p>
  </c:txPr>
  <c:externalData r:id="rId1">
    <c:autoUpdate val="0"/>
  </c:externalData>
  <c:userShapes r:id="rId2"/>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5476532295774"/>
          <c:y val="4.7057033344616368E-2"/>
          <c:w val="0.7702552719200888"/>
          <c:h val="0.87394355640336729"/>
        </c:manualLayout>
      </c:layout>
      <c:barChart>
        <c:barDir val="col"/>
        <c:grouping val="clustered"/>
        <c:varyColors val="0"/>
        <c:ser>
          <c:idx val="0"/>
          <c:order val="0"/>
          <c:tx>
            <c:strRef>
              <c:f>'PENSION PLAN RESULTS_2'!$B$4</c:f>
              <c:strCache>
                <c:ptCount val="1"/>
                <c:pt idx="0">
                  <c:v>Total FRS</c:v>
                </c:pt>
              </c:strCache>
            </c:strRef>
          </c:tx>
          <c:spPr>
            <a:solidFill>
              <a:srgbClr val="D3CD8B"/>
            </a:solidFill>
            <a:ln w="25400">
              <a:noFill/>
            </a:ln>
          </c:spPr>
          <c:invertIfNegative val="0"/>
          <c:dLbls>
            <c:spPr>
              <a:noFill/>
              <a:ln w="25400">
                <a:noFill/>
              </a:ln>
            </c:spPr>
            <c:txPr>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'PENSION PLAN RESULTS_2'!$C$3:$H$3</c:f>
              <c:strCache>
                <c:ptCount val="6"/>
                <c:pt idx="0">
                  <c:v>Quarter</c:v>
                </c:pt>
                <c:pt idx="1">
                  <c:v>1-Year</c:v>
                </c:pt>
                <c:pt idx="2">
                  <c:v>3-Year</c:v>
                </c:pt>
                <c:pt idx="3">
                  <c:v>5-Year</c:v>
                </c:pt>
                <c:pt idx="4">
                  <c:v>10-Year</c:v>
                </c:pt>
                <c:pt idx="5">
                  <c:v>15-Year</c:v>
                </c:pt>
              </c:strCache>
            </c:strRef>
          </c:cat>
          <c:val>
            <c:numRef>
              <c:f>'PENSION PLAN RESULTS_2'!$C$4:$H$4</c:f>
              <c:numCache>
                <c:formatCode>0.0;\-0.0;0.0</c:formatCode>
                <c:ptCount val="6"/>
                <c:pt idx="0">
                  <c:v>6.8220000000000001</c:v>
                </c:pt>
                <c:pt idx="1">
                  <c:v>29.458100000000002</c:v>
                </c:pt>
                <c:pt idx="2">
                  <c:v>12.343400000000001</c:v>
                </c:pt>
                <c:pt idx="3">
                  <c:v>11.945499999999999</c:v>
                </c:pt>
                <c:pt idx="4">
                  <c:v>9.3308999999999997</c:v>
                </c:pt>
                <c:pt idx="5">
                  <c:v>7.8452999999999999</c:v>
                </c:pt>
              </c:numCache>
            </c:numRef>
          </c:val>
          <c:extLst>
            <c:ext xmlns:c16="http://schemas.microsoft.com/office/drawing/2014/chart" uri="{C3380CC4-5D6E-409C-BE32-E72D297353CC}">
              <c16:uniqueId val="{00000000-F7C8-4DF7-B280-2000D87DB149}"/>
            </c:ext>
          </c:extLst>
        </c:ser>
        <c:ser>
          <c:idx val="1"/>
          <c:order val="1"/>
          <c:tx>
            <c:strRef>
              <c:f>'PENSION PLAN RESULTS_2'!$B$5</c:f>
              <c:strCache>
                <c:ptCount val="1"/>
                <c:pt idx="0">
                  <c:v>Performance Benchmark</c:v>
                </c:pt>
              </c:strCache>
            </c:strRef>
          </c:tx>
          <c:spPr>
            <a:solidFill>
              <a:srgbClr val="004074"/>
            </a:solidFill>
            <a:ln w="25400">
              <a:noFill/>
            </a:ln>
          </c:spPr>
          <c:invertIfNegative val="0"/>
          <c:dLbls>
            <c:dLbl>
              <c:idx val="1"/>
              <c:layout>
                <c:manualLayout>
                  <c:x val="0"/>
                  <c:y val="8.371118717623709E-3"/>
                </c:manualLayout>
              </c:layout>
              <c:tx>
                <c:rich>
                  <a:bodyPr/>
                  <a:lstStyle/>
                  <a:p>
                    <a:r>
                      <a:rPr lang="en-US" dirty="0"/>
                      <a:t>26.3</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040-47CC-BE00-557CBEC484B4}"/>
                </c:ext>
              </c:extLst>
            </c:dLbl>
            <c:spPr>
              <a:noFill/>
              <a:ln w="25400">
                <a:noFill/>
              </a:ln>
            </c:spPr>
            <c:txPr>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'PENSION PLAN RESULTS_2'!$C$3:$H$3</c:f>
              <c:strCache>
                <c:ptCount val="6"/>
                <c:pt idx="0">
                  <c:v>Quarter</c:v>
                </c:pt>
                <c:pt idx="1">
                  <c:v>1-Year</c:v>
                </c:pt>
                <c:pt idx="2">
                  <c:v>3-Year</c:v>
                </c:pt>
                <c:pt idx="3">
                  <c:v>5-Year</c:v>
                </c:pt>
                <c:pt idx="4">
                  <c:v>10-Year</c:v>
                </c:pt>
                <c:pt idx="5">
                  <c:v>15-Year</c:v>
                </c:pt>
              </c:strCache>
            </c:strRef>
          </c:cat>
          <c:val>
            <c:numRef>
              <c:f>'PENSION PLAN RESULTS_2'!$C$5:$H$5</c:f>
              <c:numCache>
                <c:formatCode>0.0;\-0.0;0.0</c:formatCode>
                <c:ptCount val="6"/>
                <c:pt idx="0">
                  <c:v>5.1337999999999999</c:v>
                </c:pt>
                <c:pt idx="1">
                  <c:v>26.2486</c:v>
                </c:pt>
                <c:pt idx="2">
                  <c:v>11.164300000000001</c:v>
                </c:pt>
                <c:pt idx="3">
                  <c:v>10.9254</c:v>
                </c:pt>
                <c:pt idx="4">
                  <c:v>8.3849999999999998</c:v>
                </c:pt>
                <c:pt idx="5">
                  <c:v>7.1227999999999998</c:v>
                </c:pt>
              </c:numCache>
            </c:numRef>
          </c:val>
          <c:extLst>
            <c:ext xmlns:c16="http://schemas.microsoft.com/office/drawing/2014/chart" uri="{C3380CC4-5D6E-409C-BE32-E72D297353CC}">
              <c16:uniqueId val="{00000001-F7C8-4DF7-B280-2000D87DB149}"/>
            </c:ext>
          </c:extLst>
        </c:ser>
        <c:ser>
          <c:idx val="2"/>
          <c:order val="2"/>
          <c:tx>
            <c:strRef>
              <c:f>'PENSION PLAN RESULTS_2'!$B$6</c:f>
              <c:strCache>
                <c:ptCount val="1"/>
                <c:pt idx="0">
                  <c:v>Absolute Nominal Target Rate of Return </c:v>
                </c:pt>
              </c:strCache>
            </c:strRef>
          </c:tx>
          <c:spPr>
            <a:solidFill>
              <a:srgbClr val="7AB800"/>
            </a:solidFill>
            <a:ln w="25400">
              <a:noFill/>
            </a:ln>
          </c:spPr>
          <c:invertIfNegative val="0"/>
          <c:dLbls>
            <c:spPr>
              <a:noFill/>
              <a:ln w="25400">
                <a:noFill/>
              </a:ln>
            </c:spPr>
            <c:txPr>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'PENSION PLAN RESULTS_2'!$C$3:$H$3</c:f>
              <c:strCache>
                <c:ptCount val="6"/>
                <c:pt idx="0">
                  <c:v>Quarter</c:v>
                </c:pt>
                <c:pt idx="1">
                  <c:v>1-Year</c:v>
                </c:pt>
                <c:pt idx="2">
                  <c:v>3-Year</c:v>
                </c:pt>
                <c:pt idx="3">
                  <c:v>5-Year</c:v>
                </c:pt>
                <c:pt idx="4">
                  <c:v>10-Year</c:v>
                </c:pt>
                <c:pt idx="5">
                  <c:v>15-Year</c:v>
                </c:pt>
              </c:strCache>
            </c:strRef>
          </c:cat>
          <c:val>
            <c:numRef>
              <c:f>'PENSION PLAN RESULTS_2'!$C$6:$H$6</c:f>
              <c:numCache>
                <c:formatCode>0.0;\-0.0;0.0</c:formatCode>
                <c:ptCount val="6"/>
                <c:pt idx="0">
                  <c:v>3.5851999999999999</c:v>
                </c:pt>
                <c:pt idx="1">
                  <c:v>9.6071000000000009</c:v>
                </c:pt>
                <c:pt idx="2">
                  <c:v>6.6433</c:v>
                </c:pt>
                <c:pt idx="3">
                  <c:v>6.8285999999999998</c:v>
                </c:pt>
                <c:pt idx="4">
                  <c:v>6.6071</c:v>
                </c:pt>
                <c:pt idx="5">
                  <c:v>6.7626999999999997</c:v>
                </c:pt>
              </c:numCache>
            </c:numRef>
          </c:val>
          <c:extLst>
            <c:ext xmlns:c16="http://schemas.microsoft.com/office/drawing/2014/chart" uri="{C3380CC4-5D6E-409C-BE32-E72D297353CC}">
              <c16:uniqueId val="{00000002-F7C8-4DF7-B280-2000D87DB149}"/>
            </c:ext>
          </c:extLst>
        </c:ser>
        <c:dLbls>
          <c:showLegendKey val="0"/>
          <c:showVal val="0"/>
          <c:showCatName val="0"/>
          <c:showSerName val="0"/>
          <c:showPercent val="0"/>
          <c:showBubbleSize val="0"/>
        </c:dLbls>
        <c:gapWidth val="50"/>
        <c:axId val="89197952"/>
        <c:axId val="89216128"/>
      </c:barChart>
      <c:catAx>
        <c:axId val="89197952"/>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000" b="1" i="0" u="none" strike="noStrike" baseline="0">
                <a:solidFill>
                  <a:sysClr val="windowText" lastClr="000000"/>
                </a:solidFill>
                <a:latin typeface="Arial"/>
                <a:ea typeface="Arial"/>
                <a:cs typeface="Arial"/>
              </a:defRPr>
            </a:pPr>
            <a:endParaRPr lang="en-US"/>
          </a:p>
        </c:txPr>
        <c:crossAx val="89216128"/>
        <c:crosses val="autoZero"/>
        <c:auto val="1"/>
        <c:lblAlgn val="ctr"/>
        <c:lblOffset val="100"/>
        <c:tickLblSkip val="1"/>
        <c:tickMarkSkip val="1"/>
        <c:noMultiLvlLbl val="0"/>
      </c:catAx>
      <c:valAx>
        <c:axId val="89216128"/>
        <c:scaling>
          <c:orientation val="minMax"/>
          <c:max val="35"/>
          <c:min val="-5"/>
        </c:scaling>
        <c:delete val="0"/>
        <c:axPos val="l"/>
        <c:numFmt formatCode="0.0;\-0.0;0.0" sourceLinked="1"/>
        <c:majorTickMark val="out"/>
        <c:minorTickMark val="none"/>
        <c:tickLblPos val="nextTo"/>
        <c:spPr>
          <a:ln w="3175">
            <a:solidFill>
              <a:srgbClr val="000000"/>
            </a:solidFill>
            <a:prstDash val="solid"/>
          </a:ln>
        </c:spPr>
        <c:txPr>
          <a:bodyPr rot="0" vert="horz"/>
          <a:lstStyle/>
          <a:p>
            <a:pPr>
              <a:defRPr sz="1000" b="1" i="0" u="none" strike="noStrike" baseline="0">
                <a:solidFill>
                  <a:sysClr val="windowText" lastClr="000000"/>
                </a:solidFill>
                <a:latin typeface="Arial"/>
                <a:ea typeface="Arial"/>
                <a:cs typeface="Arial"/>
              </a:defRPr>
            </a:pPr>
            <a:endParaRPr lang="en-US"/>
          </a:p>
        </c:txPr>
        <c:crossAx val="89197952"/>
        <c:crosses val="autoZero"/>
        <c:crossBetween val="between"/>
      </c:valAx>
      <c:spPr>
        <a:noFill/>
        <a:ln w="3175">
          <a:solidFill>
            <a:srgbClr val="000000"/>
          </a:solidFill>
          <a:prstDash val="solid"/>
        </a:ln>
      </c:spPr>
    </c:plotArea>
    <c:plotVisOnly val="1"/>
    <c:dispBlanksAs val="gap"/>
    <c:showDLblsOverMax val="0"/>
  </c:chart>
  <c:spPr>
    <a:noFill/>
    <a:ln w="9525">
      <a:noFill/>
    </a:ln>
  </c:spPr>
  <c:txPr>
    <a:bodyPr/>
    <a:lstStyle/>
    <a:p>
      <a:pPr>
        <a:defRPr sz="1000" b="1" i="0" u="none" strike="noStrike" baseline="0">
          <a:solidFill>
            <a:srgbClr val="969696"/>
          </a:solidFill>
          <a:latin typeface="Arial"/>
          <a:ea typeface="Arial"/>
          <a:cs typeface="Arial"/>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72584613766138"/>
          <c:y val="8.2727240376877148E-2"/>
          <c:w val="0.76713860128334621"/>
          <c:h val="0.68955129503610557"/>
        </c:manualLayout>
      </c:layout>
      <c:barChart>
        <c:barDir val="col"/>
        <c:grouping val="clustered"/>
        <c:varyColors val="0"/>
        <c:ser>
          <c:idx val="0"/>
          <c:order val="0"/>
          <c:tx>
            <c:strRef>
              <c:f>'PENSION PLAN RESULTS_2'!$B$9</c:f>
              <c:strCache>
                <c:ptCount val="1"/>
              </c:strCache>
            </c:strRef>
          </c:tx>
          <c:spPr>
            <a:solidFill>
              <a:srgbClr val="D3CD8B"/>
            </a:solidFill>
            <a:ln w="25400">
              <a:noFill/>
            </a:ln>
          </c:spPr>
          <c:invertIfNegative val="0"/>
          <c:dLbls>
            <c:spPr>
              <a:noFill/>
              <a:ln w="25400">
                <a:noFill/>
              </a:ln>
            </c:spPr>
            <c:txPr>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'PENSION PLAN RESULTS_2'!$I$3:$K$3</c:f>
              <c:strCache>
                <c:ptCount val="3"/>
                <c:pt idx="0">
                  <c:v>Last 20 Years</c:v>
                </c:pt>
                <c:pt idx="1">
                  <c:v>Last 25 Years</c:v>
                </c:pt>
                <c:pt idx="2">
                  <c:v>Last 30 Years</c:v>
                </c:pt>
              </c:strCache>
            </c:strRef>
          </c:cat>
          <c:val>
            <c:numRef>
              <c:f>'PENSION PLAN RESULTS_2'!$I$4:$K$4</c:f>
              <c:numCache>
                <c:formatCode>0.0;\-0.0;0.0</c:formatCode>
                <c:ptCount val="3"/>
                <c:pt idx="0">
                  <c:v>7.4009</c:v>
                </c:pt>
                <c:pt idx="1">
                  <c:v>8.1973000000000003</c:v>
                </c:pt>
                <c:pt idx="2">
                  <c:v>8.9596</c:v>
                </c:pt>
              </c:numCache>
            </c:numRef>
          </c:val>
          <c:extLst>
            <c:ext xmlns:c16="http://schemas.microsoft.com/office/drawing/2014/chart" uri="{C3380CC4-5D6E-409C-BE32-E72D297353CC}">
              <c16:uniqueId val="{00000000-718F-407B-9275-EB41326DA5DC}"/>
            </c:ext>
          </c:extLst>
        </c:ser>
        <c:ser>
          <c:idx val="2"/>
          <c:order val="1"/>
          <c:tx>
            <c:strRef>
              <c:f>'PENSION PLAN RESULTS_2'!$B$11</c:f>
              <c:strCache>
                <c:ptCount val="1"/>
              </c:strCache>
            </c:strRef>
          </c:tx>
          <c:spPr>
            <a:solidFill>
              <a:srgbClr val="003F72"/>
            </a:solidFill>
            <a:ln w="25400">
              <a:noFill/>
            </a:ln>
          </c:spPr>
          <c:invertIfNegative val="0"/>
          <c:dLbls>
            <c:spPr>
              <a:noFill/>
              <a:ln w="25400">
                <a:noFill/>
              </a:ln>
            </c:spPr>
            <c:txPr>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'PENSION PLAN RESULTS_2'!$I$3:$K$3</c:f>
              <c:strCache>
                <c:ptCount val="3"/>
                <c:pt idx="0">
                  <c:v>Last 20 Years</c:v>
                </c:pt>
                <c:pt idx="1">
                  <c:v>Last 25 Years</c:v>
                </c:pt>
                <c:pt idx="2">
                  <c:v>Last 30 Years</c:v>
                </c:pt>
              </c:strCache>
            </c:strRef>
          </c:cat>
          <c:val>
            <c:numRef>
              <c:f>'PENSION PLAN RESULTS_2'!$I$6:$K$6</c:f>
              <c:numCache>
                <c:formatCode>0.0;\-0.0;0.0</c:formatCode>
                <c:ptCount val="3"/>
                <c:pt idx="0">
                  <c:v>6.7912999999999997</c:v>
                </c:pt>
                <c:pt idx="1">
                  <c:v>6.8315999999999999</c:v>
                </c:pt>
                <c:pt idx="2">
                  <c:v>6.9090999999999996</c:v>
                </c:pt>
              </c:numCache>
            </c:numRef>
          </c:val>
          <c:extLst>
            <c:ext xmlns:c16="http://schemas.microsoft.com/office/drawing/2014/chart" uri="{C3380CC4-5D6E-409C-BE32-E72D297353CC}">
              <c16:uniqueId val="{00000001-718F-407B-9275-EB41326DA5DC}"/>
            </c:ext>
          </c:extLst>
        </c:ser>
        <c:dLbls>
          <c:showLegendKey val="0"/>
          <c:showVal val="0"/>
          <c:showCatName val="0"/>
          <c:showSerName val="0"/>
          <c:showPercent val="0"/>
          <c:showBubbleSize val="0"/>
        </c:dLbls>
        <c:gapWidth val="50"/>
        <c:axId val="88774912"/>
        <c:axId val="88776704"/>
      </c:barChart>
      <c:catAx>
        <c:axId val="88774912"/>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000" b="1" i="0" u="none" strike="noStrike" baseline="0">
                <a:solidFill>
                  <a:sysClr val="windowText" lastClr="000000"/>
                </a:solidFill>
                <a:latin typeface="Arial"/>
                <a:ea typeface="Arial"/>
                <a:cs typeface="Arial"/>
              </a:defRPr>
            </a:pPr>
            <a:endParaRPr lang="en-US"/>
          </a:p>
        </c:txPr>
        <c:crossAx val="88776704"/>
        <c:crosses val="autoZero"/>
        <c:auto val="1"/>
        <c:lblAlgn val="ctr"/>
        <c:lblOffset val="100"/>
        <c:tickLblSkip val="1"/>
        <c:tickMarkSkip val="1"/>
        <c:noMultiLvlLbl val="0"/>
      </c:catAx>
      <c:valAx>
        <c:axId val="88776704"/>
        <c:scaling>
          <c:orientation val="minMax"/>
          <c:max val="12"/>
          <c:min val="0"/>
        </c:scaling>
        <c:delete val="0"/>
        <c:axPos val="l"/>
        <c:title>
          <c:tx>
            <c:rich>
              <a:bodyPr/>
              <a:lstStyle/>
              <a:p>
                <a:pPr>
                  <a:defRPr sz="1000" b="1" i="0" u="none" strike="noStrike" baseline="0">
                    <a:solidFill>
                      <a:sysClr val="windowText" lastClr="000000"/>
                    </a:solidFill>
                    <a:latin typeface="Arial"/>
                    <a:ea typeface="Arial"/>
                    <a:cs typeface="Arial"/>
                  </a:defRPr>
                </a:pPr>
                <a:r>
                  <a:rPr lang="en-US">
                    <a:solidFill>
                      <a:sysClr val="windowText" lastClr="000000"/>
                    </a:solidFill>
                  </a:rPr>
                  <a:t>Annualized Return (%)</a:t>
                </a:r>
              </a:p>
            </c:rich>
          </c:tx>
          <c:layout>
            <c:manualLayout>
              <c:xMode val="edge"/>
              <c:yMode val="edge"/>
              <c:x val="3.3302859614458306E-3"/>
              <c:y val="0.10578887182670631"/>
            </c:manualLayout>
          </c:layout>
          <c:overlay val="0"/>
          <c:spPr>
            <a:noFill/>
            <a:ln w="25400">
              <a:noFill/>
            </a:ln>
          </c:spPr>
        </c:title>
        <c:numFmt formatCode="0.0;\-0.0;0.0" sourceLinked="1"/>
        <c:majorTickMark val="out"/>
        <c:minorTickMark val="none"/>
        <c:tickLblPos val="nextTo"/>
        <c:spPr>
          <a:ln w="3175">
            <a:solidFill>
              <a:srgbClr val="000000"/>
            </a:solidFill>
            <a:prstDash val="solid"/>
          </a:ln>
        </c:spPr>
        <c:txPr>
          <a:bodyPr rot="0" vert="horz"/>
          <a:lstStyle/>
          <a:p>
            <a:pPr>
              <a:defRPr sz="1000" b="1" i="0" u="none" strike="noStrike" baseline="0">
                <a:solidFill>
                  <a:sysClr val="windowText" lastClr="000000"/>
                </a:solidFill>
                <a:latin typeface="Arial"/>
                <a:ea typeface="Arial"/>
                <a:cs typeface="Arial"/>
              </a:defRPr>
            </a:pPr>
            <a:endParaRPr lang="en-US"/>
          </a:p>
        </c:txPr>
        <c:crossAx val="88774912"/>
        <c:crosses val="autoZero"/>
        <c:crossBetween val="between"/>
      </c:valAx>
      <c:spPr>
        <a:noFill/>
        <a:ln w="3175">
          <a:solidFill>
            <a:srgbClr val="000000"/>
          </a:solidFill>
          <a:prstDash val="solid"/>
        </a:ln>
      </c:spPr>
    </c:plotArea>
    <c:plotVisOnly val="1"/>
    <c:dispBlanksAs val="gap"/>
    <c:showDLblsOverMax val="0"/>
  </c:chart>
  <c:spPr>
    <a:noFill/>
    <a:ln w="9525">
      <a:noFill/>
    </a:ln>
  </c:spPr>
  <c:txPr>
    <a:bodyPr/>
    <a:lstStyle/>
    <a:p>
      <a:pPr>
        <a:defRPr sz="1000" b="1" i="0" u="none" strike="noStrike" baseline="0">
          <a:solidFill>
            <a:srgbClr val="969696"/>
          </a:solidFill>
          <a:latin typeface="Arial"/>
          <a:ea typeface="Arial"/>
          <a:cs typeface="Arial"/>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2297447280799113"/>
          <c:y val="0.20707070707070707"/>
          <c:w val="0.40954495005549391"/>
          <c:h val="0.62121212121212122"/>
        </c:manualLayout>
      </c:layout>
      <c:pieChart>
        <c:varyColors val="1"/>
        <c:ser>
          <c:idx val="0"/>
          <c:order val="0"/>
          <c:spPr>
            <a:solidFill>
              <a:srgbClr val="737A35"/>
            </a:solidFill>
            <a:ln w="25400">
              <a:noFill/>
            </a:ln>
          </c:spPr>
          <c:dPt>
            <c:idx val="0"/>
            <c:bubble3D val="0"/>
            <c:spPr>
              <a:solidFill>
                <a:srgbClr val="003F72"/>
              </a:solidFill>
              <a:ln w="25400">
                <a:noFill/>
              </a:ln>
            </c:spPr>
            <c:extLst>
              <c:ext xmlns:c16="http://schemas.microsoft.com/office/drawing/2014/chart" uri="{C3380CC4-5D6E-409C-BE32-E72D297353CC}">
                <c16:uniqueId val="{00000001-B1D7-44A4-AE3E-85E32C42E05D}"/>
              </c:ext>
            </c:extLst>
          </c:dPt>
          <c:dPt>
            <c:idx val="1"/>
            <c:bubble3D val="0"/>
            <c:spPr>
              <a:solidFill>
                <a:srgbClr val="55769C"/>
              </a:solidFill>
              <a:ln w="25400">
                <a:noFill/>
              </a:ln>
            </c:spPr>
            <c:extLst>
              <c:ext xmlns:c16="http://schemas.microsoft.com/office/drawing/2014/chart" uri="{C3380CC4-5D6E-409C-BE32-E72D297353CC}">
                <c16:uniqueId val="{00000003-B1D7-44A4-AE3E-85E32C42E05D}"/>
              </c:ext>
            </c:extLst>
          </c:dPt>
          <c:dPt>
            <c:idx val="2"/>
            <c:bubble3D val="0"/>
            <c:spPr>
              <a:solidFill>
                <a:srgbClr val="7AB800"/>
              </a:solidFill>
              <a:ln w="25400">
                <a:noFill/>
              </a:ln>
            </c:spPr>
            <c:extLst>
              <c:ext xmlns:c16="http://schemas.microsoft.com/office/drawing/2014/chart" uri="{C3380CC4-5D6E-409C-BE32-E72D297353CC}">
                <c16:uniqueId val="{00000005-B1D7-44A4-AE3E-85E32C42E05D}"/>
              </c:ext>
            </c:extLst>
          </c:dPt>
          <c:dPt>
            <c:idx val="3"/>
            <c:bubble3D val="0"/>
            <c:spPr>
              <a:solidFill>
                <a:srgbClr val="B4D88E"/>
              </a:solidFill>
              <a:ln w="25400">
                <a:noFill/>
              </a:ln>
            </c:spPr>
            <c:extLst>
              <c:ext xmlns:c16="http://schemas.microsoft.com/office/drawing/2014/chart" uri="{C3380CC4-5D6E-409C-BE32-E72D297353CC}">
                <c16:uniqueId val="{00000007-B1D7-44A4-AE3E-85E32C42E05D}"/>
              </c:ext>
            </c:extLst>
          </c:dPt>
          <c:dPt>
            <c:idx val="4"/>
            <c:bubble3D val="0"/>
            <c:spPr>
              <a:solidFill>
                <a:srgbClr val="FFD29A"/>
              </a:solidFill>
              <a:ln w="25400">
                <a:noFill/>
              </a:ln>
            </c:spPr>
            <c:extLst>
              <c:ext xmlns:c16="http://schemas.microsoft.com/office/drawing/2014/chart" uri="{C3380CC4-5D6E-409C-BE32-E72D297353CC}">
                <c16:uniqueId val="{00000009-B1D7-44A4-AE3E-85E32C42E05D}"/>
              </c:ext>
            </c:extLst>
          </c:dPt>
          <c:dPt>
            <c:idx val="5"/>
            <c:bubble3D val="0"/>
            <c:spPr>
              <a:solidFill>
                <a:srgbClr val="F0AB00"/>
              </a:solidFill>
              <a:ln w="25400">
                <a:noFill/>
              </a:ln>
            </c:spPr>
            <c:extLst>
              <c:ext xmlns:c16="http://schemas.microsoft.com/office/drawing/2014/chart" uri="{C3380CC4-5D6E-409C-BE32-E72D297353CC}">
                <c16:uniqueId val="{0000000B-B1D7-44A4-AE3E-85E32C42E05D}"/>
              </c:ext>
            </c:extLst>
          </c:dPt>
          <c:dLbls>
            <c:dLbl>
              <c:idx val="0"/>
              <c:layout>
                <c:manualLayout>
                  <c:x val="1.1335166743862899E-2"/>
                  <c:y val="9.6469227781504893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B1D7-44A4-AE3E-85E32C42E05D}"/>
                </c:ext>
              </c:extLst>
            </c:dLbl>
            <c:dLbl>
              <c:idx val="1"/>
              <c:layout>
                <c:manualLayout>
                  <c:x val="-8.9723251505326542E-4"/>
                  <c:y val="3.8267186893118178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B1D7-44A4-AE3E-85E32C42E05D}"/>
                </c:ext>
              </c:extLst>
            </c:dLbl>
            <c:dLbl>
              <c:idx val="2"/>
              <c:layout>
                <c:manualLayout>
                  <c:x val="-4.4220798704268538E-2"/>
                  <c:y val="7.5885987334780497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B1D7-44A4-AE3E-85E32C42E05D}"/>
                </c:ext>
              </c:extLst>
            </c:dLbl>
            <c:dLbl>
              <c:idx val="3"/>
              <c:layout>
                <c:manualLayout>
                  <c:x val="-5.3116368223117494E-2"/>
                  <c:y val="-1.5492329364212838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B1D7-44A4-AE3E-85E32C42E05D}"/>
                </c:ext>
              </c:extLst>
            </c:dLbl>
            <c:dLbl>
              <c:idx val="4"/>
              <c:layout>
                <c:manualLayout>
                  <c:x val="-2.5264391971026898E-2"/>
                  <c:y val="-3.8097128651515919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B1D7-44A4-AE3E-85E32C42E05D}"/>
                </c:ext>
              </c:extLst>
            </c:dLbl>
            <c:dLbl>
              <c:idx val="5"/>
              <c:delete val="1"/>
              <c:extLst>
                <c:ext xmlns:c15="http://schemas.microsoft.com/office/drawing/2012/chart" uri="{CE6537A1-D6FC-4f65-9D91-7224C49458BB}"/>
                <c:ext xmlns:c16="http://schemas.microsoft.com/office/drawing/2014/chart" uri="{C3380CC4-5D6E-409C-BE32-E72D297353CC}">
                  <c16:uniqueId val="{0000000B-B1D7-44A4-AE3E-85E32C42E05D}"/>
                </c:ext>
              </c:extLst>
            </c:dLbl>
            <c:dLbl>
              <c:idx val="6"/>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B1D7-44A4-AE3E-85E32C42E05D}"/>
                </c:ext>
              </c:extLst>
            </c:dLbl>
            <c:numFmt formatCode="0.0%" sourceLinked="0"/>
            <c:spPr>
              <a:noFill/>
              <a:ln w="25400">
                <a:noFill/>
              </a:ln>
            </c:spPr>
            <c:txPr>
              <a:bodyPr/>
              <a:lstStyle/>
              <a:p>
                <a:pPr>
                  <a:defRPr sz="900" b="0" i="0" u="none" strike="noStrike" baseline="0">
                    <a:solidFill>
                      <a:sysClr val="windowText" lastClr="000000"/>
                    </a:solidFill>
                    <a:latin typeface="Arial"/>
                    <a:ea typeface="Arial"/>
                    <a:cs typeface="Aria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'Data -Comparison of AA (TUCS)'!$A$6:$A$11</c:f>
              <c:strCache>
                <c:ptCount val="6"/>
                <c:pt idx="0">
                  <c:v>Global Equity**</c:v>
                </c:pt>
                <c:pt idx="1">
                  <c:v>Fixed Income</c:v>
                </c:pt>
                <c:pt idx="2">
                  <c:v>Real Estate </c:v>
                </c:pt>
                <c:pt idx="3">
                  <c:v>Alternatives</c:v>
                </c:pt>
                <c:pt idx="4">
                  <c:v>Cash</c:v>
                </c:pt>
                <c:pt idx="5">
                  <c:v>Other</c:v>
                </c:pt>
              </c:strCache>
            </c:strRef>
          </c:cat>
          <c:val>
            <c:numRef>
              <c:f>'Data -Comparison of AA (TUCS)'!$C$6:$C$11</c:f>
              <c:numCache>
                <c:formatCode>0.0%</c:formatCode>
                <c:ptCount val="6"/>
                <c:pt idx="0">
                  <c:v>0.52441109422492405</c:v>
                </c:pt>
                <c:pt idx="1">
                  <c:v>0.18863981762917936</c:v>
                </c:pt>
                <c:pt idx="2">
                  <c:v>6.2974924012158068E-2</c:v>
                </c:pt>
                <c:pt idx="3">
                  <c:v>0.19661854103343468</c:v>
                </c:pt>
                <c:pt idx="4">
                  <c:v>2.7355623100303955E-2</c:v>
                </c:pt>
                <c:pt idx="5">
                  <c:v>0</c:v>
                </c:pt>
              </c:numCache>
            </c:numRef>
          </c:val>
          <c:extLst>
            <c:ext xmlns:c16="http://schemas.microsoft.com/office/drawing/2014/chart" uri="{C3380CC4-5D6E-409C-BE32-E72D297353CC}">
              <c16:uniqueId val="{0000000D-B1D7-44A4-AE3E-85E32C42E05D}"/>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w="9525">
      <a:noFill/>
    </a:ln>
  </c:spPr>
  <c:txPr>
    <a:bodyPr/>
    <a:lstStyle/>
    <a:p>
      <a:pPr>
        <a:defRPr sz="900" b="1" i="0" u="none" strike="noStrike" baseline="0">
          <a:solidFill>
            <a:srgbClr val="969696"/>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'Tgt Wgts'!$F$28</c:f>
              <c:strCache>
                <c:ptCount val="1"/>
                <c:pt idx="0">
                  <c:v>Developed Markets ex USA</c:v>
                </c:pt>
              </c:strCache>
            </c:strRef>
          </c:tx>
          <c:spPr>
            <a:solidFill>
              <a:srgbClr val="4F81BD">
                <a:lumMod val="75000"/>
              </a:srgbClr>
            </a:solidFill>
            <a:ln>
              <a:noFill/>
            </a:ln>
            <a:effectLst/>
          </c:spPr>
          <c:invertIfNegative val="0"/>
          <c:cat>
            <c:strRef>
              <c:f>'Tgt Wgts'!$D$29:$D$39</c:f>
              <c:strCache>
                <c:ptCount val="11"/>
                <c:pt idx="0">
                  <c:v>Communication Services   </c:v>
                </c:pt>
                <c:pt idx="1">
                  <c:v>Consumer Discretionary   </c:v>
                </c:pt>
                <c:pt idx="2">
                  <c:v>Consumer Staples   </c:v>
                </c:pt>
                <c:pt idx="3">
                  <c:v>Energy   </c:v>
                </c:pt>
                <c:pt idx="4">
                  <c:v>Financials   </c:v>
                </c:pt>
                <c:pt idx="5">
                  <c:v>Health Care   </c:v>
                </c:pt>
                <c:pt idx="6">
                  <c:v>Industrials   </c:v>
                </c:pt>
                <c:pt idx="7">
                  <c:v>Information Technology   </c:v>
                </c:pt>
                <c:pt idx="8">
                  <c:v>Materials   </c:v>
                </c:pt>
                <c:pt idx="9">
                  <c:v>Real Estate   </c:v>
                </c:pt>
                <c:pt idx="10">
                  <c:v>Utilities   </c:v>
                </c:pt>
              </c:strCache>
            </c:strRef>
          </c:cat>
          <c:val>
            <c:numRef>
              <c:f>'Tgt Wgts'!$F$29:$F$39</c:f>
              <c:numCache>
                <c:formatCode>0.0%</c:formatCode>
                <c:ptCount val="11"/>
                <c:pt idx="0">
                  <c:v>1.4114390000000004E-2</c:v>
                </c:pt>
                <c:pt idx="1">
                  <c:v>3.7163770000000013E-2</c:v>
                </c:pt>
                <c:pt idx="2">
                  <c:v>2.7334010000000006E-2</c:v>
                </c:pt>
                <c:pt idx="3">
                  <c:v>1.2066790000000001E-2</c:v>
                </c:pt>
                <c:pt idx="4">
                  <c:v>5.3817249999999997E-2</c:v>
                </c:pt>
                <c:pt idx="5">
                  <c:v>3.0790150000000002E-2</c:v>
                </c:pt>
                <c:pt idx="6">
                  <c:v>4.872311E-2</c:v>
                </c:pt>
                <c:pt idx="7">
                  <c:v>2.7420230000000018E-2</c:v>
                </c:pt>
                <c:pt idx="8">
                  <c:v>2.6315820000000004E-2</c:v>
                </c:pt>
                <c:pt idx="9">
                  <c:v>1.2396460000000002E-2</c:v>
                </c:pt>
                <c:pt idx="10">
                  <c:v>1.0646189999999996E-2</c:v>
                </c:pt>
              </c:numCache>
            </c:numRef>
          </c:val>
          <c:extLst>
            <c:ext xmlns:c16="http://schemas.microsoft.com/office/drawing/2014/chart" uri="{C3380CC4-5D6E-409C-BE32-E72D297353CC}">
              <c16:uniqueId val="{00000000-F2BB-45B7-87FC-C74F7C012489}"/>
            </c:ext>
          </c:extLst>
        </c:ser>
        <c:ser>
          <c:idx val="1"/>
          <c:order val="1"/>
          <c:tx>
            <c:strRef>
              <c:f>'Tgt Wgts'!$G$28</c:f>
              <c:strCache>
                <c:ptCount val="1"/>
                <c:pt idx="0">
                  <c:v>United States</c:v>
                </c:pt>
              </c:strCache>
            </c:strRef>
          </c:tx>
          <c:spPr>
            <a:solidFill>
              <a:srgbClr val="C0504D">
                <a:lumMod val="75000"/>
              </a:srgbClr>
            </a:solidFill>
            <a:ln>
              <a:noFill/>
            </a:ln>
            <a:effectLst/>
          </c:spPr>
          <c:invertIfNegative val="0"/>
          <c:cat>
            <c:strRef>
              <c:f>'Tgt Wgts'!$D$29:$D$39</c:f>
              <c:strCache>
                <c:ptCount val="11"/>
                <c:pt idx="0">
                  <c:v>Communication Services   </c:v>
                </c:pt>
                <c:pt idx="1">
                  <c:v>Consumer Discretionary   </c:v>
                </c:pt>
                <c:pt idx="2">
                  <c:v>Consumer Staples   </c:v>
                </c:pt>
                <c:pt idx="3">
                  <c:v>Energy   </c:v>
                </c:pt>
                <c:pt idx="4">
                  <c:v>Financials   </c:v>
                </c:pt>
                <c:pt idx="5">
                  <c:v>Health Care   </c:v>
                </c:pt>
                <c:pt idx="6">
                  <c:v>Industrials   </c:v>
                </c:pt>
                <c:pt idx="7">
                  <c:v>Information Technology   </c:v>
                </c:pt>
                <c:pt idx="8">
                  <c:v>Materials   </c:v>
                </c:pt>
                <c:pt idx="9">
                  <c:v>Real Estate   </c:v>
                </c:pt>
                <c:pt idx="10">
                  <c:v>Utilities   </c:v>
                </c:pt>
              </c:strCache>
            </c:strRef>
          </c:cat>
          <c:val>
            <c:numRef>
              <c:f>'Tgt Wgts'!$G$29:$G$39</c:f>
              <c:numCache>
                <c:formatCode>0.0%</c:formatCode>
                <c:ptCount val="11"/>
                <c:pt idx="0">
                  <c:v>5.8609910000000001E-2</c:v>
                </c:pt>
                <c:pt idx="1">
                  <c:v>7.0906200000000003E-2</c:v>
                </c:pt>
                <c:pt idx="2">
                  <c:v>3.1921749999999999E-2</c:v>
                </c:pt>
                <c:pt idx="3">
                  <c:v>1.5471410000000001E-2</c:v>
                </c:pt>
                <c:pt idx="4">
                  <c:v>6.7012879999999997E-2</c:v>
                </c:pt>
                <c:pt idx="5">
                  <c:v>7.6462299999999997E-2</c:v>
                </c:pt>
                <c:pt idx="6">
                  <c:v>5.4366919999999999E-2</c:v>
                </c:pt>
                <c:pt idx="7">
                  <c:v>0.14933482000000001</c:v>
                </c:pt>
                <c:pt idx="8">
                  <c:v>1.69915E-2</c:v>
                </c:pt>
                <c:pt idx="9">
                  <c:v>1.912852E-2</c:v>
                </c:pt>
                <c:pt idx="10">
                  <c:v>1.428155E-2</c:v>
                </c:pt>
              </c:numCache>
            </c:numRef>
          </c:val>
          <c:extLst>
            <c:ext xmlns:c16="http://schemas.microsoft.com/office/drawing/2014/chart" uri="{C3380CC4-5D6E-409C-BE32-E72D297353CC}">
              <c16:uniqueId val="{00000001-F2BB-45B7-87FC-C74F7C012489}"/>
            </c:ext>
          </c:extLst>
        </c:ser>
        <c:ser>
          <c:idx val="2"/>
          <c:order val="2"/>
          <c:tx>
            <c:strRef>
              <c:f>'Tgt Wgts'!$H$28</c:f>
              <c:strCache>
                <c:ptCount val="1"/>
                <c:pt idx="0">
                  <c:v>Emerging Markets</c:v>
                </c:pt>
              </c:strCache>
            </c:strRef>
          </c:tx>
          <c:spPr>
            <a:solidFill>
              <a:srgbClr val="9BBB59">
                <a:lumMod val="75000"/>
              </a:srgbClr>
            </a:solidFill>
            <a:ln>
              <a:noFill/>
            </a:ln>
            <a:effectLst/>
          </c:spPr>
          <c:invertIfNegative val="0"/>
          <c:cat>
            <c:strRef>
              <c:f>'Tgt Wgts'!$D$29:$D$39</c:f>
              <c:strCache>
                <c:ptCount val="11"/>
                <c:pt idx="0">
                  <c:v>Communication Services   </c:v>
                </c:pt>
                <c:pt idx="1">
                  <c:v>Consumer Discretionary   </c:v>
                </c:pt>
                <c:pt idx="2">
                  <c:v>Consumer Staples   </c:v>
                </c:pt>
                <c:pt idx="3">
                  <c:v>Energy   </c:v>
                </c:pt>
                <c:pt idx="4">
                  <c:v>Financials   </c:v>
                </c:pt>
                <c:pt idx="5">
                  <c:v>Health Care   </c:v>
                </c:pt>
                <c:pt idx="6">
                  <c:v>Industrials   </c:v>
                </c:pt>
                <c:pt idx="7">
                  <c:v>Information Technology   </c:v>
                </c:pt>
                <c:pt idx="8">
                  <c:v>Materials   </c:v>
                </c:pt>
                <c:pt idx="9">
                  <c:v>Real Estate   </c:v>
                </c:pt>
                <c:pt idx="10">
                  <c:v>Utilities   </c:v>
                </c:pt>
              </c:strCache>
            </c:strRef>
          </c:cat>
          <c:val>
            <c:numRef>
              <c:f>'Tgt Wgts'!$H$29:$H$39</c:f>
              <c:numCache>
                <c:formatCode>0.0%</c:formatCode>
                <c:ptCount val="11"/>
                <c:pt idx="0">
                  <c:v>1.3141320000000001E-2</c:v>
                </c:pt>
                <c:pt idx="1">
                  <c:v>1.9806919999999999E-2</c:v>
                </c:pt>
                <c:pt idx="2">
                  <c:v>7.1964500000000001E-3</c:v>
                </c:pt>
                <c:pt idx="3">
                  <c:v>4.7693700000000002E-3</c:v>
                </c:pt>
                <c:pt idx="4">
                  <c:v>2.1774000000000002E-2</c:v>
                </c:pt>
                <c:pt idx="5">
                  <c:v>6.3040099999999996E-3</c:v>
                </c:pt>
                <c:pt idx="6">
                  <c:v>7.0391199999999994E-3</c:v>
                </c:pt>
                <c:pt idx="7">
                  <c:v>2.5696430000000003E-2</c:v>
                </c:pt>
                <c:pt idx="8">
                  <c:v>1.1317440000000002E-2</c:v>
                </c:pt>
                <c:pt idx="9">
                  <c:v>3.28598E-3</c:v>
                </c:pt>
                <c:pt idx="10">
                  <c:v>2.7334899999999999E-3</c:v>
                </c:pt>
              </c:numCache>
            </c:numRef>
          </c:val>
          <c:extLst>
            <c:ext xmlns:c16="http://schemas.microsoft.com/office/drawing/2014/chart" uri="{C3380CC4-5D6E-409C-BE32-E72D297353CC}">
              <c16:uniqueId val="{00000002-F2BB-45B7-87FC-C74F7C012489}"/>
            </c:ext>
          </c:extLst>
        </c:ser>
        <c:dLbls>
          <c:showLegendKey val="0"/>
          <c:showVal val="0"/>
          <c:showCatName val="0"/>
          <c:showSerName val="0"/>
          <c:showPercent val="0"/>
          <c:showBubbleSize val="0"/>
        </c:dLbls>
        <c:gapWidth val="50"/>
        <c:overlap val="100"/>
        <c:axId val="1233293680"/>
        <c:axId val="1233245840"/>
      </c:barChart>
      <c:lineChart>
        <c:grouping val="standard"/>
        <c:varyColors val="0"/>
        <c:ser>
          <c:idx val="3"/>
          <c:order val="3"/>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'Tgt Wgts'!$D$29:$D$39</c:f>
              <c:strCache>
                <c:ptCount val="11"/>
                <c:pt idx="0">
                  <c:v>Communication Services   </c:v>
                </c:pt>
                <c:pt idx="1">
                  <c:v>Consumer Discretionary   </c:v>
                </c:pt>
                <c:pt idx="2">
                  <c:v>Consumer Staples   </c:v>
                </c:pt>
                <c:pt idx="3">
                  <c:v>Energy   </c:v>
                </c:pt>
                <c:pt idx="4">
                  <c:v>Financials   </c:v>
                </c:pt>
                <c:pt idx="5">
                  <c:v>Health Care   </c:v>
                </c:pt>
                <c:pt idx="6">
                  <c:v>Industrials   </c:v>
                </c:pt>
                <c:pt idx="7">
                  <c:v>Information Technology   </c:v>
                </c:pt>
                <c:pt idx="8">
                  <c:v>Materials   </c:v>
                </c:pt>
                <c:pt idx="9">
                  <c:v>Real Estate   </c:v>
                </c:pt>
                <c:pt idx="10">
                  <c:v>Utilities   </c:v>
                </c:pt>
              </c:strCache>
            </c:strRef>
          </c:cat>
          <c:val>
            <c:numRef>
              <c:f>'Tgt Wgts'!$I$29:$I$39</c:f>
              <c:numCache>
                <c:formatCode>0.0%</c:formatCode>
                <c:ptCount val="11"/>
                <c:pt idx="0">
                  <c:v>8.5865620000000004E-2</c:v>
                </c:pt>
                <c:pt idx="1">
                  <c:v>0.12787689000000002</c:v>
                </c:pt>
                <c:pt idx="2">
                  <c:v>6.6452210000000012E-2</c:v>
                </c:pt>
                <c:pt idx="3">
                  <c:v>3.2307570000000001E-2</c:v>
                </c:pt>
                <c:pt idx="4">
                  <c:v>0.14260413</c:v>
                </c:pt>
                <c:pt idx="5">
                  <c:v>0.11355646</c:v>
                </c:pt>
                <c:pt idx="6">
                  <c:v>0.11012915</c:v>
                </c:pt>
                <c:pt idx="7">
                  <c:v>0.20245148000000002</c:v>
                </c:pt>
                <c:pt idx="8">
                  <c:v>5.4624760000000008E-2</c:v>
                </c:pt>
                <c:pt idx="9">
                  <c:v>3.4810960000000002E-2</c:v>
                </c:pt>
                <c:pt idx="10">
                  <c:v>2.7661229999999995E-2</c:v>
                </c:pt>
              </c:numCache>
            </c:numRef>
          </c:val>
          <c:smooth val="0"/>
          <c:extLst>
            <c:ext xmlns:c16="http://schemas.microsoft.com/office/drawing/2014/chart" uri="{C3380CC4-5D6E-409C-BE32-E72D297353CC}">
              <c16:uniqueId val="{00000003-F2BB-45B7-87FC-C74F7C012489}"/>
            </c:ext>
          </c:extLst>
        </c:ser>
        <c:dLbls>
          <c:showLegendKey val="0"/>
          <c:showVal val="0"/>
          <c:showCatName val="0"/>
          <c:showSerName val="0"/>
          <c:showPercent val="0"/>
          <c:showBubbleSize val="0"/>
        </c:dLbls>
        <c:marker val="1"/>
        <c:smooth val="0"/>
        <c:axId val="906670640"/>
        <c:axId val="906655248"/>
      </c:lineChart>
      <c:catAx>
        <c:axId val="1233293680"/>
        <c:scaling>
          <c:orientation val="minMax"/>
        </c:scaling>
        <c:delete val="0"/>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3245840"/>
        <c:crosses val="autoZero"/>
        <c:auto val="1"/>
        <c:lblAlgn val="ctr"/>
        <c:lblOffset val="100"/>
        <c:noMultiLvlLbl val="0"/>
      </c:catAx>
      <c:valAx>
        <c:axId val="1233245840"/>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3293680"/>
        <c:crosses val="autoZero"/>
        <c:crossBetween val="between"/>
      </c:valAx>
      <c:valAx>
        <c:axId val="906655248"/>
        <c:scaling>
          <c:orientation val="minMax"/>
        </c:scaling>
        <c:delete val="1"/>
        <c:axPos val="r"/>
        <c:numFmt formatCode="0.0%" sourceLinked="1"/>
        <c:majorTickMark val="out"/>
        <c:minorTickMark val="none"/>
        <c:tickLblPos val="nextTo"/>
        <c:crossAx val="906670640"/>
        <c:crosses val="max"/>
        <c:crossBetween val="between"/>
      </c:valAx>
      <c:catAx>
        <c:axId val="906670640"/>
        <c:scaling>
          <c:orientation val="minMax"/>
        </c:scaling>
        <c:delete val="1"/>
        <c:axPos val="b"/>
        <c:numFmt formatCode="General" sourceLinked="1"/>
        <c:majorTickMark val="out"/>
        <c:minorTickMark val="none"/>
        <c:tickLblPos val="nextTo"/>
        <c:crossAx val="906655248"/>
        <c:crosses val="autoZero"/>
        <c:auto val="1"/>
        <c:lblAlgn val="ctr"/>
        <c:lblOffset val="100"/>
        <c:noMultiLvlLbl val="0"/>
      </c:catAx>
      <c:spPr>
        <a:noFill/>
        <a:ln>
          <a:noFill/>
        </a:ln>
        <a:effectLst/>
      </c:spPr>
    </c:plotArea>
    <c:legend>
      <c:legendPos val="b"/>
      <c:legendEntry>
        <c:idx val="3"/>
        <c:delete val="1"/>
      </c:legendEntry>
      <c:layout>
        <c:manualLayout>
          <c:xMode val="edge"/>
          <c:yMode val="edge"/>
          <c:x val="0.32328156016702192"/>
          <c:y val="0.86669817271927485"/>
          <c:w val="0.35343678496298675"/>
          <c:h val="9.043109141045142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1717814973250458"/>
          <c:y val="0.25426010844748331"/>
          <c:w val="0.38461538461538464"/>
          <c:h val="0.57359428604041118"/>
        </c:manualLayout>
      </c:layout>
      <c:pieChart>
        <c:varyColors val="1"/>
        <c:ser>
          <c:idx val="0"/>
          <c:order val="0"/>
          <c:spPr>
            <a:solidFill>
              <a:srgbClr val="737A35"/>
            </a:solidFill>
            <a:ln w="25400">
              <a:noFill/>
            </a:ln>
          </c:spPr>
          <c:dPt>
            <c:idx val="0"/>
            <c:bubble3D val="0"/>
            <c:spPr>
              <a:solidFill>
                <a:srgbClr val="003F72"/>
              </a:solidFill>
              <a:ln w="25400">
                <a:noFill/>
              </a:ln>
            </c:spPr>
            <c:extLst>
              <c:ext xmlns:c16="http://schemas.microsoft.com/office/drawing/2014/chart" uri="{C3380CC4-5D6E-409C-BE32-E72D297353CC}">
                <c16:uniqueId val="{00000001-1547-474E-A4B2-86BCCD532D51}"/>
              </c:ext>
            </c:extLst>
          </c:dPt>
          <c:dPt>
            <c:idx val="1"/>
            <c:bubble3D val="0"/>
            <c:spPr>
              <a:solidFill>
                <a:srgbClr val="55769C"/>
              </a:solidFill>
              <a:ln w="25400">
                <a:noFill/>
              </a:ln>
            </c:spPr>
            <c:extLst>
              <c:ext xmlns:c16="http://schemas.microsoft.com/office/drawing/2014/chart" uri="{C3380CC4-5D6E-409C-BE32-E72D297353CC}">
                <c16:uniqueId val="{00000003-1547-474E-A4B2-86BCCD532D51}"/>
              </c:ext>
            </c:extLst>
          </c:dPt>
          <c:dPt>
            <c:idx val="2"/>
            <c:bubble3D val="0"/>
            <c:spPr>
              <a:solidFill>
                <a:srgbClr val="7AB800"/>
              </a:solidFill>
              <a:ln w="25400">
                <a:noFill/>
              </a:ln>
            </c:spPr>
            <c:extLst>
              <c:ext xmlns:c16="http://schemas.microsoft.com/office/drawing/2014/chart" uri="{C3380CC4-5D6E-409C-BE32-E72D297353CC}">
                <c16:uniqueId val="{00000005-1547-474E-A4B2-86BCCD532D51}"/>
              </c:ext>
            </c:extLst>
          </c:dPt>
          <c:dPt>
            <c:idx val="3"/>
            <c:bubble3D val="0"/>
            <c:spPr>
              <a:solidFill>
                <a:srgbClr val="B4D88E"/>
              </a:solidFill>
              <a:ln w="25400">
                <a:noFill/>
              </a:ln>
            </c:spPr>
            <c:extLst>
              <c:ext xmlns:c16="http://schemas.microsoft.com/office/drawing/2014/chart" uri="{C3380CC4-5D6E-409C-BE32-E72D297353CC}">
                <c16:uniqueId val="{00000007-1547-474E-A4B2-86BCCD532D51}"/>
              </c:ext>
            </c:extLst>
          </c:dPt>
          <c:dPt>
            <c:idx val="4"/>
            <c:bubble3D val="0"/>
            <c:spPr>
              <a:solidFill>
                <a:srgbClr val="F0AB00"/>
              </a:solidFill>
              <a:ln w="25400">
                <a:noFill/>
              </a:ln>
            </c:spPr>
            <c:extLst>
              <c:ext xmlns:c16="http://schemas.microsoft.com/office/drawing/2014/chart" uri="{C3380CC4-5D6E-409C-BE32-E72D297353CC}">
                <c16:uniqueId val="{00000009-1547-474E-A4B2-86BCCD532D51}"/>
              </c:ext>
            </c:extLst>
          </c:dPt>
          <c:dPt>
            <c:idx val="5"/>
            <c:bubble3D val="0"/>
            <c:spPr>
              <a:solidFill>
                <a:srgbClr val="FFD29A"/>
              </a:solidFill>
              <a:ln w="25400">
                <a:noFill/>
              </a:ln>
            </c:spPr>
            <c:extLst>
              <c:ext xmlns:c16="http://schemas.microsoft.com/office/drawing/2014/chart" uri="{C3380CC4-5D6E-409C-BE32-E72D297353CC}">
                <c16:uniqueId val="{0000000B-1547-474E-A4B2-86BCCD532D51}"/>
              </c:ext>
            </c:extLst>
          </c:dPt>
          <c:dLbls>
            <c:dLbl>
              <c:idx val="0"/>
              <c:layout>
                <c:manualLayout>
                  <c:x val="-3.2837700775972724E-3"/>
                  <c:y val="9.794346615387052E-2"/>
                </c:manualLayout>
              </c:layout>
              <c:tx>
                <c:rich>
                  <a:bodyPr/>
                  <a:lstStyle/>
                  <a:p>
                    <a:pPr>
                      <a:defRPr sz="900" b="0" i="0" u="none" strike="noStrike" baseline="0">
                        <a:solidFill>
                          <a:sysClr val="windowText" lastClr="000000"/>
                        </a:solidFill>
                        <a:latin typeface="Arial"/>
                        <a:ea typeface="Arial"/>
                        <a:cs typeface="Arial"/>
                      </a:defRPr>
                    </a:pPr>
                    <a:r>
                      <a:rPr lang="en-US" sz="900" dirty="0">
                        <a:solidFill>
                          <a:sysClr val="windowText" lastClr="000000"/>
                        </a:solidFill>
                      </a:rPr>
                      <a:t>Global Equity*
55.9%</a:t>
                    </a:r>
                    <a:endParaRPr lang="en-US" sz="900" dirty="0"/>
                  </a:p>
                </c:rich>
              </c:tx>
              <c:spPr>
                <a:noFill/>
                <a:ln w="25400">
                  <a:noFill/>
                </a:ln>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547-474E-A4B2-86BCCD532D51}"/>
                </c:ext>
              </c:extLst>
            </c:dLbl>
            <c:dLbl>
              <c:idx val="1"/>
              <c:layout>
                <c:manualLayout>
                  <c:x val="-2.1101528455126025E-2"/>
                  <c:y val="-6.6710562897996137E-2"/>
                </c:manualLayout>
              </c:layout>
              <c:tx>
                <c:rich>
                  <a:bodyPr/>
                  <a:lstStyle/>
                  <a:p>
                    <a:fld id="{02414BB2-1386-497E-A728-8D61E6C9CD01}" type="CATEGORYNAME">
                      <a:rPr lang="en-US"/>
                      <a:pPr/>
                      <a:t>[CATEGORY NAME]</a:t>
                    </a:fld>
                    <a:r>
                      <a:rPr lang="en-US" baseline="0"/>
                      <a:t>
17.0%</a:t>
                    </a:r>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1547-474E-A4B2-86BCCD532D51}"/>
                </c:ext>
              </c:extLst>
            </c:dLbl>
            <c:dLbl>
              <c:idx val="2"/>
              <c:layout>
                <c:manualLayout>
                  <c:x val="-2.4890501915346867E-2"/>
                  <c:y val="9.1157648263800295E-2"/>
                </c:manualLayout>
              </c:layout>
              <c:tx>
                <c:rich>
                  <a:bodyPr/>
                  <a:lstStyle/>
                  <a:p>
                    <a:fld id="{FBB1568C-AD40-44BB-ACB8-C3130143B1C5}" type="CATEGORYNAME">
                      <a:rPr lang="en-US"/>
                      <a:pPr/>
                      <a:t>[CATEGORY NAME]</a:t>
                    </a:fld>
                    <a:r>
                      <a:rPr lang="en-US" baseline="0"/>
                      <a:t>
8.7%</a:t>
                    </a:r>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1547-474E-A4B2-86BCCD532D51}"/>
                </c:ext>
              </c:extLst>
            </c:dLbl>
            <c:dLbl>
              <c:idx val="3"/>
              <c:layout>
                <c:manualLayout>
                  <c:x val="-5.3515705986884661E-2"/>
                  <c:y val="3.3711651066028497E-2"/>
                </c:manualLayout>
              </c:layout>
              <c:tx>
                <c:rich>
                  <a:bodyPr/>
                  <a:lstStyle/>
                  <a:p>
                    <a:fld id="{2249AFE1-18C2-4988-921B-31FBF8715F62}" type="CATEGORYNAME">
                      <a:rPr lang="en-US"/>
                      <a:pPr/>
                      <a:t>[CATEGORY NAME]</a:t>
                    </a:fld>
                    <a:r>
                      <a:rPr lang="en-US" baseline="0"/>
                      <a:t>
7.8%</a:t>
                    </a:r>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1547-474E-A4B2-86BCCD532D51}"/>
                </c:ext>
              </c:extLst>
            </c:dLbl>
            <c:dLbl>
              <c:idx val="4"/>
              <c:layout>
                <c:manualLayout>
                  <c:x val="-2.9881736904321221E-2"/>
                  <c:y val="-6.3651416523487414E-3"/>
                </c:manualLayout>
              </c:layout>
              <c:tx>
                <c:rich>
                  <a:bodyPr/>
                  <a:lstStyle/>
                  <a:p>
                    <a:fld id="{59B9EBD7-4822-47D5-8A8B-3ACE7F317358}" type="CATEGORYNAME">
                      <a:rPr lang="en-US"/>
                      <a:pPr/>
                      <a:t>[CATEGORY NAME]</a:t>
                    </a:fld>
                    <a:r>
                      <a:rPr lang="en-US" baseline="0"/>
                      <a:t>
9.2%</a:t>
                    </a:r>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1547-474E-A4B2-86BCCD532D51}"/>
                </c:ext>
              </c:extLst>
            </c:dLbl>
            <c:dLbl>
              <c:idx val="5"/>
              <c:layout>
                <c:manualLayout>
                  <c:x val="4.0047103817696973E-2"/>
                  <c:y val="-1.4266860342220368E-2"/>
                </c:manualLayout>
              </c:layout>
              <c:tx>
                <c:rich>
                  <a:bodyPr/>
                  <a:lstStyle/>
                  <a:p>
                    <a:fld id="{8124E1B0-137D-47BB-B258-0C3603D123CB}" type="CATEGORYNAME">
                      <a:rPr lang="en-US"/>
                      <a:pPr/>
                      <a:t>[CATEGORY NAME]</a:t>
                    </a:fld>
                    <a:r>
                      <a:rPr lang="en-US" baseline="0"/>
                      <a:t>
1.3%</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8.6672547650108844E-2"/>
                      <c:h val="9.2664583570459425E-2"/>
                    </c:manualLayout>
                  </c15:layout>
                  <c15:dlblFieldTable/>
                  <c15:showDataLabelsRange val="0"/>
                </c:ext>
                <c:ext xmlns:c16="http://schemas.microsoft.com/office/drawing/2014/chart" uri="{C3380CC4-5D6E-409C-BE32-E72D297353CC}">
                  <c16:uniqueId val="{0000000B-1547-474E-A4B2-86BCCD532D51}"/>
                </c:ext>
              </c:extLst>
            </c:dLbl>
            <c:dLbl>
              <c:idx val="6"/>
              <c:layout>
                <c:manualLayout>
                  <c:xMode val="edge"/>
                  <c:yMode val="edge"/>
                  <c:x val="0.40585829336958107"/>
                  <c:y val="0.1023967320191908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1547-474E-A4B2-86BCCD532D51}"/>
                </c:ext>
              </c:extLst>
            </c:dLbl>
            <c:dLbl>
              <c:idx val="7"/>
              <c:layout>
                <c:manualLayout>
                  <c:xMode val="edge"/>
                  <c:yMode val="edge"/>
                  <c:x val="0.43514703619006628"/>
                  <c:y val="0.1328978862376732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547-474E-A4B2-86BCCD532D51}"/>
                </c:ext>
              </c:extLst>
            </c:dLbl>
            <c:dLbl>
              <c:idx val="8"/>
              <c:layout>
                <c:manualLayout>
                  <c:xMode val="edge"/>
                  <c:yMode val="edge"/>
                  <c:x val="0.49511922387010748"/>
                  <c:y val="0.161220386583406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1547-474E-A4B2-86BCCD532D51}"/>
                </c:ext>
              </c:extLst>
            </c:dLbl>
            <c:numFmt formatCode="0.0%" sourceLinked="0"/>
            <c:spPr>
              <a:noFill/>
              <a:ln w="25400">
                <a:noFill/>
              </a:ln>
            </c:spPr>
            <c:txPr>
              <a:bodyPr/>
              <a:lstStyle/>
              <a:p>
                <a:pPr>
                  <a:defRPr sz="900" b="0" i="0" u="none" strike="noStrike" baseline="0">
                    <a:solidFill>
                      <a:sysClr val="windowText" lastClr="000000"/>
                    </a:solidFill>
                    <a:latin typeface="Arial"/>
                    <a:ea typeface="Arial"/>
                    <a:cs typeface="Aria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'ASSET ALLOCATION SLIDE'!$A$4:$A$9</c:f>
              <c:strCache>
                <c:ptCount val="6"/>
                <c:pt idx="0">
                  <c:v>Global Equity*</c:v>
                </c:pt>
                <c:pt idx="1">
                  <c:v>Fixed Income</c:v>
                </c:pt>
                <c:pt idx="2">
                  <c:v>Real Estate</c:v>
                </c:pt>
                <c:pt idx="3">
                  <c:v>Private Equity</c:v>
                </c:pt>
                <c:pt idx="4">
                  <c:v>Strategic Investments</c:v>
                </c:pt>
                <c:pt idx="5">
                  <c:v>Cash</c:v>
                </c:pt>
              </c:strCache>
            </c:strRef>
          </c:cat>
          <c:val>
            <c:numRef>
              <c:f>'ASSET ALLOCATION SLIDE'!$B$4:$B$9</c:f>
              <c:numCache>
                <c:formatCode>0.0%</c:formatCode>
                <c:ptCount val="6"/>
                <c:pt idx="0">
                  <c:v>0.55863583433568142</c:v>
                </c:pt>
                <c:pt idx="1">
                  <c:v>0.17048346713253432</c:v>
                </c:pt>
                <c:pt idx="2">
                  <c:v>8.7247349792629394E-2</c:v>
                </c:pt>
                <c:pt idx="3">
                  <c:v>7.7963010473968905E-2</c:v>
                </c:pt>
                <c:pt idx="4">
                  <c:v>9.2370986291266388E-2</c:v>
                </c:pt>
                <c:pt idx="5">
                  <c:v>1.3299351973919583E-2</c:v>
                </c:pt>
              </c:numCache>
            </c:numRef>
          </c:val>
          <c:extLst>
            <c:ext xmlns:c16="http://schemas.microsoft.com/office/drawing/2014/chart" uri="{C3380CC4-5D6E-409C-BE32-E72D297353CC}">
              <c16:uniqueId val="{0000000F-1547-474E-A4B2-86BCCD532D51}"/>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w="9525">
      <a:noFill/>
    </a:ln>
  </c:spPr>
  <c:txPr>
    <a:bodyPr/>
    <a:lstStyle/>
    <a:p>
      <a:pPr>
        <a:defRPr sz="1100" b="0" i="0" u="none" strike="noStrike" baseline="0">
          <a:solidFill>
            <a:srgbClr val="969696"/>
          </a:solidFill>
          <a:latin typeface="Arial Narrow"/>
          <a:ea typeface="Arial Narrow"/>
          <a:cs typeface="Arial Narrow"/>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073089700996676E-2"/>
          <c:y val="6.4766839378238336E-2"/>
          <c:w val="0.89202657807308972"/>
          <c:h val="0.79792746113989632"/>
        </c:manualLayout>
      </c:layout>
      <c:barChart>
        <c:barDir val="col"/>
        <c:grouping val="clustered"/>
        <c:varyColors val="0"/>
        <c:ser>
          <c:idx val="0"/>
          <c:order val="0"/>
          <c:tx>
            <c:strRef>
              <c:f>'TUCS - PERFORMANCE'!$A$4</c:f>
              <c:strCache>
                <c:ptCount val="1"/>
                <c:pt idx="0">
                  <c:v>Total FRS (Gross)</c:v>
                </c:pt>
              </c:strCache>
            </c:strRef>
          </c:tx>
          <c:spPr>
            <a:solidFill>
              <a:srgbClr val="D3CD8B"/>
            </a:solidFill>
            <a:ln w="25400">
              <a:noFill/>
            </a:ln>
          </c:spPr>
          <c:invertIfNegative val="0"/>
          <c:dLbls>
            <c:spPr>
              <a:noFill/>
              <a:ln w="25400">
                <a:noFill/>
              </a:ln>
            </c:spPr>
            <c:txPr>
              <a:bodyPr/>
              <a:lstStyle/>
              <a:p>
                <a:pPr algn="ctr" rtl="0">
                  <a:defRPr sz="900" b="1" i="0" u="none" strike="noStrike" baseline="0">
                    <a:solidFill>
                      <a:sysClr val="windowText" lastClr="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'TUCS - PERFORMANCE'!$B$3:$F$3</c:f>
              <c:strCache>
                <c:ptCount val="5"/>
                <c:pt idx="0">
                  <c:v>Quarter</c:v>
                </c:pt>
                <c:pt idx="1">
                  <c:v>1-Year</c:v>
                </c:pt>
                <c:pt idx="2">
                  <c:v>3-Year</c:v>
                </c:pt>
                <c:pt idx="3">
                  <c:v>5-Year</c:v>
                </c:pt>
                <c:pt idx="4">
                  <c:v>10-Year</c:v>
                </c:pt>
              </c:strCache>
            </c:strRef>
          </c:cat>
          <c:val>
            <c:numRef>
              <c:f>'TUCS - PERFORMANCE'!$B$4:$F$4</c:f>
              <c:numCache>
                <c:formatCode>0.0</c:formatCode>
                <c:ptCount val="5"/>
                <c:pt idx="0">
                  <c:v>6.91</c:v>
                </c:pt>
                <c:pt idx="1">
                  <c:v>29.92</c:v>
                </c:pt>
                <c:pt idx="2">
                  <c:v>12.75</c:v>
                </c:pt>
                <c:pt idx="3">
                  <c:v>12.35</c:v>
                </c:pt>
                <c:pt idx="4">
                  <c:v>9.7200000000000006</c:v>
                </c:pt>
              </c:numCache>
            </c:numRef>
          </c:val>
          <c:extLst>
            <c:ext xmlns:c16="http://schemas.microsoft.com/office/drawing/2014/chart" uri="{C3380CC4-5D6E-409C-BE32-E72D297353CC}">
              <c16:uniqueId val="{00000000-D07A-45AE-A395-12FA339004B5}"/>
            </c:ext>
          </c:extLst>
        </c:ser>
        <c:ser>
          <c:idx val="1"/>
          <c:order val="1"/>
          <c:tx>
            <c:strRef>
              <c:f>'TUCS - PERFORMANCE'!$A$5</c:f>
              <c:strCache>
                <c:ptCount val="1"/>
                <c:pt idx="0">
                  <c:v>Median Defined Benefit Plan Fund (Gross)</c:v>
                </c:pt>
              </c:strCache>
            </c:strRef>
          </c:tx>
          <c:spPr>
            <a:solidFill>
              <a:srgbClr val="003F72"/>
            </a:solidFill>
            <a:ln w="25400">
              <a:noFill/>
            </a:ln>
          </c:spPr>
          <c:invertIfNegative val="0"/>
          <c:dLbls>
            <c:dLbl>
              <c:idx val="3"/>
              <c:layout>
                <c:manualLayout>
                  <c:x val="-3.4360064912215913E-3"/>
                  <c:y val="-2.5700730688268762E-4"/>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07A-45AE-A395-12FA339004B5}"/>
                </c:ext>
              </c:extLst>
            </c:dLbl>
            <c:spPr>
              <a:noFill/>
              <a:ln w="25400">
                <a:noFill/>
              </a:ln>
            </c:spPr>
            <c:txPr>
              <a:bodyPr/>
              <a:lstStyle/>
              <a:p>
                <a:pPr algn="ctr" rtl="0">
                  <a:defRPr sz="900" b="1" i="0" u="none" strike="noStrike" baseline="0">
                    <a:solidFill>
                      <a:sysClr val="windowText" lastClr="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'TUCS - PERFORMANCE'!$B$3:$F$3</c:f>
              <c:strCache>
                <c:ptCount val="5"/>
                <c:pt idx="0">
                  <c:v>Quarter</c:v>
                </c:pt>
                <c:pt idx="1">
                  <c:v>1-Year</c:v>
                </c:pt>
                <c:pt idx="2">
                  <c:v>3-Year</c:v>
                </c:pt>
                <c:pt idx="3">
                  <c:v>5-Year</c:v>
                </c:pt>
                <c:pt idx="4">
                  <c:v>10-Year</c:v>
                </c:pt>
              </c:strCache>
            </c:strRef>
          </c:cat>
          <c:val>
            <c:numRef>
              <c:f>'TUCS - PERFORMANCE'!$B$5:$F$5</c:f>
              <c:numCache>
                <c:formatCode>0.0</c:formatCode>
                <c:ptCount val="5"/>
                <c:pt idx="0">
                  <c:v>5.89</c:v>
                </c:pt>
                <c:pt idx="1">
                  <c:v>27.46</c:v>
                </c:pt>
                <c:pt idx="2">
                  <c:v>12.34</c:v>
                </c:pt>
                <c:pt idx="3">
                  <c:v>11.99</c:v>
                </c:pt>
                <c:pt idx="4">
                  <c:v>9.6199999999999992</c:v>
                </c:pt>
              </c:numCache>
            </c:numRef>
          </c:val>
          <c:extLst>
            <c:ext xmlns:c16="http://schemas.microsoft.com/office/drawing/2014/chart" uri="{C3380CC4-5D6E-409C-BE32-E72D297353CC}">
              <c16:uniqueId val="{00000002-D07A-45AE-A395-12FA339004B5}"/>
            </c:ext>
          </c:extLst>
        </c:ser>
        <c:dLbls>
          <c:showLegendKey val="0"/>
          <c:showVal val="0"/>
          <c:showCatName val="0"/>
          <c:showSerName val="0"/>
          <c:showPercent val="0"/>
          <c:showBubbleSize val="0"/>
        </c:dLbls>
        <c:gapWidth val="150"/>
        <c:axId val="88879104"/>
        <c:axId val="88880640"/>
      </c:barChart>
      <c:catAx>
        <c:axId val="88879104"/>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00" b="1" i="0" u="none" strike="noStrike" baseline="0">
                <a:solidFill>
                  <a:sysClr val="windowText" lastClr="000000"/>
                </a:solidFill>
                <a:latin typeface="Arial"/>
                <a:ea typeface="Arial"/>
                <a:cs typeface="Arial"/>
              </a:defRPr>
            </a:pPr>
            <a:endParaRPr lang="en-US"/>
          </a:p>
        </c:txPr>
        <c:crossAx val="88880640"/>
        <c:crosses val="autoZero"/>
        <c:auto val="1"/>
        <c:lblAlgn val="ctr"/>
        <c:lblOffset val="100"/>
        <c:tickLblSkip val="1"/>
        <c:tickMarkSkip val="1"/>
        <c:noMultiLvlLbl val="0"/>
      </c:catAx>
      <c:valAx>
        <c:axId val="88880640"/>
        <c:scaling>
          <c:orientation val="minMax"/>
          <c:max val="40"/>
          <c:min val="-5"/>
        </c:scaling>
        <c:delete val="0"/>
        <c:axPos val="l"/>
        <c:title>
          <c:tx>
            <c:rich>
              <a:bodyPr/>
              <a:lstStyle/>
              <a:p>
                <a:pPr>
                  <a:defRPr sz="900" b="1" i="0" u="none" strike="noStrike" baseline="0">
                    <a:solidFill>
                      <a:sysClr val="windowText" lastClr="000000"/>
                    </a:solidFill>
                    <a:latin typeface="Arial"/>
                    <a:ea typeface="Arial"/>
                    <a:cs typeface="Arial"/>
                  </a:defRPr>
                </a:pPr>
                <a:r>
                  <a:rPr lang="en-US">
                    <a:solidFill>
                      <a:sysClr val="windowText" lastClr="000000"/>
                    </a:solidFill>
                  </a:rPr>
                  <a:t>Rate of Return (%)</a:t>
                </a:r>
              </a:p>
            </c:rich>
          </c:tx>
          <c:layout>
            <c:manualLayout>
              <c:xMode val="edge"/>
              <c:yMode val="edge"/>
              <c:x val="8.3057722561259203E-3"/>
              <c:y val="0.31347161250861338"/>
            </c:manualLayout>
          </c:layout>
          <c:overlay val="0"/>
          <c:spPr>
            <a:noFill/>
            <a:ln w="25400">
              <a:noFill/>
            </a:ln>
          </c:spPr>
        </c:title>
        <c:numFmt formatCode="0.0" sourceLinked="1"/>
        <c:majorTickMark val="out"/>
        <c:minorTickMark val="none"/>
        <c:tickLblPos val="nextTo"/>
        <c:spPr>
          <a:ln w="3175">
            <a:solidFill>
              <a:srgbClr val="000000"/>
            </a:solidFill>
            <a:prstDash val="solid"/>
          </a:ln>
        </c:spPr>
        <c:txPr>
          <a:bodyPr rot="0" vert="horz"/>
          <a:lstStyle/>
          <a:p>
            <a:pPr>
              <a:defRPr sz="900" b="1" i="0" u="none" strike="noStrike" baseline="0">
                <a:solidFill>
                  <a:sysClr val="windowText" lastClr="000000"/>
                </a:solidFill>
                <a:latin typeface="Arial"/>
                <a:ea typeface="Arial"/>
                <a:cs typeface="Arial"/>
              </a:defRPr>
            </a:pPr>
            <a:endParaRPr lang="en-US"/>
          </a:p>
        </c:txPr>
        <c:crossAx val="88879104"/>
        <c:crosses val="autoZero"/>
        <c:crossBetween val="between"/>
        <c:majorUnit val="5"/>
      </c:valAx>
      <c:spPr>
        <a:solidFill>
          <a:srgbClr val="FFFFFF"/>
        </a:solidFill>
        <a:ln w="12700">
          <a:solidFill>
            <a:srgbClr val="000000"/>
          </a:solidFill>
          <a:prstDash val="solid"/>
        </a:ln>
      </c:spPr>
    </c:plotArea>
    <c:plotVisOnly val="1"/>
    <c:dispBlanksAs val="gap"/>
    <c:showDLblsOverMax val="0"/>
  </c:chart>
  <c:spPr>
    <a:solidFill>
      <a:srgbClr val="FFFFFF"/>
    </a:solidFill>
    <a:ln w="9525">
      <a:noFill/>
    </a:ln>
  </c:spPr>
  <c:txPr>
    <a:bodyPr/>
    <a:lstStyle/>
    <a:p>
      <a:pPr>
        <a:defRPr sz="900" b="1" i="0" u="none" strike="noStrike" baseline="0">
          <a:solidFill>
            <a:srgbClr val="969696"/>
          </a:solidFill>
          <a:latin typeface="Arial"/>
          <a:ea typeface="Arial"/>
          <a:cs typeface="Arial"/>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60476783653132"/>
          <c:y val="0.17256420494519681"/>
          <c:w val="0.79828437707380118"/>
          <c:h val="0.6381592614087801"/>
        </c:manualLayout>
      </c:layout>
      <c:barChart>
        <c:barDir val="col"/>
        <c:grouping val="clustered"/>
        <c:varyColors val="0"/>
        <c:ser>
          <c:idx val="0"/>
          <c:order val="0"/>
          <c:tx>
            <c:strRef>
              <c:f>'TUCS - PEER GROUP COMPARISON'!$A$9</c:f>
              <c:strCache>
                <c:ptCount val="1"/>
                <c:pt idx="0">
                  <c:v>5th</c:v>
                </c:pt>
              </c:strCache>
            </c:strRef>
          </c:tx>
          <c:spPr>
            <a:solidFill>
              <a:srgbClr val="737A35"/>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1-06EF-4C35-B10E-6692782561F7}"/>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3-06EF-4C35-B10E-6692782561F7}"/>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5-06EF-4C35-B10E-6692782561F7}"/>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7-06EF-4C35-B10E-6692782561F7}"/>
              </c:ext>
            </c:extLst>
          </c:dPt>
          <c:cat>
            <c:strRef>
              <c:f>'TUCS - PEER GROUP COMPARISON'!$B$8:$E$8</c:f>
              <c:strCache>
                <c:ptCount val="4"/>
                <c:pt idx="0">
                  <c:v>1-Year</c:v>
                </c:pt>
                <c:pt idx="1">
                  <c:v>3-Year</c:v>
                </c:pt>
                <c:pt idx="2">
                  <c:v>5-Year</c:v>
                </c:pt>
                <c:pt idx="3">
                  <c:v>10-Year</c:v>
                </c:pt>
              </c:strCache>
            </c:strRef>
          </c:cat>
          <c:val>
            <c:numRef>
              <c:f>'TUCS - PEER GROUP COMPARISON'!$B$9:$E$9</c:f>
              <c:numCache>
                <c:formatCode>0.00</c:formatCode>
                <c:ptCount val="4"/>
                <c:pt idx="0">
                  <c:v>29.17</c:v>
                </c:pt>
                <c:pt idx="1">
                  <c:v>13.16</c:v>
                </c:pt>
                <c:pt idx="2">
                  <c:v>12.35</c:v>
                </c:pt>
                <c:pt idx="3">
                  <c:v>9.94</c:v>
                </c:pt>
              </c:numCache>
            </c:numRef>
          </c:val>
          <c:extLst>
            <c:ext xmlns:c16="http://schemas.microsoft.com/office/drawing/2014/chart" uri="{C3380CC4-5D6E-409C-BE32-E72D297353CC}">
              <c16:uniqueId val="{00000008-06EF-4C35-B10E-6692782561F7}"/>
            </c:ext>
          </c:extLst>
        </c:ser>
        <c:ser>
          <c:idx val="1"/>
          <c:order val="1"/>
          <c:tx>
            <c:strRef>
              <c:f>'TUCS - PEER GROUP COMPARISON'!$A$10</c:f>
              <c:strCache>
                <c:ptCount val="1"/>
                <c:pt idx="0">
                  <c:v>25th</c:v>
                </c:pt>
              </c:strCache>
            </c:strRef>
          </c:tx>
          <c:spPr>
            <a:solidFill>
              <a:srgbClr val="AFBCBA"/>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A-06EF-4C35-B10E-6692782561F7}"/>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C-06EF-4C35-B10E-6692782561F7}"/>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E-06EF-4C35-B10E-6692782561F7}"/>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0-06EF-4C35-B10E-6692782561F7}"/>
              </c:ext>
            </c:extLst>
          </c:dPt>
          <c:cat>
            <c:strRef>
              <c:f>'TUCS - PEER GROUP COMPARISON'!$B$8:$E$8</c:f>
              <c:strCache>
                <c:ptCount val="4"/>
                <c:pt idx="0">
                  <c:v>1-Year</c:v>
                </c:pt>
                <c:pt idx="1">
                  <c:v>3-Year</c:v>
                </c:pt>
                <c:pt idx="2">
                  <c:v>5-Year</c:v>
                </c:pt>
                <c:pt idx="3">
                  <c:v>10-Year</c:v>
                </c:pt>
              </c:strCache>
            </c:strRef>
          </c:cat>
          <c:val>
            <c:numRef>
              <c:f>'TUCS - PEER GROUP COMPARISON'!$B$10:$E$10</c:f>
              <c:numCache>
                <c:formatCode>0.00</c:formatCode>
                <c:ptCount val="4"/>
                <c:pt idx="0">
                  <c:v>28.77</c:v>
                </c:pt>
                <c:pt idx="1">
                  <c:v>12.75</c:v>
                </c:pt>
                <c:pt idx="2">
                  <c:v>12.27</c:v>
                </c:pt>
                <c:pt idx="3">
                  <c:v>9.75</c:v>
                </c:pt>
              </c:numCache>
            </c:numRef>
          </c:val>
          <c:extLst>
            <c:ext xmlns:c16="http://schemas.microsoft.com/office/drawing/2014/chart" uri="{C3380CC4-5D6E-409C-BE32-E72D297353CC}">
              <c16:uniqueId val="{00000011-06EF-4C35-B10E-6692782561F7}"/>
            </c:ext>
          </c:extLst>
        </c:ser>
        <c:ser>
          <c:idx val="2"/>
          <c:order val="2"/>
          <c:tx>
            <c:strRef>
              <c:f>'TUCS - PEER GROUP COMPARISON'!$A$11</c:f>
              <c:strCache>
                <c:ptCount val="1"/>
                <c:pt idx="0">
                  <c:v>50th</c:v>
                </c:pt>
              </c:strCache>
            </c:strRef>
          </c:tx>
          <c:spPr>
            <a:solidFill>
              <a:srgbClr val="532E63"/>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3-06EF-4C35-B10E-6692782561F7}"/>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5-06EF-4C35-B10E-6692782561F7}"/>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7-06EF-4C35-B10E-6692782561F7}"/>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9-06EF-4C35-B10E-6692782561F7}"/>
              </c:ext>
            </c:extLst>
          </c:dPt>
          <c:cat>
            <c:strRef>
              <c:f>'TUCS - PEER GROUP COMPARISON'!$B$8:$E$8</c:f>
              <c:strCache>
                <c:ptCount val="4"/>
                <c:pt idx="0">
                  <c:v>1-Year</c:v>
                </c:pt>
                <c:pt idx="1">
                  <c:v>3-Year</c:v>
                </c:pt>
                <c:pt idx="2">
                  <c:v>5-Year</c:v>
                </c:pt>
                <c:pt idx="3">
                  <c:v>10-Year</c:v>
                </c:pt>
              </c:strCache>
            </c:strRef>
          </c:cat>
          <c:val>
            <c:numRef>
              <c:f>'TUCS - PEER GROUP COMPARISON'!$B$11:$E$11</c:f>
              <c:numCache>
                <c:formatCode>0.00</c:formatCode>
                <c:ptCount val="4"/>
                <c:pt idx="0">
                  <c:v>27.46</c:v>
                </c:pt>
                <c:pt idx="1">
                  <c:v>12.34</c:v>
                </c:pt>
                <c:pt idx="2">
                  <c:v>11.99</c:v>
                </c:pt>
                <c:pt idx="3">
                  <c:v>9.6199999999999992</c:v>
                </c:pt>
              </c:numCache>
            </c:numRef>
          </c:val>
          <c:extLst>
            <c:ext xmlns:c16="http://schemas.microsoft.com/office/drawing/2014/chart" uri="{C3380CC4-5D6E-409C-BE32-E72D297353CC}">
              <c16:uniqueId val="{0000001A-06EF-4C35-B10E-6692782561F7}"/>
            </c:ext>
          </c:extLst>
        </c:ser>
        <c:ser>
          <c:idx val="3"/>
          <c:order val="3"/>
          <c:tx>
            <c:strRef>
              <c:f>'TUCS - PEER GROUP COMPARISON'!$A$12</c:f>
              <c:strCache>
                <c:ptCount val="1"/>
                <c:pt idx="0">
                  <c:v>75th</c:v>
                </c:pt>
              </c:strCache>
            </c:strRef>
          </c:tx>
          <c:spPr>
            <a:solidFill>
              <a:srgbClr val="B06E0E"/>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C-06EF-4C35-B10E-6692782561F7}"/>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E-06EF-4C35-B10E-6692782561F7}"/>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20-06EF-4C35-B10E-6692782561F7}"/>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22-06EF-4C35-B10E-6692782561F7}"/>
              </c:ext>
            </c:extLst>
          </c:dPt>
          <c:cat>
            <c:strRef>
              <c:f>'TUCS - PEER GROUP COMPARISON'!$B$8:$E$8</c:f>
              <c:strCache>
                <c:ptCount val="4"/>
                <c:pt idx="0">
                  <c:v>1-Year</c:v>
                </c:pt>
                <c:pt idx="1">
                  <c:v>3-Year</c:v>
                </c:pt>
                <c:pt idx="2">
                  <c:v>5-Year</c:v>
                </c:pt>
                <c:pt idx="3">
                  <c:v>10-Year</c:v>
                </c:pt>
              </c:strCache>
            </c:strRef>
          </c:cat>
          <c:val>
            <c:numRef>
              <c:f>'TUCS - PEER GROUP COMPARISON'!$B$12:$E$12</c:f>
              <c:numCache>
                <c:formatCode>0.00</c:formatCode>
                <c:ptCount val="4"/>
                <c:pt idx="0">
                  <c:v>27.28</c:v>
                </c:pt>
                <c:pt idx="1">
                  <c:v>11.4</c:v>
                </c:pt>
                <c:pt idx="2">
                  <c:v>11.3</c:v>
                </c:pt>
                <c:pt idx="3">
                  <c:v>9.09</c:v>
                </c:pt>
              </c:numCache>
            </c:numRef>
          </c:val>
          <c:extLst>
            <c:ext xmlns:c16="http://schemas.microsoft.com/office/drawing/2014/chart" uri="{C3380CC4-5D6E-409C-BE32-E72D297353CC}">
              <c16:uniqueId val="{00000023-06EF-4C35-B10E-6692782561F7}"/>
            </c:ext>
          </c:extLst>
        </c:ser>
        <c:ser>
          <c:idx val="4"/>
          <c:order val="4"/>
          <c:tx>
            <c:strRef>
              <c:f>'TUCS - PEER GROUP COMPARISON'!$A$13</c:f>
              <c:strCache>
                <c:ptCount val="1"/>
                <c:pt idx="0">
                  <c:v>95th</c:v>
                </c:pt>
              </c:strCache>
            </c:strRef>
          </c:tx>
          <c:spPr>
            <a:solidFill>
              <a:schemeClr val="bg1"/>
            </a:solidFill>
            <a:ln w="12700">
              <a:solidFill>
                <a:srgbClr val="000000"/>
              </a:solidFill>
              <a:prstDash val="solid"/>
            </a:ln>
          </c:spPr>
          <c:invertIfNegative val="0"/>
          <c:dPt>
            <c:idx val="0"/>
            <c:invertIfNegative val="0"/>
            <c:bubble3D val="0"/>
            <c:spPr>
              <a:solidFill>
                <a:schemeClr val="bg1"/>
              </a:solidFill>
              <a:ln w="12700">
                <a:solidFill>
                  <a:srgbClr val="FFFFFF"/>
                </a:solidFill>
                <a:prstDash val="solid"/>
              </a:ln>
            </c:spPr>
            <c:extLst>
              <c:ext xmlns:c16="http://schemas.microsoft.com/office/drawing/2014/chart" uri="{C3380CC4-5D6E-409C-BE32-E72D297353CC}">
                <c16:uniqueId val="{00000025-06EF-4C35-B10E-6692782561F7}"/>
              </c:ext>
            </c:extLst>
          </c:dPt>
          <c:dPt>
            <c:idx val="1"/>
            <c:invertIfNegative val="0"/>
            <c:bubble3D val="0"/>
            <c:spPr>
              <a:solidFill>
                <a:schemeClr val="bg1"/>
              </a:solidFill>
              <a:ln w="3175">
                <a:solidFill>
                  <a:srgbClr val="FFFFFF"/>
                </a:solidFill>
                <a:prstDash val="solid"/>
              </a:ln>
            </c:spPr>
            <c:extLst>
              <c:ext xmlns:c16="http://schemas.microsoft.com/office/drawing/2014/chart" uri="{C3380CC4-5D6E-409C-BE32-E72D297353CC}">
                <c16:uniqueId val="{00000027-06EF-4C35-B10E-6692782561F7}"/>
              </c:ext>
            </c:extLst>
          </c:dPt>
          <c:dPt>
            <c:idx val="2"/>
            <c:invertIfNegative val="0"/>
            <c:bubble3D val="0"/>
            <c:spPr>
              <a:solidFill>
                <a:schemeClr val="bg1"/>
              </a:solidFill>
              <a:ln w="12700">
                <a:solidFill>
                  <a:srgbClr val="FFFFFF"/>
                </a:solidFill>
                <a:prstDash val="solid"/>
              </a:ln>
            </c:spPr>
            <c:extLst>
              <c:ext xmlns:c16="http://schemas.microsoft.com/office/drawing/2014/chart" uri="{C3380CC4-5D6E-409C-BE32-E72D297353CC}">
                <c16:uniqueId val="{00000029-06EF-4C35-B10E-6692782561F7}"/>
              </c:ext>
            </c:extLst>
          </c:dPt>
          <c:dPt>
            <c:idx val="3"/>
            <c:invertIfNegative val="0"/>
            <c:bubble3D val="0"/>
            <c:spPr>
              <a:solidFill>
                <a:schemeClr val="bg1"/>
              </a:solidFill>
              <a:ln w="12700">
                <a:solidFill>
                  <a:srgbClr val="FFFFFF"/>
                </a:solidFill>
                <a:prstDash val="solid"/>
              </a:ln>
            </c:spPr>
            <c:extLst>
              <c:ext xmlns:c16="http://schemas.microsoft.com/office/drawing/2014/chart" uri="{C3380CC4-5D6E-409C-BE32-E72D297353CC}">
                <c16:uniqueId val="{0000002B-06EF-4C35-B10E-6692782561F7}"/>
              </c:ext>
            </c:extLst>
          </c:dPt>
          <c:cat>
            <c:strRef>
              <c:f>'TUCS - PEER GROUP COMPARISON'!$B$8:$E$8</c:f>
              <c:strCache>
                <c:ptCount val="4"/>
                <c:pt idx="0">
                  <c:v>1-Year</c:v>
                </c:pt>
                <c:pt idx="1">
                  <c:v>3-Year</c:v>
                </c:pt>
                <c:pt idx="2">
                  <c:v>5-Year</c:v>
                </c:pt>
                <c:pt idx="3">
                  <c:v>10-Year</c:v>
                </c:pt>
              </c:strCache>
            </c:strRef>
          </c:cat>
          <c:val>
            <c:numRef>
              <c:f>'TUCS - PEER GROUP COMPARISON'!$B$13:$E$13</c:f>
              <c:numCache>
                <c:formatCode>0.00</c:formatCode>
                <c:ptCount val="4"/>
                <c:pt idx="0">
                  <c:v>21.38</c:v>
                </c:pt>
                <c:pt idx="1">
                  <c:v>10.74</c:v>
                </c:pt>
                <c:pt idx="2">
                  <c:v>10.44</c:v>
                </c:pt>
                <c:pt idx="3">
                  <c:v>8.7100000000000009</c:v>
                </c:pt>
              </c:numCache>
            </c:numRef>
          </c:val>
          <c:extLst>
            <c:ext xmlns:c16="http://schemas.microsoft.com/office/drawing/2014/chart" uri="{C3380CC4-5D6E-409C-BE32-E72D297353CC}">
              <c16:uniqueId val="{0000002C-06EF-4C35-B10E-6692782561F7}"/>
            </c:ext>
          </c:extLst>
        </c:ser>
        <c:dLbls>
          <c:showLegendKey val="0"/>
          <c:showVal val="0"/>
          <c:showCatName val="0"/>
          <c:showSerName val="0"/>
          <c:showPercent val="0"/>
          <c:showBubbleSize val="0"/>
        </c:dLbls>
        <c:gapWidth val="50"/>
        <c:overlap val="100"/>
        <c:axId val="88705664"/>
        <c:axId val="88716032"/>
      </c:barChart>
      <c:lineChart>
        <c:grouping val="standard"/>
        <c:varyColors val="0"/>
        <c:ser>
          <c:idx val="5"/>
          <c:order val="5"/>
          <c:tx>
            <c:strRef>
              <c:f>'TUCS - PEER GROUP COMPARISON'!$A$14</c:f>
              <c:strCache>
                <c:ptCount val="1"/>
                <c:pt idx="0">
                  <c:v>Total FRS</c:v>
                </c:pt>
              </c:strCache>
            </c:strRef>
          </c:tx>
          <c:spPr>
            <a:ln w="28575">
              <a:noFill/>
            </a:ln>
          </c:spPr>
          <c:marker>
            <c:symbol val="circle"/>
            <c:size val="6"/>
            <c:spPr>
              <a:solidFill>
                <a:srgbClr val="003F72"/>
              </a:solidFill>
              <a:ln>
                <a:solidFill>
                  <a:srgbClr val="737A35"/>
                </a:solidFill>
                <a:prstDash val="solid"/>
              </a:ln>
            </c:spPr>
          </c:marker>
          <c:cat>
            <c:strRef>
              <c:f>'TUCS - PEER GROUP COMPARISON'!$B$8:$E$8</c:f>
              <c:strCache>
                <c:ptCount val="4"/>
                <c:pt idx="0">
                  <c:v>1-Year</c:v>
                </c:pt>
                <c:pt idx="1">
                  <c:v>3-Year</c:v>
                </c:pt>
                <c:pt idx="2">
                  <c:v>5-Year</c:v>
                </c:pt>
                <c:pt idx="3">
                  <c:v>10-Year</c:v>
                </c:pt>
              </c:strCache>
            </c:strRef>
          </c:cat>
          <c:val>
            <c:numRef>
              <c:f>'TUCS - PEER GROUP COMPARISON'!$B$14:$E$14</c:f>
              <c:numCache>
                <c:formatCode>0.0</c:formatCode>
                <c:ptCount val="4"/>
                <c:pt idx="0">
                  <c:v>29.92</c:v>
                </c:pt>
                <c:pt idx="1">
                  <c:v>12.75</c:v>
                </c:pt>
                <c:pt idx="2">
                  <c:v>12.35</c:v>
                </c:pt>
                <c:pt idx="3">
                  <c:v>9.7200000000000006</c:v>
                </c:pt>
              </c:numCache>
            </c:numRef>
          </c:val>
          <c:smooth val="0"/>
          <c:extLst>
            <c:ext xmlns:c16="http://schemas.microsoft.com/office/drawing/2014/chart" uri="{C3380CC4-5D6E-409C-BE32-E72D297353CC}">
              <c16:uniqueId val="{0000002D-06EF-4C35-B10E-6692782561F7}"/>
            </c:ext>
          </c:extLst>
        </c:ser>
        <c:ser>
          <c:idx val="6"/>
          <c:order val="6"/>
          <c:tx>
            <c:strRef>
              <c:f>'TUCS - PEER GROUP COMPARISON'!$A$15</c:f>
              <c:strCache>
                <c:ptCount val="1"/>
                <c:pt idx="0">
                  <c:v>Median Defined Benefit Plan Universe</c:v>
                </c:pt>
              </c:strCache>
            </c:strRef>
          </c:tx>
          <c:spPr>
            <a:ln w="28575">
              <a:noFill/>
            </a:ln>
          </c:spPr>
          <c:marker>
            <c:symbol val="triangle"/>
            <c:size val="6"/>
            <c:spPr>
              <a:solidFill>
                <a:srgbClr val="92D050"/>
              </a:solidFill>
              <a:ln>
                <a:solidFill>
                  <a:srgbClr val="AFBCBA"/>
                </a:solidFill>
                <a:prstDash val="solid"/>
              </a:ln>
            </c:spPr>
          </c:marker>
          <c:cat>
            <c:strRef>
              <c:f>'TUCS - PEER GROUP COMPARISON'!$B$8:$E$8</c:f>
              <c:strCache>
                <c:ptCount val="4"/>
                <c:pt idx="0">
                  <c:v>1-Year</c:v>
                </c:pt>
                <c:pt idx="1">
                  <c:v>3-Year</c:v>
                </c:pt>
                <c:pt idx="2">
                  <c:v>5-Year</c:v>
                </c:pt>
                <c:pt idx="3">
                  <c:v>10-Year</c:v>
                </c:pt>
              </c:strCache>
            </c:strRef>
          </c:cat>
          <c:val>
            <c:numRef>
              <c:f>'TUCS - PEER GROUP COMPARISON'!$B$15:$E$15</c:f>
              <c:numCache>
                <c:formatCode>0.0</c:formatCode>
                <c:ptCount val="4"/>
                <c:pt idx="0">
                  <c:v>27.46</c:v>
                </c:pt>
                <c:pt idx="1">
                  <c:v>12.34</c:v>
                </c:pt>
                <c:pt idx="2">
                  <c:v>11.99</c:v>
                </c:pt>
                <c:pt idx="3">
                  <c:v>9.6199999999999992</c:v>
                </c:pt>
              </c:numCache>
            </c:numRef>
          </c:val>
          <c:smooth val="0"/>
          <c:extLst>
            <c:ext xmlns:c16="http://schemas.microsoft.com/office/drawing/2014/chart" uri="{C3380CC4-5D6E-409C-BE32-E72D297353CC}">
              <c16:uniqueId val="{0000002E-06EF-4C35-B10E-6692782561F7}"/>
            </c:ext>
          </c:extLst>
        </c:ser>
        <c:dLbls>
          <c:showLegendKey val="0"/>
          <c:showVal val="0"/>
          <c:showCatName val="0"/>
          <c:showSerName val="0"/>
          <c:showPercent val="0"/>
          <c:showBubbleSize val="0"/>
        </c:dLbls>
        <c:marker val="1"/>
        <c:smooth val="0"/>
        <c:axId val="88705664"/>
        <c:axId val="88716032"/>
      </c:lineChart>
      <c:catAx>
        <c:axId val="88705664"/>
        <c:scaling>
          <c:orientation val="minMax"/>
        </c:scaling>
        <c:delete val="0"/>
        <c:axPos val="b"/>
        <c:numFmt formatCode="General" sourceLinked="1"/>
        <c:majorTickMark val="none"/>
        <c:minorTickMark val="none"/>
        <c:tickLblPos val="low"/>
        <c:spPr>
          <a:ln w="9525">
            <a:noFill/>
          </a:ln>
        </c:spPr>
        <c:txPr>
          <a:bodyPr rot="0" vert="horz"/>
          <a:lstStyle/>
          <a:p>
            <a:pPr>
              <a:defRPr sz="800" b="1" i="0" u="none" strike="noStrike" baseline="0">
                <a:solidFill>
                  <a:sysClr val="windowText" lastClr="000000"/>
                </a:solidFill>
                <a:latin typeface="Arial"/>
                <a:ea typeface="Arial"/>
                <a:cs typeface="Arial"/>
              </a:defRPr>
            </a:pPr>
            <a:endParaRPr lang="en-US"/>
          </a:p>
        </c:txPr>
        <c:crossAx val="88716032"/>
        <c:crosses val="autoZero"/>
        <c:auto val="1"/>
        <c:lblAlgn val="ctr"/>
        <c:lblOffset val="100"/>
        <c:tickLblSkip val="1"/>
        <c:tickMarkSkip val="1"/>
        <c:noMultiLvlLbl val="0"/>
      </c:catAx>
      <c:valAx>
        <c:axId val="88716032"/>
        <c:scaling>
          <c:orientation val="minMax"/>
          <c:max val="40"/>
          <c:min val="-2"/>
        </c:scaling>
        <c:delete val="0"/>
        <c:axPos val="l"/>
        <c:title>
          <c:tx>
            <c:rich>
              <a:bodyPr/>
              <a:lstStyle/>
              <a:p>
                <a:pPr>
                  <a:defRPr sz="800" b="1" i="0" u="none" strike="noStrike" baseline="0">
                    <a:solidFill>
                      <a:sysClr val="windowText" lastClr="000000"/>
                    </a:solidFill>
                    <a:latin typeface="Arial"/>
                    <a:ea typeface="Arial"/>
                    <a:cs typeface="Arial"/>
                  </a:defRPr>
                </a:pPr>
                <a:r>
                  <a:rPr lang="en-US" sz="800">
                    <a:solidFill>
                      <a:sysClr val="windowText" lastClr="000000"/>
                    </a:solidFill>
                  </a:rPr>
                  <a:t>Rate of Return (%)</a:t>
                </a:r>
              </a:p>
            </c:rich>
          </c:tx>
          <c:layout>
            <c:manualLayout>
              <c:xMode val="edge"/>
              <c:yMode val="edge"/>
              <c:x val="3.1414094940418656E-2"/>
              <c:y val="0.32697152102922966"/>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rot="0" vert="horz"/>
          <a:lstStyle/>
          <a:p>
            <a:pPr>
              <a:defRPr sz="800" b="1" i="0" u="none" strike="noStrike" baseline="0">
                <a:solidFill>
                  <a:sysClr val="windowText" lastClr="000000"/>
                </a:solidFill>
                <a:latin typeface="Arial"/>
                <a:ea typeface="Arial"/>
                <a:cs typeface="Arial"/>
              </a:defRPr>
            </a:pPr>
            <a:endParaRPr lang="en-US"/>
          </a:p>
        </c:txPr>
        <c:crossAx val="88705664"/>
        <c:crosses val="autoZero"/>
        <c:crossBetween val="between"/>
        <c:majorUnit val="5"/>
        <c:minorUnit val="1"/>
      </c:valAx>
      <c:spPr>
        <a:noFill/>
        <a:ln w="3175">
          <a:solidFill>
            <a:sysClr val="windowText" lastClr="000000"/>
          </a:solidFill>
          <a:prstDash val="solid"/>
        </a:ln>
      </c:spPr>
    </c:plotArea>
    <c:plotVisOnly val="1"/>
    <c:dispBlanksAs val="gap"/>
    <c:showDLblsOverMax val="0"/>
  </c:chart>
  <c:spPr>
    <a:noFill/>
    <a:ln w="9525">
      <a:noFill/>
    </a:ln>
  </c:spPr>
  <c:txPr>
    <a:bodyPr/>
    <a:lstStyle/>
    <a:p>
      <a:pPr>
        <a:defRPr sz="1100" b="1" i="0" u="none" strike="noStrike" baseline="0">
          <a:solidFill>
            <a:srgbClr val="969696"/>
          </a:solidFill>
          <a:latin typeface="Arial"/>
          <a:ea typeface="Arial"/>
          <a:cs typeface="Arial"/>
        </a:defRPr>
      </a:pPr>
      <a:endParaRPr lang="en-US"/>
    </a:p>
  </c:txPr>
  <c:externalData r:id="rId1">
    <c:autoUpdate val="0"/>
  </c:externalData>
  <c:userShapes r:id="rId2"/>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203561538537344E-2"/>
          <c:y val="7.1910660848922545E-2"/>
          <c:w val="0.65895401963643441"/>
          <c:h val="0.79847869334804489"/>
        </c:manualLayout>
      </c:layout>
      <c:barChart>
        <c:barDir val="col"/>
        <c:grouping val="clustered"/>
        <c:varyColors val="0"/>
        <c:ser>
          <c:idx val="0"/>
          <c:order val="0"/>
          <c:tx>
            <c:strRef>
              <c:f>'CAT Graphs'!$B$2</c:f>
              <c:strCache>
                <c:ptCount val="1"/>
                <c:pt idx="0">
                  <c:v>CAT Operating Funds Composite*</c:v>
                </c:pt>
              </c:strCache>
            </c:strRef>
          </c:tx>
          <c:spPr>
            <a:solidFill>
              <a:srgbClr val="D3CD8B"/>
            </a:solidFill>
            <a:ln w="25400">
              <a:noFill/>
            </a:ln>
          </c:spPr>
          <c:invertIfNegative val="0"/>
          <c:dLbls>
            <c:numFmt formatCode="0.00" sourceLinked="0"/>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'CAT Graphs'!$E$1:$I$1</c:f>
              <c:strCache>
                <c:ptCount val="5"/>
                <c:pt idx="0">
                  <c:v>1 Quarter</c:v>
                </c:pt>
                <c:pt idx="1">
                  <c:v>1 Year</c:v>
                </c:pt>
                <c:pt idx="2">
                  <c:v>3 Years</c:v>
                </c:pt>
                <c:pt idx="3">
                  <c:v>5 Years</c:v>
                </c:pt>
                <c:pt idx="4">
                  <c:v>10 Years</c:v>
                </c:pt>
              </c:strCache>
            </c:strRef>
          </c:cat>
          <c:val>
            <c:numRef>
              <c:f>'CAT Graphs'!$E$2:$I$2</c:f>
              <c:numCache>
                <c:formatCode>#,##0.00;\-#,##0.00;0.00</c:formatCode>
                <c:ptCount val="5"/>
                <c:pt idx="0">
                  <c:v>7.7000000000000002E-3</c:v>
                </c:pt>
                <c:pt idx="1">
                  <c:v>0.21929999999999999</c:v>
                </c:pt>
                <c:pt idx="2">
                  <c:v>2.4083000000000001</c:v>
                </c:pt>
                <c:pt idx="3">
                  <c:v>1.8855</c:v>
                </c:pt>
                <c:pt idx="4">
                  <c:v>1.1144000000000001</c:v>
                </c:pt>
              </c:numCache>
            </c:numRef>
          </c:val>
          <c:extLst>
            <c:ext xmlns:c16="http://schemas.microsoft.com/office/drawing/2014/chart" uri="{C3380CC4-5D6E-409C-BE32-E72D297353CC}">
              <c16:uniqueId val="{00000000-32EC-400B-ABA5-87262F98DF30}"/>
            </c:ext>
          </c:extLst>
        </c:ser>
        <c:ser>
          <c:idx val="1"/>
          <c:order val="1"/>
          <c:tx>
            <c:strRef>
              <c:f>'CAT Graphs'!$A$3</c:f>
              <c:strCache>
                <c:ptCount val="1"/>
                <c:pt idx="0">
                  <c:v>Performance Benchmark**</c:v>
                </c:pt>
              </c:strCache>
            </c:strRef>
          </c:tx>
          <c:spPr>
            <a:solidFill>
              <a:srgbClr val="004074"/>
            </a:solidFill>
            <a:ln w="25400">
              <a:noFill/>
            </a:ln>
          </c:spPr>
          <c:invertIfNegative val="0"/>
          <c:dLbls>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'CAT Graphs'!$E$1:$I$1</c:f>
              <c:strCache>
                <c:ptCount val="5"/>
                <c:pt idx="0">
                  <c:v>1 Quarter</c:v>
                </c:pt>
                <c:pt idx="1">
                  <c:v>1 Year</c:v>
                </c:pt>
                <c:pt idx="2">
                  <c:v>3 Years</c:v>
                </c:pt>
                <c:pt idx="3">
                  <c:v>5 Years</c:v>
                </c:pt>
                <c:pt idx="4">
                  <c:v>10 Years</c:v>
                </c:pt>
              </c:strCache>
            </c:strRef>
          </c:cat>
          <c:val>
            <c:numRef>
              <c:f>'CAT Graphs'!$E$3:$I$3</c:f>
              <c:numCache>
                <c:formatCode>#,##0.00;\-#,##0.00;0.00</c:formatCode>
                <c:ptCount val="5"/>
                <c:pt idx="0">
                  <c:v>-1.1000000000000001E-3</c:v>
                </c:pt>
                <c:pt idx="1">
                  <c:v>0.21210000000000001</c:v>
                </c:pt>
                <c:pt idx="2">
                  <c:v>2.4470000000000001</c:v>
                </c:pt>
                <c:pt idx="3">
                  <c:v>1.7881</c:v>
                </c:pt>
                <c:pt idx="4">
                  <c:v>0.98419999999999996</c:v>
                </c:pt>
              </c:numCache>
            </c:numRef>
          </c:val>
          <c:extLst>
            <c:ext xmlns:c16="http://schemas.microsoft.com/office/drawing/2014/chart" uri="{C3380CC4-5D6E-409C-BE32-E72D297353CC}">
              <c16:uniqueId val="{00000001-32EC-400B-ABA5-87262F98DF30}"/>
            </c:ext>
          </c:extLst>
        </c:ser>
        <c:dLbls>
          <c:showLegendKey val="0"/>
          <c:showVal val="0"/>
          <c:showCatName val="0"/>
          <c:showSerName val="0"/>
          <c:showPercent val="0"/>
          <c:showBubbleSize val="0"/>
        </c:dLbls>
        <c:gapWidth val="150"/>
        <c:axId val="351213560"/>
        <c:axId val="1"/>
      </c:barChart>
      <c:catAx>
        <c:axId val="351213560"/>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3"/>
          <c:min val="-1"/>
        </c:scaling>
        <c:delete val="0"/>
        <c:axPos val="l"/>
        <c:numFmt formatCode="#,##0.00" sourceLinked="0"/>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351213560"/>
        <c:crosses val="autoZero"/>
        <c:crossBetween val="between"/>
        <c:majorUnit val="1"/>
      </c:valAx>
      <c:spPr>
        <a:noFill/>
        <a:ln w="3175">
          <a:solidFill>
            <a:srgbClr val="000000"/>
          </a:solidFill>
          <a:prstDash val="solid"/>
        </a:ln>
      </c:spPr>
    </c:plotArea>
    <c:legend>
      <c:legendPos val="r"/>
      <c:layout>
        <c:manualLayout>
          <c:xMode val="edge"/>
          <c:yMode val="edge"/>
          <c:x val="0.71964044425002427"/>
          <c:y val="0.37392235854239148"/>
          <c:w val="0.28035955574997568"/>
          <c:h val="0.25215467252639928"/>
        </c:manualLayout>
      </c:layout>
      <c:overlay val="0"/>
      <c:txPr>
        <a:bodyPr/>
        <a:lstStyle/>
        <a:p>
          <a:pPr>
            <a:defRPr sz="900"/>
          </a:pPr>
          <a:endParaRPr lang="en-US"/>
        </a:p>
      </c:txPr>
    </c:legend>
    <c:plotVisOnly val="1"/>
    <c:dispBlanksAs val="gap"/>
    <c:showDLblsOverMax val="0"/>
  </c:chart>
  <c:spPr>
    <a:noFill/>
    <a:ln w="9525">
      <a:noFill/>
    </a:ln>
  </c:spPr>
  <c:txPr>
    <a:bodyPr/>
    <a:lstStyle/>
    <a:p>
      <a:pPr>
        <a:defRPr sz="800" b="1" i="0" u="none" strike="noStrike" baseline="0">
          <a:solidFill>
            <a:srgbClr val="000000"/>
          </a:solidFill>
          <a:latin typeface="Arial"/>
          <a:ea typeface="Arial"/>
          <a:cs typeface="Arial"/>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296859896258285E-2"/>
          <c:y val="0.11971093613298338"/>
          <c:w val="0.63574620104828206"/>
          <c:h val="0.74462992125984251"/>
        </c:manualLayout>
      </c:layout>
      <c:barChart>
        <c:barDir val="col"/>
        <c:grouping val="clustered"/>
        <c:varyColors val="0"/>
        <c:ser>
          <c:idx val="0"/>
          <c:order val="0"/>
          <c:tx>
            <c:strRef>
              <c:f>'CAT Graphs'!$B$4</c:f>
              <c:strCache>
                <c:ptCount val="1"/>
                <c:pt idx="0">
                  <c:v>CAT Operating Liquidity Fund</c:v>
                </c:pt>
              </c:strCache>
            </c:strRef>
          </c:tx>
          <c:spPr>
            <a:solidFill>
              <a:srgbClr val="D3CD8B"/>
            </a:solidFill>
            <a:ln w="25400">
              <a:noFill/>
            </a:ln>
          </c:spPr>
          <c:invertIfNegative val="0"/>
          <c:dLbls>
            <c:numFmt formatCode="0.00" sourceLinked="0"/>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'CAT Graphs'!$E$1:$I$1</c:f>
              <c:strCache>
                <c:ptCount val="5"/>
                <c:pt idx="0">
                  <c:v>1 Quarter</c:v>
                </c:pt>
                <c:pt idx="1">
                  <c:v>1 Year</c:v>
                </c:pt>
                <c:pt idx="2">
                  <c:v>3 Years</c:v>
                </c:pt>
                <c:pt idx="3">
                  <c:v>5 Years</c:v>
                </c:pt>
                <c:pt idx="4">
                  <c:v>10 Years</c:v>
                </c:pt>
              </c:strCache>
            </c:strRef>
          </c:cat>
          <c:val>
            <c:numRef>
              <c:f>'CAT Graphs'!$E$4:$I$4</c:f>
              <c:numCache>
                <c:formatCode>#,##0.00;\-#,##0.00;0.00</c:formatCode>
                <c:ptCount val="5"/>
                <c:pt idx="0">
                  <c:v>-6.4000000000000003E-3</c:v>
                </c:pt>
                <c:pt idx="1">
                  <c:v>0.1893</c:v>
                </c:pt>
                <c:pt idx="2">
                  <c:v>1.5049999999999999</c:v>
                </c:pt>
                <c:pt idx="3">
                  <c:v>1.3320000000000001</c:v>
                </c:pt>
                <c:pt idx="4">
                  <c:v>0.83940000000000003</c:v>
                </c:pt>
              </c:numCache>
            </c:numRef>
          </c:val>
          <c:extLst>
            <c:ext xmlns:c16="http://schemas.microsoft.com/office/drawing/2014/chart" uri="{C3380CC4-5D6E-409C-BE32-E72D297353CC}">
              <c16:uniqueId val="{00000000-E25D-4CB4-8276-A5CBC5577899}"/>
            </c:ext>
          </c:extLst>
        </c:ser>
        <c:ser>
          <c:idx val="1"/>
          <c:order val="1"/>
          <c:tx>
            <c:strRef>
              <c:f>'CAT Graphs'!$A$5</c:f>
              <c:strCache>
                <c:ptCount val="1"/>
                <c:pt idx="0">
                  <c:v>60% 3-6M Treasury 40% 6-9M Treasury</c:v>
                </c:pt>
              </c:strCache>
            </c:strRef>
          </c:tx>
          <c:spPr>
            <a:solidFill>
              <a:srgbClr val="000080"/>
            </a:solidFill>
            <a:ln w="25400">
              <a:noFill/>
            </a:ln>
          </c:spPr>
          <c:invertIfNegative val="0"/>
          <c:dPt>
            <c:idx val="0"/>
            <c:invertIfNegative val="0"/>
            <c:bubble3D val="0"/>
            <c:spPr>
              <a:solidFill>
                <a:srgbClr val="003F72"/>
              </a:solidFill>
              <a:ln w="25400">
                <a:noFill/>
              </a:ln>
            </c:spPr>
            <c:extLst>
              <c:ext xmlns:c16="http://schemas.microsoft.com/office/drawing/2014/chart" uri="{C3380CC4-5D6E-409C-BE32-E72D297353CC}">
                <c16:uniqueId val="{00000002-E25D-4CB4-8276-A5CBC5577899}"/>
              </c:ext>
            </c:extLst>
          </c:dPt>
          <c:dPt>
            <c:idx val="1"/>
            <c:invertIfNegative val="0"/>
            <c:bubble3D val="0"/>
            <c:spPr>
              <a:solidFill>
                <a:srgbClr val="003F72"/>
              </a:solidFill>
              <a:ln w="25400">
                <a:noFill/>
              </a:ln>
            </c:spPr>
            <c:extLst>
              <c:ext xmlns:c16="http://schemas.microsoft.com/office/drawing/2014/chart" uri="{C3380CC4-5D6E-409C-BE32-E72D297353CC}">
                <c16:uniqueId val="{00000004-E25D-4CB4-8276-A5CBC5577899}"/>
              </c:ext>
            </c:extLst>
          </c:dPt>
          <c:dPt>
            <c:idx val="2"/>
            <c:invertIfNegative val="0"/>
            <c:bubble3D val="0"/>
            <c:spPr>
              <a:solidFill>
                <a:srgbClr val="003F72"/>
              </a:solidFill>
              <a:ln w="25400">
                <a:noFill/>
              </a:ln>
            </c:spPr>
            <c:extLst>
              <c:ext xmlns:c16="http://schemas.microsoft.com/office/drawing/2014/chart" uri="{C3380CC4-5D6E-409C-BE32-E72D297353CC}">
                <c16:uniqueId val="{00000006-E25D-4CB4-8276-A5CBC5577899}"/>
              </c:ext>
            </c:extLst>
          </c:dPt>
          <c:dPt>
            <c:idx val="3"/>
            <c:invertIfNegative val="0"/>
            <c:bubble3D val="0"/>
            <c:spPr>
              <a:solidFill>
                <a:srgbClr val="003F72"/>
              </a:solidFill>
              <a:ln w="25400">
                <a:noFill/>
              </a:ln>
            </c:spPr>
            <c:extLst>
              <c:ext xmlns:c16="http://schemas.microsoft.com/office/drawing/2014/chart" uri="{C3380CC4-5D6E-409C-BE32-E72D297353CC}">
                <c16:uniqueId val="{00000008-E25D-4CB4-8276-A5CBC5577899}"/>
              </c:ext>
            </c:extLst>
          </c:dPt>
          <c:dPt>
            <c:idx val="4"/>
            <c:invertIfNegative val="0"/>
            <c:bubble3D val="0"/>
            <c:spPr>
              <a:solidFill>
                <a:srgbClr val="003F72"/>
              </a:solidFill>
              <a:ln w="25400">
                <a:noFill/>
              </a:ln>
            </c:spPr>
            <c:extLst>
              <c:ext xmlns:c16="http://schemas.microsoft.com/office/drawing/2014/chart" uri="{C3380CC4-5D6E-409C-BE32-E72D297353CC}">
                <c16:uniqueId val="{0000000A-E25D-4CB4-8276-A5CBC5577899}"/>
              </c:ext>
            </c:extLst>
          </c:dPt>
          <c:dLbls>
            <c:dLbl>
              <c:idx val="1"/>
              <c:layout>
                <c:manualLayout>
                  <c:x val="0"/>
                  <c:y val="2.1670356439182968E-17"/>
                </c:manualLayout>
              </c:layout>
              <c:spPr>
                <a:noFill/>
                <a:ln w="25400">
                  <a:noFill/>
                </a:ln>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25D-4CB4-8276-A5CBC5577899}"/>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'CAT Graphs'!$E$1:$I$1</c:f>
              <c:strCache>
                <c:ptCount val="5"/>
                <c:pt idx="0">
                  <c:v>1 Quarter</c:v>
                </c:pt>
                <c:pt idx="1">
                  <c:v>1 Year</c:v>
                </c:pt>
                <c:pt idx="2">
                  <c:v>3 Years</c:v>
                </c:pt>
                <c:pt idx="3">
                  <c:v>5 Years</c:v>
                </c:pt>
                <c:pt idx="4">
                  <c:v>10 Years</c:v>
                </c:pt>
              </c:strCache>
            </c:strRef>
          </c:cat>
          <c:val>
            <c:numRef>
              <c:f>'CAT Graphs'!$E$5:$I$5</c:f>
              <c:numCache>
                <c:formatCode>#,##0.00;\-#,##0.00;0.00</c:formatCode>
                <c:ptCount val="5"/>
                <c:pt idx="0">
                  <c:v>5.0000000000000001E-4</c:v>
                </c:pt>
                <c:pt idx="1">
                  <c:v>0.12529999999999999</c:v>
                </c:pt>
                <c:pt idx="2">
                  <c:v>1.4803999999999999</c:v>
                </c:pt>
                <c:pt idx="3">
                  <c:v>1.2199</c:v>
                </c:pt>
                <c:pt idx="4">
                  <c:v>0.70199999999999996</c:v>
                </c:pt>
              </c:numCache>
            </c:numRef>
          </c:val>
          <c:extLst>
            <c:ext xmlns:c16="http://schemas.microsoft.com/office/drawing/2014/chart" uri="{C3380CC4-5D6E-409C-BE32-E72D297353CC}">
              <c16:uniqueId val="{0000000B-E25D-4CB4-8276-A5CBC5577899}"/>
            </c:ext>
          </c:extLst>
        </c:ser>
        <c:dLbls>
          <c:showLegendKey val="0"/>
          <c:showVal val="0"/>
          <c:showCatName val="0"/>
          <c:showSerName val="0"/>
          <c:showPercent val="0"/>
          <c:showBubbleSize val="0"/>
        </c:dLbls>
        <c:gapWidth val="150"/>
        <c:axId val="347058992"/>
        <c:axId val="1"/>
      </c:barChart>
      <c:catAx>
        <c:axId val="347058992"/>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3"/>
        </c:scaling>
        <c:delete val="0"/>
        <c:axPos val="l"/>
        <c:numFmt formatCode="0.00" sourceLinked="0"/>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347058992"/>
        <c:crosses val="autoZero"/>
        <c:crossBetween val="between"/>
        <c:majorUnit val="1"/>
      </c:valAx>
      <c:spPr>
        <a:noFill/>
        <a:ln w="12700">
          <a:solidFill>
            <a:sysClr val="windowText" lastClr="000000"/>
          </a:solidFill>
          <a:prstDash val="solid"/>
        </a:ln>
      </c:spPr>
    </c:plotArea>
    <c:legend>
      <c:legendPos val="r"/>
      <c:layout>
        <c:manualLayout>
          <c:xMode val="edge"/>
          <c:yMode val="edge"/>
          <c:x val="0.68689397688868681"/>
          <c:y val="0.37692808398950134"/>
          <c:w val="0.29087440512916685"/>
          <c:h val="0.26392160979877516"/>
        </c:manualLayout>
      </c:layout>
      <c:overlay val="0"/>
      <c:txPr>
        <a:bodyPr/>
        <a:lstStyle/>
        <a:p>
          <a:pPr>
            <a:defRPr sz="900"/>
          </a:pPr>
          <a:endParaRPr lang="en-US"/>
        </a:p>
      </c:txPr>
    </c:legend>
    <c:plotVisOnly val="1"/>
    <c:dispBlanksAs val="gap"/>
    <c:showDLblsOverMax val="0"/>
  </c:chart>
  <c:spPr>
    <a:noFill/>
    <a:ln w="9525">
      <a:noFill/>
    </a:ln>
  </c:spPr>
  <c:txPr>
    <a:bodyPr/>
    <a:lstStyle/>
    <a:p>
      <a:pPr>
        <a:defRPr sz="800" b="1" i="0" u="none" strike="noStrike" baseline="0">
          <a:solidFill>
            <a:srgbClr val="000000"/>
          </a:solidFill>
          <a:latin typeface="Arial"/>
          <a:ea typeface="Arial"/>
          <a:cs typeface="Arial"/>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390748031496065E-2"/>
          <c:y val="3.0733605107872153E-2"/>
          <c:w val="0.6646278877014542"/>
          <c:h val="0.8853450233614415"/>
        </c:manualLayout>
      </c:layout>
      <c:barChart>
        <c:barDir val="col"/>
        <c:grouping val="clustered"/>
        <c:varyColors val="0"/>
        <c:ser>
          <c:idx val="0"/>
          <c:order val="0"/>
          <c:tx>
            <c:strRef>
              <c:f>'CAT Graphs'!$B$6</c:f>
              <c:strCache>
                <c:ptCount val="1"/>
                <c:pt idx="0">
                  <c:v>CAT Operating Claims Paying Fund</c:v>
                </c:pt>
              </c:strCache>
            </c:strRef>
          </c:tx>
          <c:spPr>
            <a:solidFill>
              <a:srgbClr val="D3CD8B"/>
            </a:solidFill>
            <a:ln w="25400">
              <a:noFill/>
            </a:ln>
          </c:spPr>
          <c:invertIfNegative val="0"/>
          <c:dLbls>
            <c:dLbl>
              <c:idx val="1"/>
              <c:layout>
                <c:manualLayout>
                  <c:x val="-5.876000496009227E-17"/>
                  <c:y val="4.4150110375275942E-2"/>
                </c:manualLayout>
              </c:layout>
              <c:numFmt formatCode="0.00" sourceLinked="0"/>
              <c:spPr>
                <a:noFill/>
                <a:ln w="25400">
                  <a:noFill/>
                </a:ln>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4FE-49DE-B05E-5F9F01BFF226}"/>
                </c:ext>
              </c:extLst>
            </c:dLbl>
            <c:numFmt formatCode="0.00" sourceLinked="0"/>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'CAT Graphs'!$E$1:$F$1</c:f>
              <c:strCache>
                <c:ptCount val="2"/>
                <c:pt idx="0">
                  <c:v>1 Quarter</c:v>
                </c:pt>
                <c:pt idx="1">
                  <c:v>1 Year</c:v>
                </c:pt>
              </c:strCache>
            </c:strRef>
          </c:cat>
          <c:val>
            <c:numRef>
              <c:f>'CAT Graphs'!$E$6:$F$6</c:f>
              <c:numCache>
                <c:formatCode>#,##0.00;\-#,##0.00;0.00</c:formatCode>
                <c:ptCount val="2"/>
                <c:pt idx="0">
                  <c:v>1.3899999999999999E-2</c:v>
                </c:pt>
                <c:pt idx="1">
                  <c:v>0.25609999999999999</c:v>
                </c:pt>
              </c:numCache>
            </c:numRef>
          </c:val>
          <c:extLst>
            <c:ext xmlns:c16="http://schemas.microsoft.com/office/drawing/2014/chart" uri="{C3380CC4-5D6E-409C-BE32-E72D297353CC}">
              <c16:uniqueId val="{00000001-34FE-49DE-B05E-5F9F01BFF226}"/>
            </c:ext>
          </c:extLst>
        </c:ser>
        <c:ser>
          <c:idx val="1"/>
          <c:order val="1"/>
          <c:tx>
            <c:strRef>
              <c:f>'CAT Graphs'!$A$7</c:f>
              <c:strCache>
                <c:ptCount val="1"/>
                <c:pt idx="0">
                  <c:v>65% Treasury 35% Corporate Bond</c:v>
                </c:pt>
              </c:strCache>
            </c:strRef>
          </c:tx>
          <c:spPr>
            <a:solidFill>
              <a:srgbClr val="000080"/>
            </a:solidFill>
            <a:ln w="25400">
              <a:noFill/>
            </a:ln>
          </c:spPr>
          <c:invertIfNegative val="0"/>
          <c:dPt>
            <c:idx val="0"/>
            <c:invertIfNegative val="0"/>
            <c:bubble3D val="0"/>
            <c:spPr>
              <a:solidFill>
                <a:srgbClr val="003F72"/>
              </a:solidFill>
              <a:ln w="25400">
                <a:noFill/>
              </a:ln>
            </c:spPr>
            <c:extLst>
              <c:ext xmlns:c16="http://schemas.microsoft.com/office/drawing/2014/chart" uri="{C3380CC4-5D6E-409C-BE32-E72D297353CC}">
                <c16:uniqueId val="{00000003-34FE-49DE-B05E-5F9F01BFF226}"/>
              </c:ext>
            </c:extLst>
          </c:dPt>
          <c:dPt>
            <c:idx val="1"/>
            <c:invertIfNegative val="0"/>
            <c:bubble3D val="0"/>
            <c:spPr>
              <a:solidFill>
                <a:srgbClr val="003F72"/>
              </a:solidFill>
              <a:ln w="25400">
                <a:noFill/>
              </a:ln>
            </c:spPr>
            <c:extLst>
              <c:ext xmlns:c16="http://schemas.microsoft.com/office/drawing/2014/chart" uri="{C3380CC4-5D6E-409C-BE32-E72D297353CC}">
                <c16:uniqueId val="{00000005-34FE-49DE-B05E-5F9F01BFF226}"/>
              </c:ext>
            </c:extLst>
          </c:dPt>
          <c:dPt>
            <c:idx val="2"/>
            <c:invertIfNegative val="0"/>
            <c:bubble3D val="0"/>
            <c:spPr>
              <a:solidFill>
                <a:srgbClr val="003F72"/>
              </a:solidFill>
              <a:ln w="25400">
                <a:noFill/>
              </a:ln>
            </c:spPr>
            <c:extLst>
              <c:ext xmlns:c16="http://schemas.microsoft.com/office/drawing/2014/chart" uri="{C3380CC4-5D6E-409C-BE32-E72D297353CC}">
                <c16:uniqueId val="{00000007-34FE-49DE-B05E-5F9F01BFF226}"/>
              </c:ext>
            </c:extLst>
          </c:dPt>
          <c:dLbls>
            <c:dLbl>
              <c:idx val="1"/>
              <c:layout>
                <c:manualLayout>
                  <c:x val="-1.1752000992018454E-16"/>
                  <c:y val="2.6490066225165563E-2"/>
                </c:manualLayout>
              </c:layout>
              <c:spPr>
                <a:noFill/>
                <a:ln w="25400">
                  <a:noFill/>
                </a:ln>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4FE-49DE-B05E-5F9F01BFF226}"/>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'CAT Graphs'!$E$1:$F$1</c:f>
              <c:strCache>
                <c:ptCount val="2"/>
                <c:pt idx="0">
                  <c:v>1 Quarter</c:v>
                </c:pt>
                <c:pt idx="1">
                  <c:v>1 Year</c:v>
                </c:pt>
              </c:strCache>
            </c:strRef>
          </c:cat>
          <c:val>
            <c:numRef>
              <c:f>'CAT Graphs'!$E$7:$F$7</c:f>
              <c:numCache>
                <c:formatCode>#,##0.00;\-#,##0.00;0.00</c:formatCode>
                <c:ptCount val="2"/>
                <c:pt idx="0">
                  <c:v>-2.9999999999999997E-4</c:v>
                </c:pt>
                <c:pt idx="1">
                  <c:v>0.24490000000000001</c:v>
                </c:pt>
              </c:numCache>
            </c:numRef>
          </c:val>
          <c:extLst>
            <c:ext xmlns:c16="http://schemas.microsoft.com/office/drawing/2014/chart" uri="{C3380CC4-5D6E-409C-BE32-E72D297353CC}">
              <c16:uniqueId val="{00000008-34FE-49DE-B05E-5F9F01BFF226}"/>
            </c:ext>
          </c:extLst>
        </c:ser>
        <c:dLbls>
          <c:showLegendKey val="0"/>
          <c:showVal val="0"/>
          <c:showCatName val="0"/>
          <c:showSerName val="0"/>
          <c:showPercent val="0"/>
          <c:showBubbleSize val="0"/>
        </c:dLbls>
        <c:gapWidth val="150"/>
        <c:axId val="350341848"/>
        <c:axId val="1"/>
      </c:barChart>
      <c:catAx>
        <c:axId val="350341848"/>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2"/>
        </c:scaling>
        <c:delete val="0"/>
        <c:axPos val="l"/>
        <c:numFmt formatCode="0.00" sourceLinked="0"/>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350341848"/>
        <c:crosses val="autoZero"/>
        <c:crossBetween val="between"/>
        <c:majorUnit val="1"/>
      </c:valAx>
      <c:spPr>
        <a:noFill/>
        <a:ln w="12700">
          <a:solidFill>
            <a:sysClr val="windowText" lastClr="000000"/>
          </a:solidFill>
          <a:prstDash val="solid"/>
        </a:ln>
      </c:spPr>
    </c:plotArea>
    <c:legend>
      <c:legendPos val="r"/>
      <c:layout>
        <c:manualLayout>
          <c:xMode val="edge"/>
          <c:yMode val="edge"/>
          <c:x val="0.72461671583269127"/>
          <c:y val="0.33142838168885214"/>
          <c:w val="0.25603386021603242"/>
          <c:h val="0.35588382869454854"/>
        </c:manualLayout>
      </c:layout>
      <c:overlay val="0"/>
      <c:txPr>
        <a:bodyPr/>
        <a:lstStyle/>
        <a:p>
          <a:pPr>
            <a:defRPr sz="900"/>
          </a:pPr>
          <a:endParaRPr lang="en-US"/>
        </a:p>
      </c:txPr>
    </c:legend>
    <c:plotVisOnly val="1"/>
    <c:dispBlanksAs val="gap"/>
    <c:showDLblsOverMax val="0"/>
  </c:chart>
  <c:spPr>
    <a:noFill/>
    <a:ln w="9525">
      <a:noFill/>
    </a:ln>
  </c:spPr>
  <c:txPr>
    <a:bodyPr/>
    <a:lstStyle/>
    <a:p>
      <a:pPr>
        <a:defRPr sz="800" b="1" i="0" u="none" strike="noStrike" baseline="0">
          <a:solidFill>
            <a:srgbClr val="000000"/>
          </a:solidFill>
          <a:latin typeface="Arial"/>
          <a:ea typeface="Arial"/>
          <a:cs typeface="Arial"/>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159620432061378"/>
          <c:y val="4.5399277167031432E-2"/>
          <c:w val="0.85724348879466994"/>
          <c:h val="0.84364753926525948"/>
        </c:manualLayout>
      </c:layout>
      <c:barChart>
        <c:barDir val="col"/>
        <c:grouping val="clustered"/>
        <c:varyColors val="0"/>
        <c:ser>
          <c:idx val="0"/>
          <c:order val="0"/>
          <c:tx>
            <c:strRef>
              <c:f>'LCEF Investment Results'!$B$4</c:f>
              <c:strCache>
                <c:ptCount val="1"/>
                <c:pt idx="0">
                  <c:v>LCEF Total Fund</c:v>
                </c:pt>
              </c:strCache>
            </c:strRef>
          </c:tx>
          <c:spPr>
            <a:solidFill>
              <a:srgbClr val="D3CD8B"/>
            </a:solidFill>
            <a:ln w="25400">
              <a:noFill/>
            </a:ln>
          </c:spPr>
          <c:invertIfNegative val="0"/>
          <c:dLbls>
            <c:spPr>
              <a:noFill/>
              <a:ln w="25400">
                <a:noFill/>
              </a:ln>
            </c:spPr>
            <c:txPr>
              <a:bodyPr/>
              <a:lstStyle/>
              <a:p>
                <a:pPr>
                  <a:defRPr sz="9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'LCEF Investment Results'!$C$3:$G$3</c:f>
              <c:strCache>
                <c:ptCount val="5"/>
                <c:pt idx="0">
                  <c:v>Quarter</c:v>
                </c:pt>
                <c:pt idx="1">
                  <c:v>1-Year</c:v>
                </c:pt>
                <c:pt idx="2">
                  <c:v>3-Year</c:v>
                </c:pt>
                <c:pt idx="3">
                  <c:v>5-Year</c:v>
                </c:pt>
                <c:pt idx="4">
                  <c:v>10-Year</c:v>
                </c:pt>
              </c:strCache>
            </c:strRef>
          </c:cat>
          <c:val>
            <c:numRef>
              <c:f>'LCEF Investment Results'!$C$4:$G$4</c:f>
              <c:numCache>
                <c:formatCode>#,##0.0;\-#,##0.0</c:formatCode>
                <c:ptCount val="5"/>
                <c:pt idx="0">
                  <c:v>6.4005000000000001</c:v>
                </c:pt>
                <c:pt idx="1">
                  <c:v>31.103000000000002</c:v>
                </c:pt>
                <c:pt idx="2">
                  <c:v>12.403600000000001</c:v>
                </c:pt>
                <c:pt idx="3">
                  <c:v>12.477499999999999</c:v>
                </c:pt>
                <c:pt idx="4">
                  <c:v>9.1221999999999994</c:v>
                </c:pt>
              </c:numCache>
            </c:numRef>
          </c:val>
          <c:extLst>
            <c:ext xmlns:c16="http://schemas.microsoft.com/office/drawing/2014/chart" uri="{C3380CC4-5D6E-409C-BE32-E72D297353CC}">
              <c16:uniqueId val="{00000000-5490-46D0-B7F7-F6F5A1C70B7B}"/>
            </c:ext>
          </c:extLst>
        </c:ser>
        <c:ser>
          <c:idx val="2"/>
          <c:order val="1"/>
          <c:tx>
            <c:strRef>
              <c:f>'LCEF Investment Results'!$B$5</c:f>
              <c:strCache>
                <c:ptCount val="1"/>
                <c:pt idx="0">
                  <c:v>Total Endowment Target</c:v>
                </c:pt>
              </c:strCache>
            </c:strRef>
          </c:tx>
          <c:spPr>
            <a:solidFill>
              <a:srgbClr val="004074"/>
            </a:solidFill>
            <a:ln w="25400">
              <a:noFill/>
            </a:ln>
          </c:spPr>
          <c:invertIfNegative val="0"/>
          <c:dLbls>
            <c:spPr>
              <a:noFill/>
              <a:ln w="25400">
                <a:noFill/>
              </a:ln>
            </c:spPr>
            <c:txPr>
              <a:bodyPr/>
              <a:lstStyle/>
              <a:p>
                <a:pPr>
                  <a:defRPr sz="9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'LCEF Investment Results'!$C$3:$G$3</c:f>
              <c:strCache>
                <c:ptCount val="5"/>
                <c:pt idx="0">
                  <c:v>Quarter</c:v>
                </c:pt>
                <c:pt idx="1">
                  <c:v>1-Year</c:v>
                </c:pt>
                <c:pt idx="2">
                  <c:v>3-Year</c:v>
                </c:pt>
                <c:pt idx="3">
                  <c:v>5-Year</c:v>
                </c:pt>
                <c:pt idx="4">
                  <c:v>10-Year</c:v>
                </c:pt>
              </c:strCache>
            </c:strRef>
          </c:cat>
          <c:val>
            <c:numRef>
              <c:f>'LCEF Investment Results'!$C$5:$G$5</c:f>
              <c:numCache>
                <c:formatCode>#,##0.0;\-#,##0.0</c:formatCode>
                <c:ptCount val="5"/>
                <c:pt idx="0">
                  <c:v>5.7655000000000003</c:v>
                </c:pt>
                <c:pt idx="1">
                  <c:v>28.779699999999998</c:v>
                </c:pt>
                <c:pt idx="2">
                  <c:v>12.137</c:v>
                </c:pt>
                <c:pt idx="3">
                  <c:v>11.5776</c:v>
                </c:pt>
                <c:pt idx="4">
                  <c:v>8.3003</c:v>
                </c:pt>
              </c:numCache>
            </c:numRef>
          </c:val>
          <c:extLst>
            <c:ext xmlns:c16="http://schemas.microsoft.com/office/drawing/2014/chart" uri="{C3380CC4-5D6E-409C-BE32-E72D297353CC}">
              <c16:uniqueId val="{00000001-5490-46D0-B7F7-F6F5A1C70B7B}"/>
            </c:ext>
          </c:extLst>
        </c:ser>
        <c:dLbls>
          <c:showLegendKey val="0"/>
          <c:showVal val="0"/>
          <c:showCatName val="0"/>
          <c:showSerName val="0"/>
          <c:showPercent val="0"/>
          <c:showBubbleSize val="0"/>
        </c:dLbls>
        <c:gapWidth val="50"/>
        <c:axId val="47151360"/>
        <c:axId val="47153152"/>
      </c:barChart>
      <c:catAx>
        <c:axId val="47151360"/>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47153152"/>
        <c:crosses val="autoZero"/>
        <c:auto val="1"/>
        <c:lblAlgn val="ctr"/>
        <c:lblOffset val="100"/>
        <c:tickLblSkip val="1"/>
        <c:tickMarkSkip val="1"/>
        <c:noMultiLvlLbl val="0"/>
      </c:catAx>
      <c:valAx>
        <c:axId val="47153152"/>
        <c:scaling>
          <c:orientation val="minMax"/>
          <c:max val="45"/>
          <c:min val="-5"/>
        </c:scaling>
        <c:delete val="0"/>
        <c:axPos val="l"/>
        <c:title>
          <c:tx>
            <c:rich>
              <a:bodyPr/>
              <a:lstStyle/>
              <a:p>
                <a:pPr>
                  <a:defRPr sz="900" b="1" i="0" u="none" strike="noStrike" baseline="0">
                    <a:solidFill>
                      <a:srgbClr val="000000"/>
                    </a:solidFill>
                    <a:latin typeface="Arial"/>
                    <a:ea typeface="Arial"/>
                    <a:cs typeface="Arial"/>
                  </a:defRPr>
                </a:pPr>
                <a:r>
                  <a:rPr lang="en-US"/>
                  <a:t>Annualized Return (%)</a:t>
                </a:r>
              </a:p>
            </c:rich>
          </c:tx>
          <c:layout>
            <c:manualLayout>
              <c:xMode val="edge"/>
              <c:yMode val="edge"/>
              <c:x val="1.04499142331618E-2"/>
              <c:y val="0.2049975274829777"/>
            </c:manualLayout>
          </c:layout>
          <c:overlay val="0"/>
          <c:spPr>
            <a:noFill/>
            <a:ln w="25400">
              <a:noFill/>
            </a:ln>
          </c:spPr>
        </c:title>
        <c:numFmt formatCode="#,##0.0;\-#,##0.0" sourceLinked="1"/>
        <c:majorTickMark val="out"/>
        <c:minorTickMark val="none"/>
        <c:tickLblPos val="nextTo"/>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47151360"/>
        <c:crosses val="autoZero"/>
        <c:crossBetween val="between"/>
        <c:majorUnit val="5"/>
      </c:valAx>
      <c:spPr>
        <a:noFill/>
        <a:ln w="3175">
          <a:solidFill>
            <a:srgbClr val="000000"/>
          </a:solidFill>
          <a:prstDash val="solid"/>
        </a:ln>
      </c:spPr>
    </c:plotArea>
    <c:plotVisOnly val="1"/>
    <c:dispBlanksAs val="gap"/>
    <c:showDLblsOverMax val="0"/>
  </c:chart>
  <c:spPr>
    <a:noFill/>
    <a:ln w="9525">
      <a:noFill/>
    </a:ln>
  </c:spPr>
  <c:txPr>
    <a:bodyPr/>
    <a:lstStyle/>
    <a:p>
      <a:pPr>
        <a:defRPr sz="900" b="1" i="0" u="none" strike="noStrike" baseline="0">
          <a:solidFill>
            <a:srgbClr val="000000"/>
          </a:solidFill>
          <a:latin typeface="Arial"/>
          <a:ea typeface="Arial"/>
          <a:cs typeface="Arial"/>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216812515604921E-2"/>
          <c:y val="5.7541223377612152E-2"/>
          <c:w val="0.92645657111886537"/>
          <c:h val="0.80686702330147675"/>
        </c:manualLayout>
      </c:layout>
      <c:barChart>
        <c:barDir val="col"/>
        <c:grouping val="clustered"/>
        <c:varyColors val="0"/>
        <c:ser>
          <c:idx val="0"/>
          <c:order val="0"/>
          <c:tx>
            <c:strRef>
              <c:f>'SLIDE 22'!$A$3</c:f>
              <c:strCache>
                <c:ptCount val="1"/>
                <c:pt idx="0">
                  <c:v>FL PRIME 30-Day Average Yield</c:v>
                </c:pt>
              </c:strCache>
            </c:strRef>
          </c:tx>
          <c:spPr>
            <a:solidFill>
              <a:srgbClr val="D3CD8B"/>
            </a:solidFill>
            <a:ln w="25400">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'SLIDE 22'!$B$2:$G$2</c:f>
              <c:strCache>
                <c:ptCount val="6"/>
                <c:pt idx="0">
                  <c:v> Quarter</c:v>
                </c:pt>
                <c:pt idx="1">
                  <c:v>1-Year</c:v>
                </c:pt>
                <c:pt idx="2">
                  <c:v>3-Years</c:v>
                </c:pt>
                <c:pt idx="3">
                  <c:v>5-Years</c:v>
                </c:pt>
                <c:pt idx="4">
                  <c:v>10-Years</c:v>
                </c:pt>
                <c:pt idx="5">
                  <c:v>Since Jan. 1996</c:v>
                </c:pt>
              </c:strCache>
            </c:strRef>
          </c:cat>
          <c:val>
            <c:numRef>
              <c:f>'SLIDE 22'!$B$3:$G$3</c:f>
              <c:numCache>
                <c:formatCode>0.00;\-0.00;0.00</c:formatCode>
                <c:ptCount val="6"/>
                <c:pt idx="0">
                  <c:v>0.03</c:v>
                </c:pt>
                <c:pt idx="1">
                  <c:v>0.22</c:v>
                </c:pt>
                <c:pt idx="2">
                  <c:v>1.5</c:v>
                </c:pt>
                <c:pt idx="3">
                  <c:v>1.42</c:v>
                </c:pt>
                <c:pt idx="4">
                  <c:v>0.83</c:v>
                </c:pt>
                <c:pt idx="5">
                  <c:v>2.4500000000000002</c:v>
                </c:pt>
              </c:numCache>
            </c:numRef>
          </c:val>
          <c:extLst>
            <c:ext xmlns:c16="http://schemas.microsoft.com/office/drawing/2014/chart" uri="{C3380CC4-5D6E-409C-BE32-E72D297353CC}">
              <c16:uniqueId val="{00000000-B60B-45CA-A8EA-EDBB7E8B5D54}"/>
            </c:ext>
          </c:extLst>
        </c:ser>
        <c:ser>
          <c:idx val="2"/>
          <c:order val="1"/>
          <c:tx>
            <c:strRef>
              <c:f>'SLIDE 22'!$A$4</c:f>
              <c:strCache>
                <c:ptCount val="1"/>
                <c:pt idx="0">
                  <c:v>S&amp;P AAA &amp; AA GIP All 30-Day Net Yield Index</c:v>
                </c:pt>
              </c:strCache>
            </c:strRef>
          </c:tx>
          <c:spPr>
            <a:solidFill>
              <a:srgbClr val="003E74"/>
            </a:solidFill>
            <a:ln w="25400">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'SLIDE 22'!$B$2:$G$2</c:f>
              <c:strCache>
                <c:ptCount val="6"/>
                <c:pt idx="0">
                  <c:v> Quarter</c:v>
                </c:pt>
                <c:pt idx="1">
                  <c:v>1-Year</c:v>
                </c:pt>
                <c:pt idx="2">
                  <c:v>3-Years</c:v>
                </c:pt>
                <c:pt idx="3">
                  <c:v>5-Years</c:v>
                </c:pt>
                <c:pt idx="4">
                  <c:v>10-Years</c:v>
                </c:pt>
                <c:pt idx="5">
                  <c:v>Since Jan. 1996</c:v>
                </c:pt>
              </c:strCache>
            </c:strRef>
          </c:cat>
          <c:val>
            <c:numRef>
              <c:f>'SLIDE 22'!$B$4:$G$4</c:f>
              <c:numCache>
                <c:formatCode>0.00;\-0.00;0.00</c:formatCode>
                <c:ptCount val="6"/>
                <c:pt idx="0">
                  <c:v>0.01</c:v>
                </c:pt>
                <c:pt idx="1">
                  <c:v>0.1</c:v>
                </c:pt>
                <c:pt idx="2">
                  <c:v>1.29</c:v>
                </c:pt>
                <c:pt idx="3">
                  <c:v>1.1599999999999999</c:v>
                </c:pt>
                <c:pt idx="4">
                  <c:v>0.63</c:v>
                </c:pt>
                <c:pt idx="5">
                  <c:v>2.2400000000000002</c:v>
                </c:pt>
              </c:numCache>
            </c:numRef>
          </c:val>
          <c:extLst>
            <c:ext xmlns:c16="http://schemas.microsoft.com/office/drawing/2014/chart" uri="{C3380CC4-5D6E-409C-BE32-E72D297353CC}">
              <c16:uniqueId val="{00000001-B60B-45CA-A8EA-EDBB7E8B5D54}"/>
            </c:ext>
          </c:extLst>
        </c:ser>
        <c:dLbls>
          <c:showLegendKey val="0"/>
          <c:showVal val="0"/>
          <c:showCatName val="0"/>
          <c:showSerName val="0"/>
          <c:showPercent val="0"/>
          <c:showBubbleSize val="0"/>
        </c:dLbls>
        <c:gapWidth val="150"/>
        <c:axId val="136411392"/>
        <c:axId val="136429568"/>
      </c:barChart>
      <c:catAx>
        <c:axId val="136411392"/>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00" b="1" i="0" u="none" strike="noStrike" baseline="0">
                <a:solidFill>
                  <a:sysClr val="windowText" lastClr="000000"/>
                </a:solidFill>
                <a:latin typeface="Arial"/>
                <a:ea typeface="Arial"/>
                <a:cs typeface="Arial"/>
              </a:defRPr>
            </a:pPr>
            <a:endParaRPr lang="en-US"/>
          </a:p>
        </c:txPr>
        <c:crossAx val="136429568"/>
        <c:crosses val="autoZero"/>
        <c:auto val="1"/>
        <c:lblAlgn val="ctr"/>
        <c:lblOffset val="100"/>
        <c:tickLblSkip val="1"/>
        <c:tickMarkSkip val="1"/>
        <c:noMultiLvlLbl val="0"/>
      </c:catAx>
      <c:valAx>
        <c:axId val="136429568"/>
        <c:scaling>
          <c:orientation val="minMax"/>
          <c:max val="3"/>
        </c:scaling>
        <c:delete val="0"/>
        <c:axPos val="l"/>
        <c:title>
          <c:tx>
            <c:rich>
              <a:bodyPr/>
              <a:lstStyle/>
              <a:p>
                <a:pPr>
                  <a:defRPr sz="900" b="1" i="0" u="none" strike="noStrike" baseline="0">
                    <a:solidFill>
                      <a:srgbClr val="000000"/>
                    </a:solidFill>
                    <a:latin typeface="Arial"/>
                    <a:ea typeface="Arial"/>
                    <a:cs typeface="Arial"/>
                  </a:defRPr>
                </a:pPr>
                <a:r>
                  <a:rPr lang="en-US" dirty="0"/>
                  <a:t>Rate of Return (%)</a:t>
                </a:r>
              </a:p>
            </c:rich>
          </c:tx>
          <c:layout>
            <c:manualLayout>
              <c:xMode val="edge"/>
              <c:yMode val="edge"/>
              <c:x val="6.3605970367393164E-3"/>
              <c:y val="0.28979223016970207"/>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rot="0" vert="horz"/>
          <a:lstStyle/>
          <a:p>
            <a:pPr>
              <a:defRPr sz="900" b="1" i="0" u="none" strike="noStrike" baseline="0">
                <a:solidFill>
                  <a:sysClr val="windowText" lastClr="000000"/>
                </a:solidFill>
                <a:latin typeface="Arial"/>
                <a:ea typeface="Arial"/>
                <a:cs typeface="Arial"/>
              </a:defRPr>
            </a:pPr>
            <a:endParaRPr lang="en-US"/>
          </a:p>
        </c:txPr>
        <c:crossAx val="136411392"/>
        <c:crosses val="autoZero"/>
        <c:crossBetween val="between"/>
        <c:majorUnit val="0.5"/>
      </c:valAx>
      <c:spPr>
        <a:noFill/>
        <a:ln w="12700">
          <a:solidFill>
            <a:srgbClr val="808080"/>
          </a:solidFill>
          <a:prstDash val="solid"/>
        </a:ln>
      </c:spPr>
    </c:plotArea>
    <c:plotVisOnly val="1"/>
    <c:dispBlanksAs val="gap"/>
    <c:showDLblsOverMax val="0"/>
  </c:chart>
  <c:spPr>
    <a:noFill/>
    <a:ln w="9525">
      <a:noFill/>
    </a:ln>
  </c:spPr>
  <c:txPr>
    <a:bodyPr/>
    <a:lstStyle/>
    <a:p>
      <a:pPr>
        <a:defRPr sz="900" b="1" i="0" u="none" strike="noStrike" baseline="0">
          <a:solidFill>
            <a:srgbClr val="000000"/>
          </a:solidFill>
          <a:latin typeface="Arial"/>
          <a:ea typeface="Arial"/>
          <a:cs typeface="Arial"/>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30409045569055"/>
          <c:y val="4.6009665458484353E-2"/>
          <c:w val="0.79250438277116642"/>
          <c:h val="0.79892075990501177"/>
        </c:manualLayout>
      </c:layout>
      <c:scatterChart>
        <c:scatterStyle val="lineMarker"/>
        <c:varyColors val="1"/>
        <c:ser>
          <c:idx val="0"/>
          <c:order val="0"/>
          <c:tx>
            <c:strRef>
              <c:f>'5Yr R.R Chart'!$A$2:$A$114</c:f>
              <c:strCache>
                <c:ptCount val="113"/>
                <c:pt idx="0">
                  <c:v>FL PRIME</c:v>
                </c:pt>
                <c:pt idx="1">
                  <c:v>S&amp;P US AAA &amp; AA Rated GIP All 30 Day Net</c:v>
                </c:pt>
                <c:pt idx="2">
                  <c:v>1 mo LIBOR</c:v>
                </c:pt>
                <c:pt idx="3">
                  <c:v>Citigroup 90-day T-Bill</c:v>
                </c:pt>
                <c:pt idx="4">
                  <c:v>BlackRock Cash Funds: Instit/SL</c:v>
                </c:pt>
                <c:pt idx="5">
                  <c:v>BlackRock Liquidity:TempCash Dollar</c:v>
                </c:pt>
                <c:pt idx="6">
                  <c:v>BlackRock Liquidity:TempCash Inst</c:v>
                </c:pt>
                <c:pt idx="7">
                  <c:v>BlackRock Liquidity:TempFund Admin</c:v>
                </c:pt>
                <c:pt idx="8">
                  <c:v>BlackRock Liquidity:TempFund CashMg</c:v>
                </c:pt>
                <c:pt idx="9">
                  <c:v>BlackRock Liquidity:TempFund CashRs</c:v>
                </c:pt>
                <c:pt idx="10">
                  <c:v>BlackRock Liquidity:TempFund Dollar</c:v>
                </c:pt>
                <c:pt idx="11">
                  <c:v>BlackRock Liquidity:TempFund Inst</c:v>
                </c:pt>
                <c:pt idx="12">
                  <c:v>BlackRock Liquidity:TempFund PrCl</c:v>
                </c:pt>
                <c:pt idx="13">
                  <c:v>BlackRock MMP/Inv C</c:v>
                </c:pt>
                <c:pt idx="14">
                  <c:v>BMO Prime MMF/Class Y</c:v>
                </c:pt>
                <c:pt idx="15">
                  <c:v>Dreyfus BASIC MMF</c:v>
                </c:pt>
                <c:pt idx="16">
                  <c:v>Dreyfus Cash Mgmt/Admin</c:v>
                </c:pt>
                <c:pt idx="17">
                  <c:v>Dreyfus Cash Mgmt/Instit</c:v>
                </c:pt>
                <c:pt idx="18">
                  <c:v>Dreyfus Cash Mgmt/Inv</c:v>
                </c:pt>
                <c:pt idx="19">
                  <c:v>Dreyfus Liquid Assets/Cl 1</c:v>
                </c:pt>
                <c:pt idx="20">
                  <c:v>Dreyfus Liquid Assets/Cl 2</c:v>
                </c:pt>
                <c:pt idx="21">
                  <c:v>Fidelity MMF/Premium</c:v>
                </c:pt>
                <c:pt idx="22">
                  <c:v>Fidelity Money Market Fund</c:v>
                </c:pt>
                <c:pt idx="23">
                  <c:v>General MMF/Cl A</c:v>
                </c:pt>
                <c:pt idx="24">
                  <c:v>General MMF/Cl B</c:v>
                </c:pt>
                <c:pt idx="25">
                  <c:v>Goldman Sachs FS MMF/Adm</c:v>
                </c:pt>
                <c:pt idx="26">
                  <c:v>Goldman Sachs FS MMF/Cap</c:v>
                </c:pt>
                <c:pt idx="27">
                  <c:v>Goldman Sachs FS MMF/CMS</c:v>
                </c:pt>
                <c:pt idx="28">
                  <c:v>Goldman Sachs FS MMF/Inst</c:v>
                </c:pt>
                <c:pt idx="29">
                  <c:v>Goldman Sachs FS MMF/Pref</c:v>
                </c:pt>
                <c:pt idx="30">
                  <c:v>Goldman Sachs FS MMF/Sel</c:v>
                </c:pt>
                <c:pt idx="31">
                  <c:v>Goldman Sachs FS MMF/Ser</c:v>
                </c:pt>
                <c:pt idx="32">
                  <c:v>Goldman Sachs FS Prime Oblig/Adm</c:v>
                </c:pt>
                <c:pt idx="33">
                  <c:v>Goldman Sachs FS Prime Oblig/Cap</c:v>
                </c:pt>
                <c:pt idx="34">
                  <c:v>Goldman Sachs FS Prime Oblig/Inst</c:v>
                </c:pt>
                <c:pt idx="35">
                  <c:v>Goldman Sachs FS Prime Oblig/Pref</c:v>
                </c:pt>
                <c:pt idx="36">
                  <c:v>Goldman Sachs FS Prime Oblig/Res</c:v>
                </c:pt>
                <c:pt idx="37">
                  <c:v>Goldman Sachs FS Prime Oblig/Sel</c:v>
                </c:pt>
                <c:pt idx="38">
                  <c:v>Goldman Sachs FS Prime Oblig/Ser</c:v>
                </c:pt>
                <c:pt idx="39">
                  <c:v>Invesco Liquid Assets Port/Cash Mgt</c:v>
                </c:pt>
                <c:pt idx="40">
                  <c:v>Invesco Liquid Assets Port/Inst</c:v>
                </c:pt>
                <c:pt idx="41">
                  <c:v>Invesco Liquid Assets Port/Personal</c:v>
                </c:pt>
                <c:pt idx="42">
                  <c:v>Invesco Liquid Assets Port/Private</c:v>
                </c:pt>
                <c:pt idx="43">
                  <c:v>Invesco Liquid Assets Port/Reserve</c:v>
                </c:pt>
                <c:pt idx="44">
                  <c:v>Invesco Liquid Assets Port/Resource</c:v>
                </c:pt>
                <c:pt idx="45">
                  <c:v>Invesco Premier Portfolio/Inst</c:v>
                </c:pt>
                <c:pt idx="46">
                  <c:v>Invesco Premier Portfolio/Inv</c:v>
                </c:pt>
                <c:pt idx="47">
                  <c:v>Invesco STIC Prime Port/Cash Mgmt</c:v>
                </c:pt>
                <c:pt idx="48">
                  <c:v>Invesco STIC Prime Port/Instit</c:v>
                </c:pt>
                <c:pt idx="49">
                  <c:v>Invesco STIC Prime Port/Personal</c:v>
                </c:pt>
                <c:pt idx="50">
                  <c:v>Invesco STIC Prime Port/Private</c:v>
                </c:pt>
                <c:pt idx="51">
                  <c:v>Invesco STIC Prime Port/Reserve</c:v>
                </c:pt>
                <c:pt idx="52">
                  <c:v>Invesco STIC Prime Port/Resource</c:v>
                </c:pt>
                <c:pt idx="53">
                  <c:v>JPMorgan Liquid Assets MMF/Agency</c:v>
                </c:pt>
                <c:pt idx="54">
                  <c:v>JPMorgan Liquid Assets MMF/Capital</c:v>
                </c:pt>
                <c:pt idx="55">
                  <c:v>JPMorgan Liquid Assets MMF/Cl C</c:v>
                </c:pt>
                <c:pt idx="56">
                  <c:v>JPMorgan Liquid Assets MMF/Instit</c:v>
                </c:pt>
                <c:pt idx="57">
                  <c:v>JPMorgan Liquid Assets MMF/Inv</c:v>
                </c:pt>
                <c:pt idx="58">
                  <c:v>JPMorgan Liquid Assets MMF/Morgan</c:v>
                </c:pt>
                <c:pt idx="59">
                  <c:v>JPMorgan Liquid Assets MMF/Premier</c:v>
                </c:pt>
                <c:pt idx="60">
                  <c:v>JPMorgan Liquid Assets MMF/Reserve</c:v>
                </c:pt>
                <c:pt idx="61">
                  <c:v>JPMorgan Prime MMF/Agency</c:v>
                </c:pt>
                <c:pt idx="62">
                  <c:v>JPMorgan Prime MMF/Capital</c:v>
                </c:pt>
                <c:pt idx="63">
                  <c:v>JPMorgan Prime MMF/Class C</c:v>
                </c:pt>
                <c:pt idx="64">
                  <c:v>JPMorgan Prime MMF/Instit</c:v>
                </c:pt>
                <c:pt idx="65">
                  <c:v>JPMorgan Prime MMF/Morgan</c:v>
                </c:pt>
                <c:pt idx="66">
                  <c:v>JPMorgan Prime MMF/Premier</c:v>
                </c:pt>
                <c:pt idx="67">
                  <c:v>JPMorgan Prime MMF/Reserve</c:v>
                </c:pt>
                <c:pt idx="68">
                  <c:v>MainStay MMF/Class A</c:v>
                </c:pt>
                <c:pt idx="69">
                  <c:v>MainStay MMF/Class B</c:v>
                </c:pt>
                <c:pt idx="70">
                  <c:v>MainStay MMF/Class C</c:v>
                </c:pt>
                <c:pt idx="71">
                  <c:v>MainStay MMF/Inv Class</c:v>
                </c:pt>
                <c:pt idx="72">
                  <c:v>Morgan Stanley ILF/MMP/Adv</c:v>
                </c:pt>
                <c:pt idx="73">
                  <c:v>Morgan Stanley ILF/MMP/CashMgt</c:v>
                </c:pt>
                <c:pt idx="74">
                  <c:v>Morgan Stanley ILF/MMP/InsSel</c:v>
                </c:pt>
                <c:pt idx="75">
                  <c:v>Morgan Stanley ILF/MMP/Inst</c:v>
                </c:pt>
                <c:pt idx="76">
                  <c:v>Morgan Stanley ILF/MMP/Part</c:v>
                </c:pt>
                <c:pt idx="77">
                  <c:v>Morgan Stanley ILF/Prime/CashMgt</c:v>
                </c:pt>
                <c:pt idx="78">
                  <c:v>Morgan Stanley ILF/Prime/Inst</c:v>
                </c:pt>
                <c:pt idx="79">
                  <c:v>Northern Inst Prime Obligs/Shares</c:v>
                </c:pt>
                <c:pt idx="80">
                  <c:v>Northern MMF</c:v>
                </c:pt>
                <c:pt idx="81">
                  <c:v>Plan Inv Fund/MMP</c:v>
                </c:pt>
                <c:pt idx="82">
                  <c:v>Putnam MMF/Cl A</c:v>
                </c:pt>
                <c:pt idx="83">
                  <c:v>Putnam MMF/Cl B</c:v>
                </c:pt>
                <c:pt idx="84">
                  <c:v>Putnam MMF/Cl C</c:v>
                </c:pt>
                <c:pt idx="85">
                  <c:v>Putnam MMF/Cl R</c:v>
                </c:pt>
                <c:pt idx="86">
                  <c:v>State Street Inst Liq Resvs/Prem</c:v>
                </c:pt>
                <c:pt idx="87">
                  <c:v>UBS Select Prime Institutional Fund</c:v>
                </c:pt>
                <c:pt idx="88">
                  <c:v>UBS Select Prime Investor Fund</c:v>
                </c:pt>
                <c:pt idx="89">
                  <c:v>UBS Select Prime Preferred Fund</c:v>
                </c:pt>
                <c:pt idx="90">
                  <c:v>USAA Money Market Fund</c:v>
                </c:pt>
                <c:pt idx="91">
                  <c:v>Vanguard Prime MMF/Investor</c:v>
                </c:pt>
                <c:pt idx="92">
                  <c:v>Western Asset Inst Liq Res/Inst</c:v>
                </c:pt>
                <c:pt idx="93">
                  <c:v>Western Asset Inst Liq Res/Inv</c:v>
                </c:pt>
                <c:pt idx="94">
                  <c:v>Western Asset Prem Liquid Res</c:v>
                </c:pt>
              </c:strCache>
            </c:strRef>
          </c:tx>
          <c:spPr>
            <a:ln w="28575">
              <a:noFill/>
            </a:ln>
          </c:spPr>
          <c:marker>
            <c:symbol val="diamond"/>
            <c:size val="5"/>
            <c:spPr>
              <a:solidFill>
                <a:srgbClr val="000080"/>
              </a:solidFill>
              <a:ln>
                <a:solidFill>
                  <a:srgbClr val="000080"/>
                </a:solidFill>
                <a:prstDash val="solid"/>
              </a:ln>
            </c:spPr>
          </c:marker>
          <c:dPt>
            <c:idx val="0"/>
            <c:marker>
              <c:symbol val="square"/>
              <c:size val="6"/>
              <c:spPr>
                <a:solidFill>
                  <a:schemeClr val="accent2"/>
                </a:solidFill>
                <a:ln>
                  <a:solidFill>
                    <a:schemeClr val="accent3">
                      <a:lumMod val="75000"/>
                    </a:schemeClr>
                  </a:solidFill>
                  <a:prstDash val="solid"/>
                </a:ln>
              </c:spPr>
            </c:marker>
            <c:bubble3D val="0"/>
            <c:spPr>
              <a:ln w="3175">
                <a:solidFill>
                  <a:srgbClr val="000080"/>
                </a:solidFill>
                <a:prstDash val="solid"/>
              </a:ln>
            </c:spPr>
            <c:extLst>
              <c:ext xmlns:c16="http://schemas.microsoft.com/office/drawing/2014/chart" uri="{C3380CC4-5D6E-409C-BE32-E72D297353CC}">
                <c16:uniqueId val="{00000001-1CEA-4216-8D98-301405D75F12}"/>
              </c:ext>
            </c:extLst>
          </c:dPt>
          <c:dPt>
            <c:idx val="1"/>
            <c:marker>
              <c:symbol val="diamond"/>
              <c:size val="6"/>
              <c:spPr>
                <a:solidFill>
                  <a:srgbClr val="FF0000"/>
                </a:solidFill>
                <a:ln>
                  <a:solidFill>
                    <a:srgbClr val="FF0000"/>
                  </a:solidFill>
                  <a:prstDash val="solid"/>
                </a:ln>
              </c:spPr>
            </c:marker>
            <c:bubble3D val="0"/>
            <c:extLst>
              <c:ext xmlns:c16="http://schemas.microsoft.com/office/drawing/2014/chart" uri="{C3380CC4-5D6E-409C-BE32-E72D297353CC}">
                <c16:uniqueId val="{00000002-1CEA-4216-8D98-301405D75F12}"/>
              </c:ext>
            </c:extLst>
          </c:dPt>
          <c:dPt>
            <c:idx val="2"/>
            <c:marker>
              <c:symbol val="diamond"/>
              <c:size val="6"/>
              <c:spPr>
                <a:solidFill>
                  <a:srgbClr val="7030A0"/>
                </a:solidFill>
                <a:ln>
                  <a:solidFill>
                    <a:srgbClr val="7030A0"/>
                  </a:solidFill>
                  <a:prstDash val="solid"/>
                </a:ln>
              </c:spPr>
            </c:marker>
            <c:bubble3D val="0"/>
            <c:extLst>
              <c:ext xmlns:c16="http://schemas.microsoft.com/office/drawing/2014/chart" uri="{C3380CC4-5D6E-409C-BE32-E72D297353CC}">
                <c16:uniqueId val="{00000003-1CEA-4216-8D98-301405D75F12}"/>
              </c:ext>
            </c:extLst>
          </c:dPt>
          <c:dPt>
            <c:idx val="3"/>
            <c:marker>
              <c:symbol val="diamond"/>
              <c:size val="6"/>
              <c:spPr>
                <a:solidFill>
                  <a:srgbClr val="FFFF00"/>
                </a:solidFill>
                <a:ln>
                  <a:solidFill>
                    <a:srgbClr val="FFFF00"/>
                  </a:solidFill>
                  <a:prstDash val="solid"/>
                </a:ln>
              </c:spPr>
            </c:marker>
            <c:bubble3D val="0"/>
            <c:extLst>
              <c:ext xmlns:c16="http://schemas.microsoft.com/office/drawing/2014/chart" uri="{C3380CC4-5D6E-409C-BE32-E72D297353CC}">
                <c16:uniqueId val="{00000004-1CEA-4216-8D98-301405D75F12}"/>
              </c:ext>
            </c:extLst>
          </c:dPt>
          <c:dPt>
            <c:idx val="4"/>
            <c:bubble3D val="0"/>
            <c:extLst>
              <c:ext xmlns:c16="http://schemas.microsoft.com/office/drawing/2014/chart" uri="{C3380CC4-5D6E-409C-BE32-E72D297353CC}">
                <c16:uniqueId val="{00000005-1CEA-4216-8D98-301405D75F12}"/>
              </c:ext>
            </c:extLst>
          </c:dPt>
          <c:dPt>
            <c:idx val="5"/>
            <c:bubble3D val="0"/>
            <c:extLst>
              <c:ext xmlns:c16="http://schemas.microsoft.com/office/drawing/2014/chart" uri="{C3380CC4-5D6E-409C-BE32-E72D297353CC}">
                <c16:uniqueId val="{00000006-1CEA-4216-8D98-301405D75F12}"/>
              </c:ext>
            </c:extLst>
          </c:dPt>
          <c:dPt>
            <c:idx val="6"/>
            <c:bubble3D val="0"/>
            <c:extLst>
              <c:ext xmlns:c16="http://schemas.microsoft.com/office/drawing/2014/chart" uri="{C3380CC4-5D6E-409C-BE32-E72D297353CC}">
                <c16:uniqueId val="{00000007-1CEA-4216-8D98-301405D75F12}"/>
              </c:ext>
            </c:extLst>
          </c:dPt>
          <c:dPt>
            <c:idx val="7"/>
            <c:bubble3D val="0"/>
            <c:extLst>
              <c:ext xmlns:c16="http://schemas.microsoft.com/office/drawing/2014/chart" uri="{C3380CC4-5D6E-409C-BE32-E72D297353CC}">
                <c16:uniqueId val="{00000008-1CEA-4216-8D98-301405D75F12}"/>
              </c:ext>
            </c:extLst>
          </c:dPt>
          <c:dPt>
            <c:idx val="8"/>
            <c:bubble3D val="0"/>
            <c:extLst>
              <c:ext xmlns:c16="http://schemas.microsoft.com/office/drawing/2014/chart" uri="{C3380CC4-5D6E-409C-BE32-E72D297353CC}">
                <c16:uniqueId val="{00000009-1CEA-4216-8D98-301405D75F12}"/>
              </c:ext>
            </c:extLst>
          </c:dPt>
          <c:dPt>
            <c:idx val="9"/>
            <c:bubble3D val="0"/>
            <c:extLst>
              <c:ext xmlns:c16="http://schemas.microsoft.com/office/drawing/2014/chart" uri="{C3380CC4-5D6E-409C-BE32-E72D297353CC}">
                <c16:uniqueId val="{0000000A-1CEA-4216-8D98-301405D75F12}"/>
              </c:ext>
            </c:extLst>
          </c:dPt>
          <c:dPt>
            <c:idx val="10"/>
            <c:bubble3D val="0"/>
            <c:extLst>
              <c:ext xmlns:c16="http://schemas.microsoft.com/office/drawing/2014/chart" uri="{C3380CC4-5D6E-409C-BE32-E72D297353CC}">
                <c16:uniqueId val="{0000000B-1CEA-4216-8D98-301405D75F12}"/>
              </c:ext>
            </c:extLst>
          </c:dPt>
          <c:dPt>
            <c:idx val="11"/>
            <c:bubble3D val="0"/>
            <c:extLst>
              <c:ext xmlns:c16="http://schemas.microsoft.com/office/drawing/2014/chart" uri="{C3380CC4-5D6E-409C-BE32-E72D297353CC}">
                <c16:uniqueId val="{0000000C-1CEA-4216-8D98-301405D75F12}"/>
              </c:ext>
            </c:extLst>
          </c:dPt>
          <c:dPt>
            <c:idx val="12"/>
            <c:bubble3D val="0"/>
            <c:extLst>
              <c:ext xmlns:c16="http://schemas.microsoft.com/office/drawing/2014/chart" uri="{C3380CC4-5D6E-409C-BE32-E72D297353CC}">
                <c16:uniqueId val="{0000000D-1CEA-4216-8D98-301405D75F12}"/>
              </c:ext>
            </c:extLst>
          </c:dPt>
          <c:dPt>
            <c:idx val="13"/>
            <c:bubble3D val="0"/>
            <c:extLst>
              <c:ext xmlns:c16="http://schemas.microsoft.com/office/drawing/2014/chart" uri="{C3380CC4-5D6E-409C-BE32-E72D297353CC}">
                <c16:uniqueId val="{0000000E-1CEA-4216-8D98-301405D75F12}"/>
              </c:ext>
            </c:extLst>
          </c:dPt>
          <c:dPt>
            <c:idx val="14"/>
            <c:bubble3D val="0"/>
            <c:extLst>
              <c:ext xmlns:c16="http://schemas.microsoft.com/office/drawing/2014/chart" uri="{C3380CC4-5D6E-409C-BE32-E72D297353CC}">
                <c16:uniqueId val="{0000000F-1CEA-4216-8D98-301405D75F12}"/>
              </c:ext>
            </c:extLst>
          </c:dPt>
          <c:dPt>
            <c:idx val="15"/>
            <c:bubble3D val="0"/>
            <c:extLst>
              <c:ext xmlns:c16="http://schemas.microsoft.com/office/drawing/2014/chart" uri="{C3380CC4-5D6E-409C-BE32-E72D297353CC}">
                <c16:uniqueId val="{00000010-1CEA-4216-8D98-301405D75F12}"/>
              </c:ext>
            </c:extLst>
          </c:dPt>
          <c:dPt>
            <c:idx val="16"/>
            <c:bubble3D val="0"/>
            <c:extLst>
              <c:ext xmlns:c16="http://schemas.microsoft.com/office/drawing/2014/chart" uri="{C3380CC4-5D6E-409C-BE32-E72D297353CC}">
                <c16:uniqueId val="{00000011-1CEA-4216-8D98-301405D75F12}"/>
              </c:ext>
            </c:extLst>
          </c:dPt>
          <c:dPt>
            <c:idx val="17"/>
            <c:bubble3D val="0"/>
            <c:extLst>
              <c:ext xmlns:c16="http://schemas.microsoft.com/office/drawing/2014/chart" uri="{C3380CC4-5D6E-409C-BE32-E72D297353CC}">
                <c16:uniqueId val="{00000012-1CEA-4216-8D98-301405D75F12}"/>
              </c:ext>
            </c:extLst>
          </c:dPt>
          <c:dPt>
            <c:idx val="18"/>
            <c:bubble3D val="0"/>
            <c:extLst>
              <c:ext xmlns:c16="http://schemas.microsoft.com/office/drawing/2014/chart" uri="{C3380CC4-5D6E-409C-BE32-E72D297353CC}">
                <c16:uniqueId val="{00000013-1CEA-4216-8D98-301405D75F12}"/>
              </c:ext>
            </c:extLst>
          </c:dPt>
          <c:dPt>
            <c:idx val="19"/>
            <c:bubble3D val="0"/>
            <c:extLst>
              <c:ext xmlns:c16="http://schemas.microsoft.com/office/drawing/2014/chart" uri="{C3380CC4-5D6E-409C-BE32-E72D297353CC}">
                <c16:uniqueId val="{00000014-1CEA-4216-8D98-301405D75F12}"/>
              </c:ext>
            </c:extLst>
          </c:dPt>
          <c:dPt>
            <c:idx val="20"/>
            <c:bubble3D val="0"/>
            <c:extLst>
              <c:ext xmlns:c16="http://schemas.microsoft.com/office/drawing/2014/chart" uri="{C3380CC4-5D6E-409C-BE32-E72D297353CC}">
                <c16:uniqueId val="{00000015-1CEA-4216-8D98-301405D75F12}"/>
              </c:ext>
            </c:extLst>
          </c:dPt>
          <c:dPt>
            <c:idx val="21"/>
            <c:bubble3D val="0"/>
            <c:extLst>
              <c:ext xmlns:c16="http://schemas.microsoft.com/office/drawing/2014/chart" uri="{C3380CC4-5D6E-409C-BE32-E72D297353CC}">
                <c16:uniqueId val="{00000016-1CEA-4216-8D98-301405D75F12}"/>
              </c:ext>
            </c:extLst>
          </c:dPt>
          <c:dPt>
            <c:idx val="22"/>
            <c:bubble3D val="0"/>
            <c:extLst>
              <c:ext xmlns:c16="http://schemas.microsoft.com/office/drawing/2014/chart" uri="{C3380CC4-5D6E-409C-BE32-E72D297353CC}">
                <c16:uniqueId val="{00000017-1CEA-4216-8D98-301405D75F12}"/>
              </c:ext>
            </c:extLst>
          </c:dPt>
          <c:dPt>
            <c:idx val="23"/>
            <c:bubble3D val="0"/>
            <c:extLst>
              <c:ext xmlns:c16="http://schemas.microsoft.com/office/drawing/2014/chart" uri="{C3380CC4-5D6E-409C-BE32-E72D297353CC}">
                <c16:uniqueId val="{00000018-1CEA-4216-8D98-301405D75F12}"/>
              </c:ext>
            </c:extLst>
          </c:dPt>
          <c:dPt>
            <c:idx val="24"/>
            <c:bubble3D val="0"/>
            <c:extLst>
              <c:ext xmlns:c16="http://schemas.microsoft.com/office/drawing/2014/chart" uri="{C3380CC4-5D6E-409C-BE32-E72D297353CC}">
                <c16:uniqueId val="{00000019-1CEA-4216-8D98-301405D75F12}"/>
              </c:ext>
            </c:extLst>
          </c:dPt>
          <c:dPt>
            <c:idx val="25"/>
            <c:bubble3D val="0"/>
            <c:extLst>
              <c:ext xmlns:c16="http://schemas.microsoft.com/office/drawing/2014/chart" uri="{C3380CC4-5D6E-409C-BE32-E72D297353CC}">
                <c16:uniqueId val="{0000001A-1CEA-4216-8D98-301405D75F12}"/>
              </c:ext>
            </c:extLst>
          </c:dPt>
          <c:dPt>
            <c:idx val="26"/>
            <c:bubble3D val="0"/>
            <c:extLst>
              <c:ext xmlns:c16="http://schemas.microsoft.com/office/drawing/2014/chart" uri="{C3380CC4-5D6E-409C-BE32-E72D297353CC}">
                <c16:uniqueId val="{0000001B-1CEA-4216-8D98-301405D75F12}"/>
              </c:ext>
            </c:extLst>
          </c:dPt>
          <c:dPt>
            <c:idx val="27"/>
            <c:bubble3D val="0"/>
            <c:extLst>
              <c:ext xmlns:c16="http://schemas.microsoft.com/office/drawing/2014/chart" uri="{C3380CC4-5D6E-409C-BE32-E72D297353CC}">
                <c16:uniqueId val="{0000001C-1CEA-4216-8D98-301405D75F12}"/>
              </c:ext>
            </c:extLst>
          </c:dPt>
          <c:dPt>
            <c:idx val="28"/>
            <c:bubble3D val="0"/>
            <c:extLst>
              <c:ext xmlns:c16="http://schemas.microsoft.com/office/drawing/2014/chart" uri="{C3380CC4-5D6E-409C-BE32-E72D297353CC}">
                <c16:uniqueId val="{0000001D-1CEA-4216-8D98-301405D75F12}"/>
              </c:ext>
            </c:extLst>
          </c:dPt>
          <c:dPt>
            <c:idx val="29"/>
            <c:bubble3D val="0"/>
            <c:extLst>
              <c:ext xmlns:c16="http://schemas.microsoft.com/office/drawing/2014/chart" uri="{C3380CC4-5D6E-409C-BE32-E72D297353CC}">
                <c16:uniqueId val="{0000001E-1CEA-4216-8D98-301405D75F12}"/>
              </c:ext>
            </c:extLst>
          </c:dPt>
          <c:dPt>
            <c:idx val="30"/>
            <c:bubble3D val="0"/>
            <c:extLst>
              <c:ext xmlns:c16="http://schemas.microsoft.com/office/drawing/2014/chart" uri="{C3380CC4-5D6E-409C-BE32-E72D297353CC}">
                <c16:uniqueId val="{0000001F-1CEA-4216-8D98-301405D75F12}"/>
              </c:ext>
            </c:extLst>
          </c:dPt>
          <c:dPt>
            <c:idx val="31"/>
            <c:bubble3D val="0"/>
            <c:extLst>
              <c:ext xmlns:c16="http://schemas.microsoft.com/office/drawing/2014/chart" uri="{C3380CC4-5D6E-409C-BE32-E72D297353CC}">
                <c16:uniqueId val="{00000020-1CEA-4216-8D98-301405D75F12}"/>
              </c:ext>
            </c:extLst>
          </c:dPt>
          <c:dPt>
            <c:idx val="32"/>
            <c:bubble3D val="0"/>
            <c:extLst>
              <c:ext xmlns:c16="http://schemas.microsoft.com/office/drawing/2014/chart" uri="{C3380CC4-5D6E-409C-BE32-E72D297353CC}">
                <c16:uniqueId val="{00000021-1CEA-4216-8D98-301405D75F12}"/>
              </c:ext>
            </c:extLst>
          </c:dPt>
          <c:dPt>
            <c:idx val="33"/>
            <c:bubble3D val="0"/>
            <c:extLst>
              <c:ext xmlns:c16="http://schemas.microsoft.com/office/drawing/2014/chart" uri="{C3380CC4-5D6E-409C-BE32-E72D297353CC}">
                <c16:uniqueId val="{00000022-1CEA-4216-8D98-301405D75F12}"/>
              </c:ext>
            </c:extLst>
          </c:dPt>
          <c:dPt>
            <c:idx val="34"/>
            <c:bubble3D val="0"/>
            <c:extLst>
              <c:ext xmlns:c16="http://schemas.microsoft.com/office/drawing/2014/chart" uri="{C3380CC4-5D6E-409C-BE32-E72D297353CC}">
                <c16:uniqueId val="{00000023-1CEA-4216-8D98-301405D75F12}"/>
              </c:ext>
            </c:extLst>
          </c:dPt>
          <c:dPt>
            <c:idx val="35"/>
            <c:bubble3D val="0"/>
            <c:extLst>
              <c:ext xmlns:c16="http://schemas.microsoft.com/office/drawing/2014/chart" uri="{C3380CC4-5D6E-409C-BE32-E72D297353CC}">
                <c16:uniqueId val="{00000024-1CEA-4216-8D98-301405D75F12}"/>
              </c:ext>
            </c:extLst>
          </c:dPt>
          <c:dPt>
            <c:idx val="36"/>
            <c:bubble3D val="0"/>
            <c:extLst>
              <c:ext xmlns:c16="http://schemas.microsoft.com/office/drawing/2014/chart" uri="{C3380CC4-5D6E-409C-BE32-E72D297353CC}">
                <c16:uniqueId val="{00000025-1CEA-4216-8D98-301405D75F12}"/>
              </c:ext>
            </c:extLst>
          </c:dPt>
          <c:dPt>
            <c:idx val="37"/>
            <c:bubble3D val="0"/>
            <c:extLst>
              <c:ext xmlns:c16="http://schemas.microsoft.com/office/drawing/2014/chart" uri="{C3380CC4-5D6E-409C-BE32-E72D297353CC}">
                <c16:uniqueId val="{00000026-1CEA-4216-8D98-301405D75F12}"/>
              </c:ext>
            </c:extLst>
          </c:dPt>
          <c:dPt>
            <c:idx val="38"/>
            <c:bubble3D val="0"/>
            <c:extLst>
              <c:ext xmlns:c16="http://schemas.microsoft.com/office/drawing/2014/chart" uri="{C3380CC4-5D6E-409C-BE32-E72D297353CC}">
                <c16:uniqueId val="{00000027-1CEA-4216-8D98-301405D75F12}"/>
              </c:ext>
            </c:extLst>
          </c:dPt>
          <c:dPt>
            <c:idx val="39"/>
            <c:bubble3D val="0"/>
            <c:extLst>
              <c:ext xmlns:c16="http://schemas.microsoft.com/office/drawing/2014/chart" uri="{C3380CC4-5D6E-409C-BE32-E72D297353CC}">
                <c16:uniqueId val="{00000028-1CEA-4216-8D98-301405D75F12}"/>
              </c:ext>
            </c:extLst>
          </c:dPt>
          <c:dPt>
            <c:idx val="40"/>
            <c:bubble3D val="0"/>
            <c:extLst>
              <c:ext xmlns:c16="http://schemas.microsoft.com/office/drawing/2014/chart" uri="{C3380CC4-5D6E-409C-BE32-E72D297353CC}">
                <c16:uniqueId val="{00000029-1CEA-4216-8D98-301405D75F12}"/>
              </c:ext>
            </c:extLst>
          </c:dPt>
          <c:dPt>
            <c:idx val="41"/>
            <c:bubble3D val="0"/>
            <c:extLst>
              <c:ext xmlns:c16="http://schemas.microsoft.com/office/drawing/2014/chart" uri="{C3380CC4-5D6E-409C-BE32-E72D297353CC}">
                <c16:uniqueId val="{0000002A-1CEA-4216-8D98-301405D75F12}"/>
              </c:ext>
            </c:extLst>
          </c:dPt>
          <c:dPt>
            <c:idx val="42"/>
            <c:bubble3D val="0"/>
            <c:extLst>
              <c:ext xmlns:c16="http://schemas.microsoft.com/office/drawing/2014/chart" uri="{C3380CC4-5D6E-409C-BE32-E72D297353CC}">
                <c16:uniqueId val="{0000002B-1CEA-4216-8D98-301405D75F12}"/>
              </c:ext>
            </c:extLst>
          </c:dPt>
          <c:dPt>
            <c:idx val="43"/>
            <c:bubble3D val="0"/>
            <c:extLst>
              <c:ext xmlns:c16="http://schemas.microsoft.com/office/drawing/2014/chart" uri="{C3380CC4-5D6E-409C-BE32-E72D297353CC}">
                <c16:uniqueId val="{0000002C-1CEA-4216-8D98-301405D75F12}"/>
              </c:ext>
            </c:extLst>
          </c:dPt>
          <c:dPt>
            <c:idx val="44"/>
            <c:bubble3D val="0"/>
            <c:extLst>
              <c:ext xmlns:c16="http://schemas.microsoft.com/office/drawing/2014/chart" uri="{C3380CC4-5D6E-409C-BE32-E72D297353CC}">
                <c16:uniqueId val="{0000002D-1CEA-4216-8D98-301405D75F12}"/>
              </c:ext>
            </c:extLst>
          </c:dPt>
          <c:dPt>
            <c:idx val="45"/>
            <c:bubble3D val="0"/>
            <c:extLst>
              <c:ext xmlns:c16="http://schemas.microsoft.com/office/drawing/2014/chart" uri="{C3380CC4-5D6E-409C-BE32-E72D297353CC}">
                <c16:uniqueId val="{0000002E-1CEA-4216-8D98-301405D75F12}"/>
              </c:ext>
            </c:extLst>
          </c:dPt>
          <c:dPt>
            <c:idx val="46"/>
            <c:bubble3D val="0"/>
            <c:extLst>
              <c:ext xmlns:c16="http://schemas.microsoft.com/office/drawing/2014/chart" uri="{C3380CC4-5D6E-409C-BE32-E72D297353CC}">
                <c16:uniqueId val="{0000002F-1CEA-4216-8D98-301405D75F12}"/>
              </c:ext>
            </c:extLst>
          </c:dPt>
          <c:dPt>
            <c:idx val="47"/>
            <c:bubble3D val="0"/>
            <c:extLst>
              <c:ext xmlns:c16="http://schemas.microsoft.com/office/drawing/2014/chart" uri="{C3380CC4-5D6E-409C-BE32-E72D297353CC}">
                <c16:uniqueId val="{00000030-1CEA-4216-8D98-301405D75F12}"/>
              </c:ext>
            </c:extLst>
          </c:dPt>
          <c:dPt>
            <c:idx val="48"/>
            <c:bubble3D val="0"/>
            <c:extLst>
              <c:ext xmlns:c16="http://schemas.microsoft.com/office/drawing/2014/chart" uri="{C3380CC4-5D6E-409C-BE32-E72D297353CC}">
                <c16:uniqueId val="{00000031-1CEA-4216-8D98-301405D75F12}"/>
              </c:ext>
            </c:extLst>
          </c:dPt>
          <c:dPt>
            <c:idx val="49"/>
            <c:bubble3D val="0"/>
            <c:extLst>
              <c:ext xmlns:c16="http://schemas.microsoft.com/office/drawing/2014/chart" uri="{C3380CC4-5D6E-409C-BE32-E72D297353CC}">
                <c16:uniqueId val="{00000032-1CEA-4216-8D98-301405D75F12}"/>
              </c:ext>
            </c:extLst>
          </c:dPt>
          <c:dPt>
            <c:idx val="50"/>
            <c:bubble3D val="0"/>
            <c:extLst>
              <c:ext xmlns:c16="http://schemas.microsoft.com/office/drawing/2014/chart" uri="{C3380CC4-5D6E-409C-BE32-E72D297353CC}">
                <c16:uniqueId val="{00000033-1CEA-4216-8D98-301405D75F12}"/>
              </c:ext>
            </c:extLst>
          </c:dPt>
          <c:dPt>
            <c:idx val="51"/>
            <c:bubble3D val="0"/>
            <c:extLst>
              <c:ext xmlns:c16="http://schemas.microsoft.com/office/drawing/2014/chart" uri="{C3380CC4-5D6E-409C-BE32-E72D297353CC}">
                <c16:uniqueId val="{00000034-1CEA-4216-8D98-301405D75F12}"/>
              </c:ext>
            </c:extLst>
          </c:dPt>
          <c:dPt>
            <c:idx val="52"/>
            <c:bubble3D val="0"/>
            <c:extLst>
              <c:ext xmlns:c16="http://schemas.microsoft.com/office/drawing/2014/chart" uri="{C3380CC4-5D6E-409C-BE32-E72D297353CC}">
                <c16:uniqueId val="{00000035-1CEA-4216-8D98-301405D75F12}"/>
              </c:ext>
            </c:extLst>
          </c:dPt>
          <c:dPt>
            <c:idx val="53"/>
            <c:bubble3D val="0"/>
            <c:extLst>
              <c:ext xmlns:c16="http://schemas.microsoft.com/office/drawing/2014/chart" uri="{C3380CC4-5D6E-409C-BE32-E72D297353CC}">
                <c16:uniqueId val="{00000036-1CEA-4216-8D98-301405D75F12}"/>
              </c:ext>
            </c:extLst>
          </c:dPt>
          <c:dPt>
            <c:idx val="54"/>
            <c:bubble3D val="0"/>
            <c:extLst>
              <c:ext xmlns:c16="http://schemas.microsoft.com/office/drawing/2014/chart" uri="{C3380CC4-5D6E-409C-BE32-E72D297353CC}">
                <c16:uniqueId val="{00000037-1CEA-4216-8D98-301405D75F12}"/>
              </c:ext>
            </c:extLst>
          </c:dPt>
          <c:dPt>
            <c:idx val="55"/>
            <c:bubble3D val="0"/>
            <c:extLst>
              <c:ext xmlns:c16="http://schemas.microsoft.com/office/drawing/2014/chart" uri="{C3380CC4-5D6E-409C-BE32-E72D297353CC}">
                <c16:uniqueId val="{00000038-1CEA-4216-8D98-301405D75F12}"/>
              </c:ext>
            </c:extLst>
          </c:dPt>
          <c:dPt>
            <c:idx val="56"/>
            <c:bubble3D val="0"/>
            <c:extLst>
              <c:ext xmlns:c16="http://schemas.microsoft.com/office/drawing/2014/chart" uri="{C3380CC4-5D6E-409C-BE32-E72D297353CC}">
                <c16:uniqueId val="{00000039-1CEA-4216-8D98-301405D75F12}"/>
              </c:ext>
            </c:extLst>
          </c:dPt>
          <c:dPt>
            <c:idx val="57"/>
            <c:bubble3D val="0"/>
            <c:extLst>
              <c:ext xmlns:c16="http://schemas.microsoft.com/office/drawing/2014/chart" uri="{C3380CC4-5D6E-409C-BE32-E72D297353CC}">
                <c16:uniqueId val="{0000003A-1CEA-4216-8D98-301405D75F12}"/>
              </c:ext>
            </c:extLst>
          </c:dPt>
          <c:dPt>
            <c:idx val="58"/>
            <c:bubble3D val="0"/>
            <c:extLst>
              <c:ext xmlns:c16="http://schemas.microsoft.com/office/drawing/2014/chart" uri="{C3380CC4-5D6E-409C-BE32-E72D297353CC}">
                <c16:uniqueId val="{0000003B-1CEA-4216-8D98-301405D75F12}"/>
              </c:ext>
            </c:extLst>
          </c:dPt>
          <c:dPt>
            <c:idx val="59"/>
            <c:bubble3D val="0"/>
            <c:extLst>
              <c:ext xmlns:c16="http://schemas.microsoft.com/office/drawing/2014/chart" uri="{C3380CC4-5D6E-409C-BE32-E72D297353CC}">
                <c16:uniqueId val="{0000003C-1CEA-4216-8D98-301405D75F12}"/>
              </c:ext>
            </c:extLst>
          </c:dPt>
          <c:dPt>
            <c:idx val="60"/>
            <c:bubble3D val="0"/>
            <c:extLst>
              <c:ext xmlns:c16="http://schemas.microsoft.com/office/drawing/2014/chart" uri="{C3380CC4-5D6E-409C-BE32-E72D297353CC}">
                <c16:uniqueId val="{0000003D-1CEA-4216-8D98-301405D75F12}"/>
              </c:ext>
            </c:extLst>
          </c:dPt>
          <c:dPt>
            <c:idx val="61"/>
            <c:bubble3D val="0"/>
            <c:extLst>
              <c:ext xmlns:c16="http://schemas.microsoft.com/office/drawing/2014/chart" uri="{C3380CC4-5D6E-409C-BE32-E72D297353CC}">
                <c16:uniqueId val="{0000003E-1CEA-4216-8D98-301405D75F12}"/>
              </c:ext>
            </c:extLst>
          </c:dPt>
          <c:dPt>
            <c:idx val="62"/>
            <c:bubble3D val="0"/>
            <c:extLst>
              <c:ext xmlns:c16="http://schemas.microsoft.com/office/drawing/2014/chart" uri="{C3380CC4-5D6E-409C-BE32-E72D297353CC}">
                <c16:uniqueId val="{0000003F-1CEA-4216-8D98-301405D75F12}"/>
              </c:ext>
            </c:extLst>
          </c:dPt>
          <c:dPt>
            <c:idx val="63"/>
            <c:bubble3D val="0"/>
            <c:extLst>
              <c:ext xmlns:c16="http://schemas.microsoft.com/office/drawing/2014/chart" uri="{C3380CC4-5D6E-409C-BE32-E72D297353CC}">
                <c16:uniqueId val="{00000040-1CEA-4216-8D98-301405D75F12}"/>
              </c:ext>
            </c:extLst>
          </c:dPt>
          <c:dPt>
            <c:idx val="64"/>
            <c:bubble3D val="0"/>
            <c:extLst>
              <c:ext xmlns:c16="http://schemas.microsoft.com/office/drawing/2014/chart" uri="{C3380CC4-5D6E-409C-BE32-E72D297353CC}">
                <c16:uniqueId val="{00000041-1CEA-4216-8D98-301405D75F12}"/>
              </c:ext>
            </c:extLst>
          </c:dPt>
          <c:dPt>
            <c:idx val="65"/>
            <c:bubble3D val="0"/>
            <c:extLst>
              <c:ext xmlns:c16="http://schemas.microsoft.com/office/drawing/2014/chart" uri="{C3380CC4-5D6E-409C-BE32-E72D297353CC}">
                <c16:uniqueId val="{00000042-1CEA-4216-8D98-301405D75F12}"/>
              </c:ext>
            </c:extLst>
          </c:dPt>
          <c:dPt>
            <c:idx val="66"/>
            <c:bubble3D val="0"/>
            <c:extLst>
              <c:ext xmlns:c16="http://schemas.microsoft.com/office/drawing/2014/chart" uri="{C3380CC4-5D6E-409C-BE32-E72D297353CC}">
                <c16:uniqueId val="{00000043-1CEA-4216-8D98-301405D75F12}"/>
              </c:ext>
            </c:extLst>
          </c:dPt>
          <c:dPt>
            <c:idx val="67"/>
            <c:bubble3D val="0"/>
            <c:extLst>
              <c:ext xmlns:c16="http://schemas.microsoft.com/office/drawing/2014/chart" uri="{C3380CC4-5D6E-409C-BE32-E72D297353CC}">
                <c16:uniqueId val="{00000044-1CEA-4216-8D98-301405D75F12}"/>
              </c:ext>
            </c:extLst>
          </c:dPt>
          <c:dPt>
            <c:idx val="68"/>
            <c:bubble3D val="0"/>
            <c:extLst>
              <c:ext xmlns:c16="http://schemas.microsoft.com/office/drawing/2014/chart" uri="{C3380CC4-5D6E-409C-BE32-E72D297353CC}">
                <c16:uniqueId val="{00000045-1CEA-4216-8D98-301405D75F12}"/>
              </c:ext>
            </c:extLst>
          </c:dPt>
          <c:dPt>
            <c:idx val="69"/>
            <c:bubble3D val="0"/>
            <c:extLst>
              <c:ext xmlns:c16="http://schemas.microsoft.com/office/drawing/2014/chart" uri="{C3380CC4-5D6E-409C-BE32-E72D297353CC}">
                <c16:uniqueId val="{00000046-1CEA-4216-8D98-301405D75F12}"/>
              </c:ext>
            </c:extLst>
          </c:dPt>
          <c:dPt>
            <c:idx val="70"/>
            <c:bubble3D val="0"/>
            <c:extLst>
              <c:ext xmlns:c16="http://schemas.microsoft.com/office/drawing/2014/chart" uri="{C3380CC4-5D6E-409C-BE32-E72D297353CC}">
                <c16:uniqueId val="{00000047-1CEA-4216-8D98-301405D75F12}"/>
              </c:ext>
            </c:extLst>
          </c:dPt>
          <c:dPt>
            <c:idx val="71"/>
            <c:bubble3D val="0"/>
            <c:extLst>
              <c:ext xmlns:c16="http://schemas.microsoft.com/office/drawing/2014/chart" uri="{C3380CC4-5D6E-409C-BE32-E72D297353CC}">
                <c16:uniqueId val="{00000048-1CEA-4216-8D98-301405D75F12}"/>
              </c:ext>
            </c:extLst>
          </c:dPt>
          <c:dPt>
            <c:idx val="72"/>
            <c:bubble3D val="0"/>
            <c:extLst>
              <c:ext xmlns:c16="http://schemas.microsoft.com/office/drawing/2014/chart" uri="{C3380CC4-5D6E-409C-BE32-E72D297353CC}">
                <c16:uniqueId val="{00000049-1CEA-4216-8D98-301405D75F12}"/>
              </c:ext>
            </c:extLst>
          </c:dPt>
          <c:dPt>
            <c:idx val="73"/>
            <c:bubble3D val="0"/>
            <c:extLst>
              <c:ext xmlns:c16="http://schemas.microsoft.com/office/drawing/2014/chart" uri="{C3380CC4-5D6E-409C-BE32-E72D297353CC}">
                <c16:uniqueId val="{0000004A-1CEA-4216-8D98-301405D75F12}"/>
              </c:ext>
            </c:extLst>
          </c:dPt>
          <c:dPt>
            <c:idx val="74"/>
            <c:bubble3D val="0"/>
            <c:extLst>
              <c:ext xmlns:c16="http://schemas.microsoft.com/office/drawing/2014/chart" uri="{C3380CC4-5D6E-409C-BE32-E72D297353CC}">
                <c16:uniqueId val="{0000004B-1CEA-4216-8D98-301405D75F12}"/>
              </c:ext>
            </c:extLst>
          </c:dPt>
          <c:dPt>
            <c:idx val="75"/>
            <c:bubble3D val="0"/>
            <c:extLst>
              <c:ext xmlns:c16="http://schemas.microsoft.com/office/drawing/2014/chart" uri="{C3380CC4-5D6E-409C-BE32-E72D297353CC}">
                <c16:uniqueId val="{0000004C-1CEA-4216-8D98-301405D75F12}"/>
              </c:ext>
            </c:extLst>
          </c:dPt>
          <c:dPt>
            <c:idx val="76"/>
            <c:bubble3D val="0"/>
            <c:extLst>
              <c:ext xmlns:c16="http://schemas.microsoft.com/office/drawing/2014/chart" uri="{C3380CC4-5D6E-409C-BE32-E72D297353CC}">
                <c16:uniqueId val="{0000004D-1CEA-4216-8D98-301405D75F12}"/>
              </c:ext>
            </c:extLst>
          </c:dPt>
          <c:dPt>
            <c:idx val="77"/>
            <c:bubble3D val="0"/>
            <c:extLst>
              <c:ext xmlns:c16="http://schemas.microsoft.com/office/drawing/2014/chart" uri="{C3380CC4-5D6E-409C-BE32-E72D297353CC}">
                <c16:uniqueId val="{0000004E-1CEA-4216-8D98-301405D75F12}"/>
              </c:ext>
            </c:extLst>
          </c:dPt>
          <c:dPt>
            <c:idx val="78"/>
            <c:bubble3D val="0"/>
            <c:extLst>
              <c:ext xmlns:c16="http://schemas.microsoft.com/office/drawing/2014/chart" uri="{C3380CC4-5D6E-409C-BE32-E72D297353CC}">
                <c16:uniqueId val="{0000004F-1CEA-4216-8D98-301405D75F12}"/>
              </c:ext>
            </c:extLst>
          </c:dPt>
          <c:dPt>
            <c:idx val="79"/>
            <c:bubble3D val="0"/>
            <c:extLst>
              <c:ext xmlns:c16="http://schemas.microsoft.com/office/drawing/2014/chart" uri="{C3380CC4-5D6E-409C-BE32-E72D297353CC}">
                <c16:uniqueId val="{00000050-1CEA-4216-8D98-301405D75F12}"/>
              </c:ext>
            </c:extLst>
          </c:dPt>
          <c:dPt>
            <c:idx val="80"/>
            <c:bubble3D val="0"/>
            <c:extLst>
              <c:ext xmlns:c16="http://schemas.microsoft.com/office/drawing/2014/chart" uri="{C3380CC4-5D6E-409C-BE32-E72D297353CC}">
                <c16:uniqueId val="{00000051-1CEA-4216-8D98-301405D75F12}"/>
              </c:ext>
            </c:extLst>
          </c:dPt>
          <c:dPt>
            <c:idx val="81"/>
            <c:bubble3D val="0"/>
            <c:extLst>
              <c:ext xmlns:c16="http://schemas.microsoft.com/office/drawing/2014/chart" uri="{C3380CC4-5D6E-409C-BE32-E72D297353CC}">
                <c16:uniqueId val="{00000052-1CEA-4216-8D98-301405D75F12}"/>
              </c:ext>
            </c:extLst>
          </c:dPt>
          <c:dPt>
            <c:idx val="82"/>
            <c:bubble3D val="0"/>
            <c:extLst>
              <c:ext xmlns:c16="http://schemas.microsoft.com/office/drawing/2014/chart" uri="{C3380CC4-5D6E-409C-BE32-E72D297353CC}">
                <c16:uniqueId val="{00000053-1CEA-4216-8D98-301405D75F12}"/>
              </c:ext>
            </c:extLst>
          </c:dPt>
          <c:dPt>
            <c:idx val="83"/>
            <c:bubble3D val="0"/>
            <c:extLst>
              <c:ext xmlns:c16="http://schemas.microsoft.com/office/drawing/2014/chart" uri="{C3380CC4-5D6E-409C-BE32-E72D297353CC}">
                <c16:uniqueId val="{00000054-1CEA-4216-8D98-301405D75F12}"/>
              </c:ext>
            </c:extLst>
          </c:dPt>
          <c:dPt>
            <c:idx val="84"/>
            <c:bubble3D val="0"/>
            <c:extLst>
              <c:ext xmlns:c16="http://schemas.microsoft.com/office/drawing/2014/chart" uri="{C3380CC4-5D6E-409C-BE32-E72D297353CC}">
                <c16:uniqueId val="{00000055-1CEA-4216-8D98-301405D75F12}"/>
              </c:ext>
            </c:extLst>
          </c:dPt>
          <c:dPt>
            <c:idx val="85"/>
            <c:bubble3D val="0"/>
            <c:extLst>
              <c:ext xmlns:c16="http://schemas.microsoft.com/office/drawing/2014/chart" uri="{C3380CC4-5D6E-409C-BE32-E72D297353CC}">
                <c16:uniqueId val="{00000056-1CEA-4216-8D98-301405D75F12}"/>
              </c:ext>
            </c:extLst>
          </c:dPt>
          <c:dPt>
            <c:idx val="86"/>
            <c:bubble3D val="0"/>
            <c:extLst>
              <c:ext xmlns:c16="http://schemas.microsoft.com/office/drawing/2014/chart" uri="{C3380CC4-5D6E-409C-BE32-E72D297353CC}">
                <c16:uniqueId val="{00000057-1CEA-4216-8D98-301405D75F12}"/>
              </c:ext>
            </c:extLst>
          </c:dPt>
          <c:dPt>
            <c:idx val="87"/>
            <c:bubble3D val="0"/>
            <c:extLst>
              <c:ext xmlns:c16="http://schemas.microsoft.com/office/drawing/2014/chart" uri="{C3380CC4-5D6E-409C-BE32-E72D297353CC}">
                <c16:uniqueId val="{00000058-1CEA-4216-8D98-301405D75F12}"/>
              </c:ext>
            </c:extLst>
          </c:dPt>
          <c:dPt>
            <c:idx val="88"/>
            <c:bubble3D val="0"/>
            <c:extLst>
              <c:ext xmlns:c16="http://schemas.microsoft.com/office/drawing/2014/chart" uri="{C3380CC4-5D6E-409C-BE32-E72D297353CC}">
                <c16:uniqueId val="{00000059-1CEA-4216-8D98-301405D75F12}"/>
              </c:ext>
            </c:extLst>
          </c:dPt>
          <c:dPt>
            <c:idx val="89"/>
            <c:bubble3D val="0"/>
            <c:extLst>
              <c:ext xmlns:c16="http://schemas.microsoft.com/office/drawing/2014/chart" uri="{C3380CC4-5D6E-409C-BE32-E72D297353CC}">
                <c16:uniqueId val="{0000005A-1CEA-4216-8D98-301405D75F12}"/>
              </c:ext>
            </c:extLst>
          </c:dPt>
          <c:dPt>
            <c:idx val="90"/>
            <c:bubble3D val="0"/>
            <c:extLst>
              <c:ext xmlns:c16="http://schemas.microsoft.com/office/drawing/2014/chart" uri="{C3380CC4-5D6E-409C-BE32-E72D297353CC}">
                <c16:uniqueId val="{0000005B-1CEA-4216-8D98-301405D75F12}"/>
              </c:ext>
            </c:extLst>
          </c:dPt>
          <c:dPt>
            <c:idx val="91"/>
            <c:bubble3D val="0"/>
            <c:extLst>
              <c:ext xmlns:c16="http://schemas.microsoft.com/office/drawing/2014/chart" uri="{C3380CC4-5D6E-409C-BE32-E72D297353CC}">
                <c16:uniqueId val="{0000005C-1CEA-4216-8D98-301405D75F12}"/>
              </c:ext>
            </c:extLst>
          </c:dPt>
          <c:dPt>
            <c:idx val="92"/>
            <c:bubble3D val="0"/>
            <c:extLst>
              <c:ext xmlns:c16="http://schemas.microsoft.com/office/drawing/2014/chart" uri="{C3380CC4-5D6E-409C-BE32-E72D297353CC}">
                <c16:uniqueId val="{0000005D-1CEA-4216-8D98-301405D75F12}"/>
              </c:ext>
            </c:extLst>
          </c:dPt>
          <c:dPt>
            <c:idx val="93"/>
            <c:bubble3D val="0"/>
            <c:extLst>
              <c:ext xmlns:c16="http://schemas.microsoft.com/office/drawing/2014/chart" uri="{C3380CC4-5D6E-409C-BE32-E72D297353CC}">
                <c16:uniqueId val="{0000005E-1CEA-4216-8D98-301405D75F12}"/>
              </c:ext>
            </c:extLst>
          </c:dPt>
          <c:dPt>
            <c:idx val="94"/>
            <c:bubble3D val="0"/>
            <c:extLst>
              <c:ext xmlns:c16="http://schemas.microsoft.com/office/drawing/2014/chart" uri="{C3380CC4-5D6E-409C-BE32-E72D297353CC}">
                <c16:uniqueId val="{0000005F-1CEA-4216-8D98-301405D75F12}"/>
              </c:ext>
            </c:extLst>
          </c:dPt>
          <c:dPt>
            <c:idx val="95"/>
            <c:bubble3D val="0"/>
            <c:extLst>
              <c:ext xmlns:c16="http://schemas.microsoft.com/office/drawing/2014/chart" uri="{C3380CC4-5D6E-409C-BE32-E72D297353CC}">
                <c16:uniqueId val="{00000060-1CEA-4216-8D98-301405D75F12}"/>
              </c:ext>
            </c:extLst>
          </c:dPt>
          <c:dPt>
            <c:idx val="96"/>
            <c:bubble3D val="0"/>
            <c:extLst>
              <c:ext xmlns:c16="http://schemas.microsoft.com/office/drawing/2014/chart" uri="{C3380CC4-5D6E-409C-BE32-E72D297353CC}">
                <c16:uniqueId val="{00000061-1CEA-4216-8D98-301405D75F12}"/>
              </c:ext>
            </c:extLst>
          </c:dPt>
          <c:dPt>
            <c:idx val="97"/>
            <c:bubble3D val="0"/>
            <c:extLst>
              <c:ext xmlns:c16="http://schemas.microsoft.com/office/drawing/2014/chart" uri="{C3380CC4-5D6E-409C-BE32-E72D297353CC}">
                <c16:uniqueId val="{00000062-1CEA-4216-8D98-301405D75F12}"/>
              </c:ext>
            </c:extLst>
          </c:dPt>
          <c:dPt>
            <c:idx val="98"/>
            <c:bubble3D val="0"/>
            <c:extLst>
              <c:ext xmlns:c16="http://schemas.microsoft.com/office/drawing/2014/chart" uri="{C3380CC4-5D6E-409C-BE32-E72D297353CC}">
                <c16:uniqueId val="{00000063-1CEA-4216-8D98-301405D75F12}"/>
              </c:ext>
            </c:extLst>
          </c:dPt>
          <c:dPt>
            <c:idx val="99"/>
            <c:bubble3D val="0"/>
            <c:extLst>
              <c:ext xmlns:c16="http://schemas.microsoft.com/office/drawing/2014/chart" uri="{C3380CC4-5D6E-409C-BE32-E72D297353CC}">
                <c16:uniqueId val="{00000064-1CEA-4216-8D98-301405D75F12}"/>
              </c:ext>
            </c:extLst>
          </c:dPt>
          <c:dPt>
            <c:idx val="100"/>
            <c:bubble3D val="0"/>
            <c:extLst>
              <c:ext xmlns:c16="http://schemas.microsoft.com/office/drawing/2014/chart" uri="{C3380CC4-5D6E-409C-BE32-E72D297353CC}">
                <c16:uniqueId val="{00000065-1CEA-4216-8D98-301405D75F12}"/>
              </c:ext>
            </c:extLst>
          </c:dPt>
          <c:dPt>
            <c:idx val="101"/>
            <c:bubble3D val="0"/>
            <c:extLst>
              <c:ext xmlns:c16="http://schemas.microsoft.com/office/drawing/2014/chart" uri="{C3380CC4-5D6E-409C-BE32-E72D297353CC}">
                <c16:uniqueId val="{00000066-1CEA-4216-8D98-301405D75F12}"/>
              </c:ext>
            </c:extLst>
          </c:dPt>
          <c:dPt>
            <c:idx val="102"/>
            <c:bubble3D val="0"/>
            <c:extLst>
              <c:ext xmlns:c16="http://schemas.microsoft.com/office/drawing/2014/chart" uri="{C3380CC4-5D6E-409C-BE32-E72D297353CC}">
                <c16:uniqueId val="{00000067-1CEA-4216-8D98-301405D75F12}"/>
              </c:ext>
            </c:extLst>
          </c:dPt>
          <c:dPt>
            <c:idx val="103"/>
            <c:bubble3D val="0"/>
            <c:extLst>
              <c:ext xmlns:c16="http://schemas.microsoft.com/office/drawing/2014/chart" uri="{C3380CC4-5D6E-409C-BE32-E72D297353CC}">
                <c16:uniqueId val="{00000068-1CEA-4216-8D98-301405D75F12}"/>
              </c:ext>
            </c:extLst>
          </c:dPt>
          <c:dPt>
            <c:idx val="104"/>
            <c:bubble3D val="0"/>
            <c:extLst>
              <c:ext xmlns:c16="http://schemas.microsoft.com/office/drawing/2014/chart" uri="{C3380CC4-5D6E-409C-BE32-E72D297353CC}">
                <c16:uniqueId val="{00000069-1CEA-4216-8D98-301405D75F12}"/>
              </c:ext>
            </c:extLst>
          </c:dPt>
          <c:dPt>
            <c:idx val="105"/>
            <c:bubble3D val="0"/>
            <c:extLst>
              <c:ext xmlns:c16="http://schemas.microsoft.com/office/drawing/2014/chart" uri="{C3380CC4-5D6E-409C-BE32-E72D297353CC}">
                <c16:uniqueId val="{0000006A-1CEA-4216-8D98-301405D75F12}"/>
              </c:ext>
            </c:extLst>
          </c:dPt>
          <c:dPt>
            <c:idx val="106"/>
            <c:bubble3D val="0"/>
            <c:extLst>
              <c:ext xmlns:c16="http://schemas.microsoft.com/office/drawing/2014/chart" uri="{C3380CC4-5D6E-409C-BE32-E72D297353CC}">
                <c16:uniqueId val="{0000006B-1CEA-4216-8D98-301405D75F12}"/>
              </c:ext>
            </c:extLst>
          </c:dPt>
          <c:dPt>
            <c:idx val="107"/>
            <c:bubble3D val="0"/>
            <c:extLst>
              <c:ext xmlns:c16="http://schemas.microsoft.com/office/drawing/2014/chart" uri="{C3380CC4-5D6E-409C-BE32-E72D297353CC}">
                <c16:uniqueId val="{0000006C-1CEA-4216-8D98-301405D75F12}"/>
              </c:ext>
            </c:extLst>
          </c:dPt>
          <c:dPt>
            <c:idx val="108"/>
            <c:bubble3D val="0"/>
            <c:extLst>
              <c:ext xmlns:c16="http://schemas.microsoft.com/office/drawing/2014/chart" uri="{C3380CC4-5D6E-409C-BE32-E72D297353CC}">
                <c16:uniqueId val="{0000006D-1CEA-4216-8D98-301405D75F12}"/>
              </c:ext>
            </c:extLst>
          </c:dPt>
          <c:dPt>
            <c:idx val="109"/>
            <c:bubble3D val="0"/>
            <c:extLst>
              <c:ext xmlns:c16="http://schemas.microsoft.com/office/drawing/2014/chart" uri="{C3380CC4-5D6E-409C-BE32-E72D297353CC}">
                <c16:uniqueId val="{0000006E-1CEA-4216-8D98-301405D75F12}"/>
              </c:ext>
            </c:extLst>
          </c:dPt>
          <c:dPt>
            <c:idx val="110"/>
            <c:bubble3D val="0"/>
            <c:extLst>
              <c:ext xmlns:c16="http://schemas.microsoft.com/office/drawing/2014/chart" uri="{C3380CC4-5D6E-409C-BE32-E72D297353CC}">
                <c16:uniqueId val="{0000006F-1CEA-4216-8D98-301405D75F12}"/>
              </c:ext>
            </c:extLst>
          </c:dPt>
          <c:dPt>
            <c:idx val="111"/>
            <c:bubble3D val="0"/>
            <c:extLst>
              <c:ext xmlns:c16="http://schemas.microsoft.com/office/drawing/2014/chart" uri="{C3380CC4-5D6E-409C-BE32-E72D297353CC}">
                <c16:uniqueId val="{00000070-1CEA-4216-8D98-301405D75F12}"/>
              </c:ext>
            </c:extLst>
          </c:dPt>
          <c:dPt>
            <c:idx val="112"/>
            <c:bubble3D val="0"/>
            <c:extLst>
              <c:ext xmlns:c16="http://schemas.microsoft.com/office/drawing/2014/chart" uri="{C3380CC4-5D6E-409C-BE32-E72D297353CC}">
                <c16:uniqueId val="{00000071-1CEA-4216-8D98-301405D75F12}"/>
              </c:ext>
            </c:extLst>
          </c:dPt>
          <c:xVal>
            <c:numRef>
              <c:f>'5Yr R.R Chart'!$J$2:$J$114</c:f>
              <c:numCache>
                <c:formatCode>0.00%</c:formatCode>
                <c:ptCount val="113"/>
                <c:pt idx="0">
                  <c:v>8.9293650729523096E-5</c:v>
                </c:pt>
                <c:pt idx="1">
                  <c:v>3.5234603342839999E-5</c:v>
                </c:pt>
                <c:pt idx="2">
                  <c:v>2.0672775245806655E-5</c:v>
                </c:pt>
                <c:pt idx="3">
                  <c:v>1.0177288291568486E-4</c:v>
                </c:pt>
                <c:pt idx="4">
                  <c:v>6.7145340359746049E-4</c:v>
                </c:pt>
                <c:pt idx="5">
                  <c:v>5.3050721813820037E-4</c:v>
                </c:pt>
                <c:pt idx="6">
                  <c:v>6.0184900284225974E-4</c:v>
                </c:pt>
                <c:pt idx="7">
                  <c:v>5.8711658327196094E-4</c:v>
                </c:pt>
                <c:pt idx="8">
                  <c:v>4.7667832153583644E-4</c:v>
                </c:pt>
                <c:pt idx="9">
                  <c:v>5.3629691317866768E-4</c:v>
                </c:pt>
                <c:pt idx="10">
                  <c:v>5.3053801770965871E-4</c:v>
                </c:pt>
                <c:pt idx="11">
                  <c:v>5.935657178762168E-4</c:v>
                </c:pt>
                <c:pt idx="12">
                  <c:v>4.6796039159802317E-4</c:v>
                </c:pt>
                <c:pt idx="13">
                  <c:v>4.5907693689285691E-4</c:v>
                </c:pt>
                <c:pt idx="14">
                  <c:v>3.6321908619339294E-4</c:v>
                </c:pt>
                <c:pt idx="15">
                  <c:v>1.6996731711975952E-4</c:v>
                </c:pt>
                <c:pt idx="16">
                  <c:v>3.8539513718352237E-4</c:v>
                </c:pt>
                <c:pt idx="17">
                  <c:v>4.0000000000000007E-4</c:v>
                </c:pt>
                <c:pt idx="18">
                  <c:v>4.2272072395083306E-4</c:v>
                </c:pt>
                <c:pt idx="19">
                  <c:v>5.0439247090522919E-4</c:v>
                </c:pt>
                <c:pt idx="20">
                  <c:v>5.248404675135763E-4</c:v>
                </c:pt>
                <c:pt idx="21">
                  <c:v>4.1903249909060474E-4</c:v>
                </c:pt>
                <c:pt idx="22">
                  <c:v>3.1849318438034437E-4</c:v>
                </c:pt>
                <c:pt idx="23">
                  <c:v>3.5686543847292159E-4</c:v>
                </c:pt>
                <c:pt idx="24">
                  <c:v>2.5315008852509107E-4</c:v>
                </c:pt>
                <c:pt idx="25">
                  <c:v>6.1792399642632214E-4</c:v>
                </c:pt>
                <c:pt idx="26">
                  <c:v>6.4557316075124509E-4</c:v>
                </c:pt>
                <c:pt idx="27">
                  <c:v>5.6695494397415041E-4</c:v>
                </c:pt>
                <c:pt idx="28">
                  <c:v>5.8435484787523946E-4</c:v>
                </c:pt>
                <c:pt idx="29">
                  <c:v>5.791869442070231E-4</c:v>
                </c:pt>
                <c:pt idx="30">
                  <c:v>7.191134701884927E-4</c:v>
                </c:pt>
                <c:pt idx="31">
                  <c:v>6.5129333371066202E-4</c:v>
                </c:pt>
                <c:pt idx="32">
                  <c:v>5.8725572031760728E-4</c:v>
                </c:pt>
                <c:pt idx="33">
                  <c:v>6.8754084845967789E-4</c:v>
                </c:pt>
                <c:pt idx="34">
                  <c:v>6.904815029255693E-4</c:v>
                </c:pt>
                <c:pt idx="35">
                  <c:v>7.1393688961486038E-4</c:v>
                </c:pt>
                <c:pt idx="36">
                  <c:v>6.4433174583657636E-4</c:v>
                </c:pt>
                <c:pt idx="37">
                  <c:v>6.4850254861145739E-4</c:v>
                </c:pt>
                <c:pt idx="38">
                  <c:v>6.4273211773132883E-4</c:v>
                </c:pt>
                <c:pt idx="39">
                  <c:v>5.8435484787523946E-4</c:v>
                </c:pt>
                <c:pt idx="40">
                  <c:v>5.6464460451842154E-4</c:v>
                </c:pt>
                <c:pt idx="41">
                  <c:v>4.3359720472774325E-4</c:v>
                </c:pt>
                <c:pt idx="42">
                  <c:v>5.6386272839281399E-4</c:v>
                </c:pt>
                <c:pt idx="43">
                  <c:v>4.5921928633407431E-4</c:v>
                </c:pt>
                <c:pt idx="44">
                  <c:v>5.4607931143661271E-4</c:v>
                </c:pt>
                <c:pt idx="45">
                  <c:v>4.5146819313409526E-4</c:v>
                </c:pt>
                <c:pt idx="46">
                  <c:v>3.5645311547160272E-4</c:v>
                </c:pt>
                <c:pt idx="47">
                  <c:v>4.1523282704236517E-4</c:v>
                </c:pt>
                <c:pt idx="48">
                  <c:v>3.152444844360013E-4</c:v>
                </c:pt>
                <c:pt idx="49">
                  <c:v>4.4088443493428103E-4</c:v>
                </c:pt>
                <c:pt idx="50">
                  <c:v>5.15796230728751E-4</c:v>
                </c:pt>
                <c:pt idx="51">
                  <c:v>5.1933215031705975E-4</c:v>
                </c:pt>
                <c:pt idx="52">
                  <c:v>4.508887374893847E-4</c:v>
                </c:pt>
                <c:pt idx="53">
                  <c:v>4.4043947155605298E-4</c:v>
                </c:pt>
                <c:pt idx="54">
                  <c:v>3.0721179171268846E-4</c:v>
                </c:pt>
                <c:pt idx="55">
                  <c:v>3.8126037969369827E-4</c:v>
                </c:pt>
                <c:pt idx="56">
                  <c:v>2.2557117045663536E-4</c:v>
                </c:pt>
                <c:pt idx="57">
                  <c:v>4.1805650554687626E-4</c:v>
                </c:pt>
                <c:pt idx="58">
                  <c:v>4.7379016893874719E-4</c:v>
                </c:pt>
                <c:pt idx="59">
                  <c:v>4.7914002483480009E-4</c:v>
                </c:pt>
                <c:pt idx="60">
                  <c:v>2.5870466670542184E-4</c:v>
                </c:pt>
                <c:pt idx="61">
                  <c:v>5.41512044296013E-4</c:v>
                </c:pt>
                <c:pt idx="62">
                  <c:v>4.6806513149375006E-4</c:v>
                </c:pt>
                <c:pt idx="63">
                  <c:v>4.0069384267237706E-4</c:v>
                </c:pt>
                <c:pt idx="64">
                  <c:v>4.7750029942159457E-4</c:v>
                </c:pt>
                <c:pt idx="65">
                  <c:v>4.5536023231774504E-4</c:v>
                </c:pt>
                <c:pt idx="66">
                  <c:v>6.1018051545252473E-4</c:v>
                </c:pt>
                <c:pt idx="67">
                  <c:v>5.4256712484937778E-4</c:v>
                </c:pt>
                <c:pt idx="68">
                  <c:v>2.9505732244669303E-4</c:v>
                </c:pt>
                <c:pt idx="69">
                  <c:v>4.7389362033972639E-4</c:v>
                </c:pt>
                <c:pt idx="70">
                  <c:v>4.3656412506539935E-4</c:v>
                </c:pt>
                <c:pt idx="71">
                  <c:v>4.2318431837706539E-4</c:v>
                </c:pt>
                <c:pt idx="72">
                  <c:v>5.2356245764839139E-4</c:v>
                </c:pt>
                <c:pt idx="73">
                  <c:v>5.0045730720998504E-4</c:v>
                </c:pt>
                <c:pt idx="74">
                  <c:v>4.8507125007266603E-4</c:v>
                </c:pt>
                <c:pt idx="75">
                  <c:v>5.0114248557638107E-4</c:v>
                </c:pt>
                <c:pt idx="76">
                  <c:v>4.221405149699387E-4</c:v>
                </c:pt>
                <c:pt idx="77">
                  <c:v>6.0293400282676536E-4</c:v>
                </c:pt>
                <c:pt idx="78">
                  <c:v>6.1942942330625226E-4</c:v>
                </c:pt>
                <c:pt idx="79">
                  <c:v>5.2243772496881225E-4</c:v>
                </c:pt>
                <c:pt idx="80">
                  <c:v>5.5010397115905956E-4</c:v>
                </c:pt>
                <c:pt idx="81">
                  <c:v>5.4545058425973039E-4</c:v>
                </c:pt>
                <c:pt idx="82">
                  <c:v>5.5894391548132508E-4</c:v>
                </c:pt>
                <c:pt idx="83">
                  <c:v>5.8833985998712785E-4</c:v>
                </c:pt>
                <c:pt idx="84">
                  <c:v>4.8128368653851603E-4</c:v>
                </c:pt>
                <c:pt idx="85">
                  <c:v>4.1302328662451676E-4</c:v>
                </c:pt>
                <c:pt idx="86">
                  <c:v>5.8233808656039628E-4</c:v>
                </c:pt>
                <c:pt idx="87">
                  <c:v>4.4475887570271148E-4</c:v>
                </c:pt>
                <c:pt idx="88">
                  <c:v>4.1621544195001602E-4</c:v>
                </c:pt>
                <c:pt idx="89">
                  <c:v>4.5146819313409531E-4</c:v>
                </c:pt>
                <c:pt idx="90">
                  <c:v>3.6924229075370793E-4</c:v>
                </c:pt>
                <c:pt idx="91">
                  <c:v>3.166408658219857E-4</c:v>
                </c:pt>
                <c:pt idx="92">
                  <c:v>4.1852526649272984E-4</c:v>
                </c:pt>
                <c:pt idx="93">
                  <c:v>5.710041607851794E-4</c:v>
                </c:pt>
                <c:pt idx="94">
                  <c:v>5.7503623074260874E-4</c:v>
                </c:pt>
              </c:numCache>
            </c:numRef>
          </c:xVal>
          <c:yVal>
            <c:numRef>
              <c:f>'5Yr R.R Chart'!$K$2:$K$114</c:f>
              <c:numCache>
                <c:formatCode>0.00%</c:formatCode>
                <c:ptCount val="113"/>
                <c:pt idx="0">
                  <c:v>2.1089920103816162E-3</c:v>
                </c:pt>
                <c:pt idx="1">
                  <c:v>9.9331895760425542E-4</c:v>
                </c:pt>
                <c:pt idx="2">
                  <c:v>1.5310708589246769E-3</c:v>
                </c:pt>
                <c:pt idx="3">
                  <c:v>1.3637947781839355E-3</c:v>
                </c:pt>
                <c:pt idx="4">
                  <c:v>1.0003600439953964E-3</c:v>
                </c:pt>
                <c:pt idx="5">
                  <c:v>-1.9999999878450581E-8</c:v>
                </c:pt>
                <c:pt idx="6">
                  <c:v>-2.9999999595631266E-8</c:v>
                </c:pt>
                <c:pt idx="7">
                  <c:v>-2.0000999600011671E-4</c:v>
                </c:pt>
                <c:pt idx="8">
                  <c:v>-4.9990000999933226E-4</c:v>
                </c:pt>
                <c:pt idx="9">
                  <c:v>-3.9994000399978802E-4</c:v>
                </c:pt>
                <c:pt idx="10">
                  <c:v>-1.9998999999992773E-4</c:v>
                </c:pt>
                <c:pt idx="11">
                  <c:v>-3.9999999534856556E-8</c:v>
                </c:pt>
                <c:pt idx="12">
                  <c:v>-1.0000999900006136E-4</c:v>
                </c:pt>
                <c:pt idx="13">
                  <c:v>2.000099999999172E-4</c:v>
                </c:pt>
                <c:pt idx="14">
                  <c:v>0</c:v>
                </c:pt>
                <c:pt idx="15">
                  <c:v>-9.9999999999988987E-5</c:v>
                </c:pt>
                <c:pt idx="16">
                  <c:v>3.0001999799966761E-4</c:v>
                </c:pt>
                <c:pt idx="17">
                  <c:v>4.0001999199934524E-4</c:v>
                </c:pt>
                <c:pt idx="18">
                  <c:v>-1.9999999800002222E-4</c:v>
                </c:pt>
                <c:pt idx="19">
                  <c:v>0</c:v>
                </c:pt>
                <c:pt idx="20">
                  <c:v>0</c:v>
                </c:pt>
                <c:pt idx="21">
                  <c:v>0</c:v>
                </c:pt>
                <c:pt idx="22">
                  <c:v>0</c:v>
                </c:pt>
                <c:pt idx="23">
                  <c:v>0</c:v>
                </c:pt>
                <c:pt idx="24">
                  <c:v>-1.9998999999992773E-4</c:v>
                </c:pt>
                <c:pt idx="25">
                  <c:v>-2.9997999800024377E-4</c:v>
                </c:pt>
                <c:pt idx="26">
                  <c:v>-9.9965004400071056E-4</c:v>
                </c:pt>
                <c:pt idx="27">
                  <c:v>7.9956990001561756E-4</c:v>
                </c:pt>
                <c:pt idx="28">
                  <c:v>-2.9999999595631266E-8</c:v>
                </c:pt>
                <c:pt idx="29">
                  <c:v>-2.9997999800024377E-4</c:v>
                </c:pt>
                <c:pt idx="30">
                  <c:v>-3.0003998999894588E-4</c:v>
                </c:pt>
                <c:pt idx="31">
                  <c:v>3.9973003999937973E-4</c:v>
                </c:pt>
                <c:pt idx="32">
                  <c:v>-4.9990000999933226E-4</c:v>
                </c:pt>
                <c:pt idx="33">
                  <c:v>-4.9991000699978194E-4</c:v>
                </c:pt>
                <c:pt idx="34">
                  <c:v>-1.9999999800013324E-4</c:v>
                </c:pt>
                <c:pt idx="35">
                  <c:v>-1.1994101539767321E-3</c:v>
                </c:pt>
                <c:pt idx="36">
                  <c:v>2.9919029296410216E-4</c:v>
                </c:pt>
                <c:pt idx="37">
                  <c:v>-2.0001999599994491E-4</c:v>
                </c:pt>
                <c:pt idx="38">
                  <c:v>2.9960010998641984E-4</c:v>
                </c:pt>
                <c:pt idx="39">
                  <c:v>1.9999999799980017E-4</c:v>
                </c:pt>
                <c:pt idx="40">
                  <c:v>1.9997999600018801E-4</c:v>
                </c:pt>
                <c:pt idx="41">
                  <c:v>-2.9997999800024377E-4</c:v>
                </c:pt>
                <c:pt idx="42">
                  <c:v>-2.9997999800024377E-4</c:v>
                </c:pt>
                <c:pt idx="43">
                  <c:v>-2.9997999800024377E-4</c:v>
                </c:pt>
                <c:pt idx="44">
                  <c:v>1.9998999599990519E-4</c:v>
                </c:pt>
                <c:pt idx="45">
                  <c:v>8.0027005000538054E-4</c:v>
                </c:pt>
                <c:pt idx="46">
                  <c:v>5.0009000700024231E-4</c:v>
                </c:pt>
                <c:pt idx="47">
                  <c:v>0</c:v>
                </c:pt>
                <c:pt idx="48">
                  <c:v>0</c:v>
                </c:pt>
                <c:pt idx="49">
                  <c:v>0</c:v>
                </c:pt>
                <c:pt idx="50">
                  <c:v>0</c:v>
                </c:pt>
                <c:pt idx="51">
                  <c:v>0</c:v>
                </c:pt>
                <c:pt idx="52">
                  <c:v>9.9999999999988987E-5</c:v>
                </c:pt>
                <c:pt idx="53">
                  <c:v>7.0020003000248465E-4</c:v>
                </c:pt>
                <c:pt idx="54">
                  <c:v>7.0016001200001732E-4</c:v>
                </c:pt>
                <c:pt idx="55">
                  <c:v>2.000099999999172E-4</c:v>
                </c:pt>
                <c:pt idx="56">
                  <c:v>5.0008000399981434E-4</c:v>
                </c:pt>
                <c:pt idx="57">
                  <c:v>0</c:v>
                </c:pt>
                <c:pt idx="58">
                  <c:v>0</c:v>
                </c:pt>
                <c:pt idx="59">
                  <c:v>9.9999999999988987E-5</c:v>
                </c:pt>
                <c:pt idx="60">
                  <c:v>-1.9998999999992773E-4</c:v>
                </c:pt>
                <c:pt idx="61">
                  <c:v>3.0001999799966761E-4</c:v>
                </c:pt>
                <c:pt idx="62">
                  <c:v>9.003200520014687E-4</c:v>
                </c:pt>
                <c:pt idx="63">
                  <c:v>-1.9998999999992773E-4</c:v>
                </c:pt>
                <c:pt idx="64">
                  <c:v>6.000999959976383E-4</c:v>
                </c:pt>
                <c:pt idx="65">
                  <c:v>-4.999100050003813E-4</c:v>
                </c:pt>
                <c:pt idx="66">
                  <c:v>-2.9998999500036039E-4</c:v>
                </c:pt>
                <c:pt idx="67">
                  <c:v>-2.9997999800024377E-4</c:v>
                </c:pt>
                <c:pt idx="68">
                  <c:v>0</c:v>
                </c:pt>
                <c:pt idx="69">
                  <c:v>0</c:v>
                </c:pt>
                <c:pt idx="70">
                  <c:v>0</c:v>
                </c:pt>
                <c:pt idx="71">
                  <c:v>-9.9999999999988987E-5</c:v>
                </c:pt>
                <c:pt idx="72">
                  <c:v>-1.0000999899995033E-4</c:v>
                </c:pt>
                <c:pt idx="73">
                  <c:v>9.9979997999932735E-5</c:v>
                </c:pt>
                <c:pt idx="74">
                  <c:v>5.0006999699858667E-4</c:v>
                </c:pt>
                <c:pt idx="75">
                  <c:v>5.0006999899920856E-4</c:v>
                </c:pt>
                <c:pt idx="76">
                  <c:v>-2.0000999600000569E-4</c:v>
                </c:pt>
                <c:pt idx="77">
                  <c:v>5.0008000199919245E-4</c:v>
                </c:pt>
                <c:pt idx="78">
                  <c:v>9.0033006300638263E-4</c:v>
                </c:pt>
                <c:pt idx="79">
                  <c:v>0</c:v>
                </c:pt>
                <c:pt idx="80">
                  <c:v>9.9999999999988987E-5</c:v>
                </c:pt>
                <c:pt idx="81">
                  <c:v>1.9999999799980017E-4</c:v>
                </c:pt>
                <c:pt idx="82">
                  <c:v>0</c:v>
                </c:pt>
                <c:pt idx="83">
                  <c:v>0</c:v>
                </c:pt>
                <c:pt idx="84">
                  <c:v>0</c:v>
                </c:pt>
                <c:pt idx="85">
                  <c:v>3.0003000099987354E-4</c:v>
                </c:pt>
                <c:pt idx="86">
                  <c:v>6.0010999999793313E-4</c:v>
                </c:pt>
                <c:pt idx="87">
                  <c:v>1.9999999799980017E-4</c:v>
                </c:pt>
                <c:pt idx="88">
                  <c:v>-1.9999999989472883E-8</c:v>
                </c:pt>
                <c:pt idx="89">
                  <c:v>4.0003999799953505E-4</c:v>
                </c:pt>
                <c:pt idx="90">
                  <c:v>0</c:v>
                </c:pt>
                <c:pt idx="91">
                  <c:v>2.000099999999172E-4</c:v>
                </c:pt>
                <c:pt idx="92">
                  <c:v>1.9995999400079789E-4</c:v>
                </c:pt>
                <c:pt idx="93">
                  <c:v>-2.0002999000057198E-4</c:v>
                </c:pt>
                <c:pt idx="94">
                  <c:v>-3.9994000399978802E-4</c:v>
                </c:pt>
              </c:numCache>
            </c:numRef>
          </c:yVal>
          <c:smooth val="0"/>
          <c:extLst>
            <c:ext xmlns:c16="http://schemas.microsoft.com/office/drawing/2014/chart" uri="{C3380CC4-5D6E-409C-BE32-E72D297353CC}">
              <c16:uniqueId val="{00000072-1CEA-4216-8D98-301405D75F12}"/>
            </c:ext>
          </c:extLst>
        </c:ser>
        <c:dLbls>
          <c:showLegendKey val="0"/>
          <c:showVal val="0"/>
          <c:showCatName val="0"/>
          <c:showSerName val="0"/>
          <c:showPercent val="0"/>
          <c:showBubbleSize val="0"/>
        </c:dLbls>
        <c:axId val="911898592"/>
        <c:axId val="1"/>
      </c:scatterChart>
      <c:valAx>
        <c:axId val="911898592"/>
        <c:scaling>
          <c:orientation val="minMax"/>
        </c:scaling>
        <c:delete val="0"/>
        <c:axPos val="b"/>
        <c:title>
          <c:tx>
            <c:rich>
              <a:bodyPr/>
              <a:lstStyle/>
              <a:p>
                <a:pPr>
                  <a:defRPr sz="1000" b="0" i="0" u="none" strike="noStrike" baseline="0">
                    <a:solidFill>
                      <a:srgbClr val="000000"/>
                    </a:solidFill>
                    <a:latin typeface="Arial"/>
                    <a:ea typeface="Arial"/>
                    <a:cs typeface="Arial"/>
                  </a:defRPr>
                </a:pPr>
                <a:r>
                  <a:rPr lang="en-US"/>
                  <a:t>Annualized Standard Deviation</a:t>
                </a:r>
              </a:p>
            </c:rich>
          </c:tx>
          <c:layout>
            <c:manualLayout>
              <c:xMode val="edge"/>
              <c:yMode val="edge"/>
              <c:x val="0.40085588358059016"/>
              <c:y val="0.91451308144221533"/>
            </c:manualLayout>
          </c:layout>
          <c:overlay val="0"/>
          <c:spPr>
            <a:noFill/>
            <a:ln w="25400">
              <a:noFill/>
            </a:ln>
          </c:spPr>
        </c:title>
        <c:numFmt formatCode="0.00%" sourceLinked="1"/>
        <c:majorTickMark val="out"/>
        <c:minorTickMark val="out"/>
        <c:tickLblPos val="low"/>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scaling>
        <c:delete val="0"/>
        <c:axPos val="l"/>
        <c:majorGridlines>
          <c:spPr>
            <a:ln w="3175">
              <a:solidFill>
                <a:srgbClr val="000000"/>
              </a:solidFill>
              <a:prstDash val="solid"/>
            </a:ln>
          </c:spPr>
        </c:majorGridlines>
        <c:title>
          <c:tx>
            <c:rich>
              <a:bodyPr/>
              <a:lstStyle/>
              <a:p>
                <a:pPr>
                  <a:defRPr sz="1000" b="0" i="0" u="none" strike="noStrike" baseline="0">
                    <a:solidFill>
                      <a:srgbClr val="000000"/>
                    </a:solidFill>
                    <a:latin typeface="Arial"/>
                    <a:ea typeface="Arial"/>
                    <a:cs typeface="Arial"/>
                  </a:defRPr>
                </a:pPr>
                <a:r>
                  <a:rPr lang="en-US"/>
                  <a:t>Annualized 
 Return</a:t>
                </a:r>
              </a:p>
            </c:rich>
          </c:tx>
          <c:layout>
            <c:manualLayout>
              <c:xMode val="edge"/>
              <c:yMode val="edge"/>
              <c:x val="6.061075761278509E-3"/>
              <c:y val="0.43538757959570851"/>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911898592"/>
        <c:crosses val="autoZero"/>
        <c:crossBetween val="midCat"/>
      </c:valAx>
      <c:spPr>
        <a:noFill/>
        <a:ln w="12700">
          <a:solidFill>
            <a:sysClr val="windowText" lastClr="00000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30411390304575"/>
          <c:y val="4.4625097538483365E-2"/>
          <c:w val="0.79250438277116642"/>
          <c:h val="0.80685726784151968"/>
        </c:manualLayout>
      </c:layout>
      <c:scatterChart>
        <c:scatterStyle val="lineMarker"/>
        <c:varyColors val="1"/>
        <c:ser>
          <c:idx val="0"/>
          <c:order val="0"/>
          <c:tx>
            <c:strRef>
              <c:f>'5Yr R.R Chart'!$A$2:$A$114</c:f>
              <c:strCache>
                <c:ptCount val="113"/>
                <c:pt idx="0">
                  <c:v>FL PRIME</c:v>
                </c:pt>
                <c:pt idx="1">
                  <c:v>S&amp;P US AAA &amp; AA Rated GIP All 30 Day Net</c:v>
                </c:pt>
                <c:pt idx="2">
                  <c:v>1 mo LIBOR</c:v>
                </c:pt>
                <c:pt idx="3">
                  <c:v>Citigroup 90-day T-Bill</c:v>
                </c:pt>
                <c:pt idx="4">
                  <c:v>BlackRock Cash Funds: Instit/SL</c:v>
                </c:pt>
                <c:pt idx="5">
                  <c:v>BlackRock Liquidity:TempCash Dollar</c:v>
                </c:pt>
                <c:pt idx="6">
                  <c:v>BlackRock Liquidity:TempCash Inst</c:v>
                </c:pt>
                <c:pt idx="7">
                  <c:v>BlackRock Liquidity:TempFund Admin</c:v>
                </c:pt>
                <c:pt idx="8">
                  <c:v>BlackRock Liquidity:TempFund CashMg</c:v>
                </c:pt>
                <c:pt idx="9">
                  <c:v>BlackRock Liquidity:TempFund CashRs</c:v>
                </c:pt>
                <c:pt idx="10">
                  <c:v>BlackRock Liquidity:TempFund Dollar</c:v>
                </c:pt>
                <c:pt idx="11">
                  <c:v>BlackRock Liquidity:TempFund Inst</c:v>
                </c:pt>
                <c:pt idx="12">
                  <c:v>BlackRock Liquidity:TempFund PrCl</c:v>
                </c:pt>
                <c:pt idx="13">
                  <c:v>BlackRock MMP/Inv C</c:v>
                </c:pt>
                <c:pt idx="14">
                  <c:v>BMO Prime MMF/Class Y</c:v>
                </c:pt>
                <c:pt idx="15">
                  <c:v>Dreyfus BASIC MMF</c:v>
                </c:pt>
                <c:pt idx="16">
                  <c:v>Dreyfus Cash Mgmt/Admin</c:v>
                </c:pt>
                <c:pt idx="17">
                  <c:v>Dreyfus Cash Mgmt/Instit</c:v>
                </c:pt>
                <c:pt idx="18">
                  <c:v>Dreyfus Cash Mgmt/Inv</c:v>
                </c:pt>
                <c:pt idx="19">
                  <c:v>Dreyfus Liquid Assets/Cl 1</c:v>
                </c:pt>
                <c:pt idx="20">
                  <c:v>Dreyfus Liquid Assets/Cl 2</c:v>
                </c:pt>
                <c:pt idx="21">
                  <c:v>Fidelity MMF/Premium</c:v>
                </c:pt>
                <c:pt idx="22">
                  <c:v>Fidelity Money Market Fund</c:v>
                </c:pt>
                <c:pt idx="23">
                  <c:v>General MMF/Cl A</c:v>
                </c:pt>
                <c:pt idx="24">
                  <c:v>General MMF/Cl B</c:v>
                </c:pt>
                <c:pt idx="25">
                  <c:v>Goldman Sachs FS MMF/Adm</c:v>
                </c:pt>
                <c:pt idx="26">
                  <c:v>Goldman Sachs FS MMF/Cap</c:v>
                </c:pt>
                <c:pt idx="27">
                  <c:v>Goldman Sachs FS MMF/CMS</c:v>
                </c:pt>
                <c:pt idx="28">
                  <c:v>Goldman Sachs FS MMF/Inst</c:v>
                </c:pt>
                <c:pt idx="29">
                  <c:v>Goldman Sachs FS MMF/Pref</c:v>
                </c:pt>
                <c:pt idx="30">
                  <c:v>Goldman Sachs FS MMF/Sel</c:v>
                </c:pt>
                <c:pt idx="31">
                  <c:v>Goldman Sachs FS MMF/Ser</c:v>
                </c:pt>
                <c:pt idx="32">
                  <c:v>Goldman Sachs FS Prime Oblig/Adm</c:v>
                </c:pt>
                <c:pt idx="33">
                  <c:v>Goldman Sachs FS Prime Oblig/Cap</c:v>
                </c:pt>
                <c:pt idx="34">
                  <c:v>Goldman Sachs FS Prime Oblig/Inst</c:v>
                </c:pt>
                <c:pt idx="35">
                  <c:v>Goldman Sachs FS Prime Oblig/Pref</c:v>
                </c:pt>
                <c:pt idx="36">
                  <c:v>Goldman Sachs FS Prime Oblig/Res</c:v>
                </c:pt>
                <c:pt idx="37">
                  <c:v>Goldman Sachs FS Prime Oblig/Sel</c:v>
                </c:pt>
                <c:pt idx="38">
                  <c:v>Goldman Sachs FS Prime Oblig/Ser</c:v>
                </c:pt>
                <c:pt idx="39">
                  <c:v>Invesco Liquid Assets Port/Cash Mgt</c:v>
                </c:pt>
                <c:pt idx="40">
                  <c:v>Invesco Liquid Assets Port/Inst</c:v>
                </c:pt>
                <c:pt idx="41">
                  <c:v>Invesco Liquid Assets Port/Personal</c:v>
                </c:pt>
                <c:pt idx="42">
                  <c:v>Invesco Liquid Assets Port/Private</c:v>
                </c:pt>
                <c:pt idx="43">
                  <c:v>Invesco Liquid Assets Port/Reserve</c:v>
                </c:pt>
                <c:pt idx="44">
                  <c:v>Invesco Liquid Assets Port/Resource</c:v>
                </c:pt>
                <c:pt idx="45">
                  <c:v>Invesco Premier Portfolio/Inst</c:v>
                </c:pt>
                <c:pt idx="46">
                  <c:v>Invesco Premier Portfolio/Inv</c:v>
                </c:pt>
                <c:pt idx="47">
                  <c:v>Invesco STIC Prime Port/Cash Mgmt</c:v>
                </c:pt>
                <c:pt idx="48">
                  <c:v>Invesco STIC Prime Port/Instit</c:v>
                </c:pt>
                <c:pt idx="49">
                  <c:v>Invesco STIC Prime Port/Personal</c:v>
                </c:pt>
                <c:pt idx="50">
                  <c:v>Invesco STIC Prime Port/Private</c:v>
                </c:pt>
                <c:pt idx="51">
                  <c:v>Invesco STIC Prime Port/Reserve</c:v>
                </c:pt>
                <c:pt idx="52">
                  <c:v>Invesco STIC Prime Port/Resource</c:v>
                </c:pt>
                <c:pt idx="53">
                  <c:v>JPMorgan Liquid Assets MMF/Agency</c:v>
                </c:pt>
                <c:pt idx="54">
                  <c:v>JPMorgan Liquid Assets MMF/Capital</c:v>
                </c:pt>
                <c:pt idx="55">
                  <c:v>JPMorgan Liquid Assets MMF/Cl C</c:v>
                </c:pt>
                <c:pt idx="56">
                  <c:v>JPMorgan Liquid Assets MMF/Instit</c:v>
                </c:pt>
                <c:pt idx="57">
                  <c:v>JPMorgan Liquid Assets MMF/Inv</c:v>
                </c:pt>
                <c:pt idx="58">
                  <c:v>JPMorgan Liquid Assets MMF/Morgan</c:v>
                </c:pt>
                <c:pt idx="59">
                  <c:v>JPMorgan Liquid Assets MMF/Premier</c:v>
                </c:pt>
                <c:pt idx="60">
                  <c:v>JPMorgan Liquid Assets MMF/Reserve</c:v>
                </c:pt>
                <c:pt idx="61">
                  <c:v>JPMorgan Prime MMF/Agency</c:v>
                </c:pt>
                <c:pt idx="62">
                  <c:v>JPMorgan Prime MMF/Capital</c:v>
                </c:pt>
                <c:pt idx="63">
                  <c:v>JPMorgan Prime MMF/Class C</c:v>
                </c:pt>
                <c:pt idx="64">
                  <c:v>JPMorgan Prime MMF/Instit</c:v>
                </c:pt>
                <c:pt idx="65">
                  <c:v>JPMorgan Prime MMF/Morgan</c:v>
                </c:pt>
                <c:pt idx="66">
                  <c:v>JPMorgan Prime MMF/Premier</c:v>
                </c:pt>
                <c:pt idx="67">
                  <c:v>JPMorgan Prime MMF/Reserve</c:v>
                </c:pt>
                <c:pt idx="68">
                  <c:v>MainStay MMF/Class A</c:v>
                </c:pt>
                <c:pt idx="69">
                  <c:v>MainStay MMF/Class B</c:v>
                </c:pt>
                <c:pt idx="70">
                  <c:v>MainStay MMF/Class C</c:v>
                </c:pt>
                <c:pt idx="71">
                  <c:v>MainStay MMF/Inv Class</c:v>
                </c:pt>
                <c:pt idx="72">
                  <c:v>Morgan Stanley ILF/MMP/Adv</c:v>
                </c:pt>
                <c:pt idx="73">
                  <c:v>Morgan Stanley ILF/MMP/CashMgt</c:v>
                </c:pt>
                <c:pt idx="74">
                  <c:v>Morgan Stanley ILF/MMP/InsSel</c:v>
                </c:pt>
                <c:pt idx="75">
                  <c:v>Morgan Stanley ILF/MMP/Inst</c:v>
                </c:pt>
                <c:pt idx="76">
                  <c:v>Morgan Stanley ILF/MMP/Part</c:v>
                </c:pt>
                <c:pt idx="77">
                  <c:v>Morgan Stanley ILF/Prime/CashMgt</c:v>
                </c:pt>
                <c:pt idx="78">
                  <c:v>Morgan Stanley ILF/Prime/Inst</c:v>
                </c:pt>
                <c:pt idx="79">
                  <c:v>Northern Inst Prime Obligs/Shares</c:v>
                </c:pt>
                <c:pt idx="80">
                  <c:v>Northern MMF</c:v>
                </c:pt>
                <c:pt idx="81">
                  <c:v>Plan Inv Fund/MMP</c:v>
                </c:pt>
                <c:pt idx="82">
                  <c:v>Putnam MMF/Cl A</c:v>
                </c:pt>
                <c:pt idx="83">
                  <c:v>Putnam MMF/Cl B</c:v>
                </c:pt>
                <c:pt idx="84">
                  <c:v>Putnam MMF/Cl C</c:v>
                </c:pt>
                <c:pt idx="85">
                  <c:v>Putnam MMF/Cl R</c:v>
                </c:pt>
                <c:pt idx="86">
                  <c:v>State Street Inst Liq Resvs/Prem</c:v>
                </c:pt>
                <c:pt idx="87">
                  <c:v>UBS Select Prime Institutional Fund</c:v>
                </c:pt>
                <c:pt idx="88">
                  <c:v>UBS Select Prime Investor Fund</c:v>
                </c:pt>
                <c:pt idx="89">
                  <c:v>UBS Select Prime Preferred Fund</c:v>
                </c:pt>
                <c:pt idx="90">
                  <c:v>USAA Money Market Fund</c:v>
                </c:pt>
                <c:pt idx="91">
                  <c:v>Vanguard Prime MMF/Investor</c:v>
                </c:pt>
                <c:pt idx="92">
                  <c:v>Western Asset Inst Liq Res/Inst</c:v>
                </c:pt>
                <c:pt idx="93">
                  <c:v>Western Asset Inst Liq Res/Inv</c:v>
                </c:pt>
                <c:pt idx="94">
                  <c:v>Western Asset Prem Liquid Res</c:v>
                </c:pt>
              </c:strCache>
            </c:strRef>
          </c:tx>
          <c:spPr>
            <a:ln w="28575">
              <a:noFill/>
            </a:ln>
          </c:spPr>
          <c:marker>
            <c:symbol val="diamond"/>
            <c:size val="5"/>
            <c:spPr>
              <a:solidFill>
                <a:srgbClr val="000080"/>
              </a:solidFill>
              <a:ln>
                <a:solidFill>
                  <a:srgbClr val="000080"/>
                </a:solidFill>
                <a:prstDash val="solid"/>
              </a:ln>
            </c:spPr>
          </c:marker>
          <c:dPt>
            <c:idx val="0"/>
            <c:marker>
              <c:symbol val="square"/>
              <c:size val="6"/>
              <c:spPr>
                <a:solidFill>
                  <a:schemeClr val="accent2"/>
                </a:solidFill>
                <a:ln>
                  <a:solidFill>
                    <a:schemeClr val="accent3">
                      <a:lumMod val="75000"/>
                    </a:schemeClr>
                  </a:solidFill>
                  <a:prstDash val="solid"/>
                </a:ln>
              </c:spPr>
            </c:marker>
            <c:bubble3D val="0"/>
            <c:spPr>
              <a:ln w="3175">
                <a:solidFill>
                  <a:srgbClr val="000080"/>
                </a:solidFill>
                <a:prstDash val="solid"/>
              </a:ln>
            </c:spPr>
            <c:extLst>
              <c:ext xmlns:c16="http://schemas.microsoft.com/office/drawing/2014/chart" uri="{C3380CC4-5D6E-409C-BE32-E72D297353CC}">
                <c16:uniqueId val="{00000001-51E1-4AAD-8607-F029BAC8F6BB}"/>
              </c:ext>
            </c:extLst>
          </c:dPt>
          <c:dPt>
            <c:idx val="1"/>
            <c:marker>
              <c:symbol val="diamond"/>
              <c:size val="6"/>
              <c:spPr>
                <a:solidFill>
                  <a:srgbClr val="FF0000"/>
                </a:solidFill>
                <a:ln>
                  <a:solidFill>
                    <a:srgbClr val="FF0000"/>
                  </a:solidFill>
                  <a:prstDash val="solid"/>
                </a:ln>
              </c:spPr>
            </c:marker>
            <c:bubble3D val="0"/>
            <c:extLst>
              <c:ext xmlns:c16="http://schemas.microsoft.com/office/drawing/2014/chart" uri="{C3380CC4-5D6E-409C-BE32-E72D297353CC}">
                <c16:uniqueId val="{00000002-51E1-4AAD-8607-F029BAC8F6BB}"/>
              </c:ext>
            </c:extLst>
          </c:dPt>
          <c:dPt>
            <c:idx val="2"/>
            <c:marker>
              <c:symbol val="diamond"/>
              <c:size val="6"/>
              <c:spPr>
                <a:solidFill>
                  <a:srgbClr val="7030A0"/>
                </a:solidFill>
                <a:ln>
                  <a:solidFill>
                    <a:srgbClr val="7030A0"/>
                  </a:solidFill>
                  <a:prstDash val="solid"/>
                </a:ln>
              </c:spPr>
            </c:marker>
            <c:bubble3D val="0"/>
            <c:extLst>
              <c:ext xmlns:c16="http://schemas.microsoft.com/office/drawing/2014/chart" uri="{C3380CC4-5D6E-409C-BE32-E72D297353CC}">
                <c16:uniqueId val="{00000003-51E1-4AAD-8607-F029BAC8F6BB}"/>
              </c:ext>
            </c:extLst>
          </c:dPt>
          <c:dPt>
            <c:idx val="3"/>
            <c:marker>
              <c:symbol val="diamond"/>
              <c:size val="6"/>
              <c:spPr>
                <a:solidFill>
                  <a:srgbClr val="FFFF00"/>
                </a:solidFill>
                <a:ln>
                  <a:solidFill>
                    <a:srgbClr val="FFFF00"/>
                  </a:solidFill>
                  <a:prstDash val="solid"/>
                </a:ln>
              </c:spPr>
            </c:marker>
            <c:bubble3D val="0"/>
            <c:extLst>
              <c:ext xmlns:c16="http://schemas.microsoft.com/office/drawing/2014/chart" uri="{C3380CC4-5D6E-409C-BE32-E72D297353CC}">
                <c16:uniqueId val="{00000004-51E1-4AAD-8607-F029BAC8F6BB}"/>
              </c:ext>
            </c:extLst>
          </c:dPt>
          <c:dPt>
            <c:idx val="4"/>
            <c:bubble3D val="0"/>
            <c:extLst>
              <c:ext xmlns:c16="http://schemas.microsoft.com/office/drawing/2014/chart" uri="{C3380CC4-5D6E-409C-BE32-E72D297353CC}">
                <c16:uniqueId val="{00000005-51E1-4AAD-8607-F029BAC8F6BB}"/>
              </c:ext>
            </c:extLst>
          </c:dPt>
          <c:dPt>
            <c:idx val="5"/>
            <c:bubble3D val="0"/>
            <c:extLst>
              <c:ext xmlns:c16="http://schemas.microsoft.com/office/drawing/2014/chart" uri="{C3380CC4-5D6E-409C-BE32-E72D297353CC}">
                <c16:uniqueId val="{00000006-51E1-4AAD-8607-F029BAC8F6BB}"/>
              </c:ext>
            </c:extLst>
          </c:dPt>
          <c:dPt>
            <c:idx val="6"/>
            <c:bubble3D val="0"/>
            <c:extLst>
              <c:ext xmlns:c16="http://schemas.microsoft.com/office/drawing/2014/chart" uri="{C3380CC4-5D6E-409C-BE32-E72D297353CC}">
                <c16:uniqueId val="{00000007-51E1-4AAD-8607-F029BAC8F6BB}"/>
              </c:ext>
            </c:extLst>
          </c:dPt>
          <c:dPt>
            <c:idx val="7"/>
            <c:bubble3D val="0"/>
            <c:extLst>
              <c:ext xmlns:c16="http://schemas.microsoft.com/office/drawing/2014/chart" uri="{C3380CC4-5D6E-409C-BE32-E72D297353CC}">
                <c16:uniqueId val="{00000008-51E1-4AAD-8607-F029BAC8F6BB}"/>
              </c:ext>
            </c:extLst>
          </c:dPt>
          <c:dPt>
            <c:idx val="8"/>
            <c:bubble3D val="0"/>
            <c:extLst>
              <c:ext xmlns:c16="http://schemas.microsoft.com/office/drawing/2014/chart" uri="{C3380CC4-5D6E-409C-BE32-E72D297353CC}">
                <c16:uniqueId val="{00000009-51E1-4AAD-8607-F029BAC8F6BB}"/>
              </c:ext>
            </c:extLst>
          </c:dPt>
          <c:dPt>
            <c:idx val="9"/>
            <c:bubble3D val="0"/>
            <c:extLst>
              <c:ext xmlns:c16="http://schemas.microsoft.com/office/drawing/2014/chart" uri="{C3380CC4-5D6E-409C-BE32-E72D297353CC}">
                <c16:uniqueId val="{0000000A-51E1-4AAD-8607-F029BAC8F6BB}"/>
              </c:ext>
            </c:extLst>
          </c:dPt>
          <c:dPt>
            <c:idx val="10"/>
            <c:bubble3D val="0"/>
            <c:extLst>
              <c:ext xmlns:c16="http://schemas.microsoft.com/office/drawing/2014/chart" uri="{C3380CC4-5D6E-409C-BE32-E72D297353CC}">
                <c16:uniqueId val="{0000000B-51E1-4AAD-8607-F029BAC8F6BB}"/>
              </c:ext>
            </c:extLst>
          </c:dPt>
          <c:dPt>
            <c:idx val="11"/>
            <c:bubble3D val="0"/>
            <c:extLst>
              <c:ext xmlns:c16="http://schemas.microsoft.com/office/drawing/2014/chart" uri="{C3380CC4-5D6E-409C-BE32-E72D297353CC}">
                <c16:uniqueId val="{0000000C-51E1-4AAD-8607-F029BAC8F6BB}"/>
              </c:ext>
            </c:extLst>
          </c:dPt>
          <c:dPt>
            <c:idx val="12"/>
            <c:bubble3D val="0"/>
            <c:extLst>
              <c:ext xmlns:c16="http://schemas.microsoft.com/office/drawing/2014/chart" uri="{C3380CC4-5D6E-409C-BE32-E72D297353CC}">
                <c16:uniqueId val="{0000000D-51E1-4AAD-8607-F029BAC8F6BB}"/>
              </c:ext>
            </c:extLst>
          </c:dPt>
          <c:dPt>
            <c:idx val="13"/>
            <c:bubble3D val="0"/>
            <c:extLst>
              <c:ext xmlns:c16="http://schemas.microsoft.com/office/drawing/2014/chart" uri="{C3380CC4-5D6E-409C-BE32-E72D297353CC}">
                <c16:uniqueId val="{0000000E-51E1-4AAD-8607-F029BAC8F6BB}"/>
              </c:ext>
            </c:extLst>
          </c:dPt>
          <c:dPt>
            <c:idx val="14"/>
            <c:bubble3D val="0"/>
            <c:extLst>
              <c:ext xmlns:c16="http://schemas.microsoft.com/office/drawing/2014/chart" uri="{C3380CC4-5D6E-409C-BE32-E72D297353CC}">
                <c16:uniqueId val="{0000000F-51E1-4AAD-8607-F029BAC8F6BB}"/>
              </c:ext>
            </c:extLst>
          </c:dPt>
          <c:dPt>
            <c:idx val="15"/>
            <c:bubble3D val="0"/>
            <c:extLst>
              <c:ext xmlns:c16="http://schemas.microsoft.com/office/drawing/2014/chart" uri="{C3380CC4-5D6E-409C-BE32-E72D297353CC}">
                <c16:uniqueId val="{00000010-51E1-4AAD-8607-F029BAC8F6BB}"/>
              </c:ext>
            </c:extLst>
          </c:dPt>
          <c:dPt>
            <c:idx val="16"/>
            <c:bubble3D val="0"/>
            <c:extLst>
              <c:ext xmlns:c16="http://schemas.microsoft.com/office/drawing/2014/chart" uri="{C3380CC4-5D6E-409C-BE32-E72D297353CC}">
                <c16:uniqueId val="{00000011-51E1-4AAD-8607-F029BAC8F6BB}"/>
              </c:ext>
            </c:extLst>
          </c:dPt>
          <c:dPt>
            <c:idx val="17"/>
            <c:bubble3D val="0"/>
            <c:extLst>
              <c:ext xmlns:c16="http://schemas.microsoft.com/office/drawing/2014/chart" uri="{C3380CC4-5D6E-409C-BE32-E72D297353CC}">
                <c16:uniqueId val="{00000012-51E1-4AAD-8607-F029BAC8F6BB}"/>
              </c:ext>
            </c:extLst>
          </c:dPt>
          <c:dPt>
            <c:idx val="18"/>
            <c:bubble3D val="0"/>
            <c:extLst>
              <c:ext xmlns:c16="http://schemas.microsoft.com/office/drawing/2014/chart" uri="{C3380CC4-5D6E-409C-BE32-E72D297353CC}">
                <c16:uniqueId val="{00000013-51E1-4AAD-8607-F029BAC8F6BB}"/>
              </c:ext>
            </c:extLst>
          </c:dPt>
          <c:dPt>
            <c:idx val="19"/>
            <c:bubble3D val="0"/>
            <c:extLst>
              <c:ext xmlns:c16="http://schemas.microsoft.com/office/drawing/2014/chart" uri="{C3380CC4-5D6E-409C-BE32-E72D297353CC}">
                <c16:uniqueId val="{00000014-51E1-4AAD-8607-F029BAC8F6BB}"/>
              </c:ext>
            </c:extLst>
          </c:dPt>
          <c:dPt>
            <c:idx val="20"/>
            <c:bubble3D val="0"/>
            <c:extLst>
              <c:ext xmlns:c16="http://schemas.microsoft.com/office/drawing/2014/chart" uri="{C3380CC4-5D6E-409C-BE32-E72D297353CC}">
                <c16:uniqueId val="{00000015-51E1-4AAD-8607-F029BAC8F6BB}"/>
              </c:ext>
            </c:extLst>
          </c:dPt>
          <c:dPt>
            <c:idx val="21"/>
            <c:bubble3D val="0"/>
            <c:extLst>
              <c:ext xmlns:c16="http://schemas.microsoft.com/office/drawing/2014/chart" uri="{C3380CC4-5D6E-409C-BE32-E72D297353CC}">
                <c16:uniqueId val="{00000016-51E1-4AAD-8607-F029BAC8F6BB}"/>
              </c:ext>
            </c:extLst>
          </c:dPt>
          <c:dPt>
            <c:idx val="22"/>
            <c:bubble3D val="0"/>
            <c:extLst>
              <c:ext xmlns:c16="http://schemas.microsoft.com/office/drawing/2014/chart" uri="{C3380CC4-5D6E-409C-BE32-E72D297353CC}">
                <c16:uniqueId val="{00000017-51E1-4AAD-8607-F029BAC8F6BB}"/>
              </c:ext>
            </c:extLst>
          </c:dPt>
          <c:dPt>
            <c:idx val="23"/>
            <c:bubble3D val="0"/>
            <c:extLst>
              <c:ext xmlns:c16="http://schemas.microsoft.com/office/drawing/2014/chart" uri="{C3380CC4-5D6E-409C-BE32-E72D297353CC}">
                <c16:uniqueId val="{00000018-51E1-4AAD-8607-F029BAC8F6BB}"/>
              </c:ext>
            </c:extLst>
          </c:dPt>
          <c:dPt>
            <c:idx val="24"/>
            <c:bubble3D val="0"/>
            <c:extLst>
              <c:ext xmlns:c16="http://schemas.microsoft.com/office/drawing/2014/chart" uri="{C3380CC4-5D6E-409C-BE32-E72D297353CC}">
                <c16:uniqueId val="{00000019-51E1-4AAD-8607-F029BAC8F6BB}"/>
              </c:ext>
            </c:extLst>
          </c:dPt>
          <c:dPt>
            <c:idx val="25"/>
            <c:bubble3D val="0"/>
            <c:extLst>
              <c:ext xmlns:c16="http://schemas.microsoft.com/office/drawing/2014/chart" uri="{C3380CC4-5D6E-409C-BE32-E72D297353CC}">
                <c16:uniqueId val="{0000001A-51E1-4AAD-8607-F029BAC8F6BB}"/>
              </c:ext>
            </c:extLst>
          </c:dPt>
          <c:dPt>
            <c:idx val="26"/>
            <c:bubble3D val="0"/>
            <c:extLst>
              <c:ext xmlns:c16="http://schemas.microsoft.com/office/drawing/2014/chart" uri="{C3380CC4-5D6E-409C-BE32-E72D297353CC}">
                <c16:uniqueId val="{0000001B-51E1-4AAD-8607-F029BAC8F6BB}"/>
              </c:ext>
            </c:extLst>
          </c:dPt>
          <c:dPt>
            <c:idx val="27"/>
            <c:bubble3D val="0"/>
            <c:extLst>
              <c:ext xmlns:c16="http://schemas.microsoft.com/office/drawing/2014/chart" uri="{C3380CC4-5D6E-409C-BE32-E72D297353CC}">
                <c16:uniqueId val="{0000001C-51E1-4AAD-8607-F029BAC8F6BB}"/>
              </c:ext>
            </c:extLst>
          </c:dPt>
          <c:dPt>
            <c:idx val="28"/>
            <c:bubble3D val="0"/>
            <c:extLst>
              <c:ext xmlns:c16="http://schemas.microsoft.com/office/drawing/2014/chart" uri="{C3380CC4-5D6E-409C-BE32-E72D297353CC}">
                <c16:uniqueId val="{0000001D-51E1-4AAD-8607-F029BAC8F6BB}"/>
              </c:ext>
            </c:extLst>
          </c:dPt>
          <c:dPt>
            <c:idx val="29"/>
            <c:bubble3D val="0"/>
            <c:extLst>
              <c:ext xmlns:c16="http://schemas.microsoft.com/office/drawing/2014/chart" uri="{C3380CC4-5D6E-409C-BE32-E72D297353CC}">
                <c16:uniqueId val="{0000001E-51E1-4AAD-8607-F029BAC8F6BB}"/>
              </c:ext>
            </c:extLst>
          </c:dPt>
          <c:dPt>
            <c:idx val="30"/>
            <c:bubble3D val="0"/>
            <c:extLst>
              <c:ext xmlns:c16="http://schemas.microsoft.com/office/drawing/2014/chart" uri="{C3380CC4-5D6E-409C-BE32-E72D297353CC}">
                <c16:uniqueId val="{0000001F-51E1-4AAD-8607-F029BAC8F6BB}"/>
              </c:ext>
            </c:extLst>
          </c:dPt>
          <c:dPt>
            <c:idx val="31"/>
            <c:bubble3D val="0"/>
            <c:extLst>
              <c:ext xmlns:c16="http://schemas.microsoft.com/office/drawing/2014/chart" uri="{C3380CC4-5D6E-409C-BE32-E72D297353CC}">
                <c16:uniqueId val="{00000020-51E1-4AAD-8607-F029BAC8F6BB}"/>
              </c:ext>
            </c:extLst>
          </c:dPt>
          <c:dPt>
            <c:idx val="32"/>
            <c:bubble3D val="0"/>
            <c:extLst>
              <c:ext xmlns:c16="http://schemas.microsoft.com/office/drawing/2014/chart" uri="{C3380CC4-5D6E-409C-BE32-E72D297353CC}">
                <c16:uniqueId val="{00000021-51E1-4AAD-8607-F029BAC8F6BB}"/>
              </c:ext>
            </c:extLst>
          </c:dPt>
          <c:dPt>
            <c:idx val="33"/>
            <c:bubble3D val="0"/>
            <c:extLst>
              <c:ext xmlns:c16="http://schemas.microsoft.com/office/drawing/2014/chart" uri="{C3380CC4-5D6E-409C-BE32-E72D297353CC}">
                <c16:uniqueId val="{00000022-51E1-4AAD-8607-F029BAC8F6BB}"/>
              </c:ext>
            </c:extLst>
          </c:dPt>
          <c:dPt>
            <c:idx val="34"/>
            <c:bubble3D val="0"/>
            <c:extLst>
              <c:ext xmlns:c16="http://schemas.microsoft.com/office/drawing/2014/chart" uri="{C3380CC4-5D6E-409C-BE32-E72D297353CC}">
                <c16:uniqueId val="{00000023-51E1-4AAD-8607-F029BAC8F6BB}"/>
              </c:ext>
            </c:extLst>
          </c:dPt>
          <c:dPt>
            <c:idx val="35"/>
            <c:bubble3D val="0"/>
            <c:extLst>
              <c:ext xmlns:c16="http://schemas.microsoft.com/office/drawing/2014/chart" uri="{C3380CC4-5D6E-409C-BE32-E72D297353CC}">
                <c16:uniqueId val="{00000024-51E1-4AAD-8607-F029BAC8F6BB}"/>
              </c:ext>
            </c:extLst>
          </c:dPt>
          <c:dPt>
            <c:idx val="36"/>
            <c:bubble3D val="0"/>
            <c:extLst>
              <c:ext xmlns:c16="http://schemas.microsoft.com/office/drawing/2014/chart" uri="{C3380CC4-5D6E-409C-BE32-E72D297353CC}">
                <c16:uniqueId val="{00000025-51E1-4AAD-8607-F029BAC8F6BB}"/>
              </c:ext>
            </c:extLst>
          </c:dPt>
          <c:dPt>
            <c:idx val="37"/>
            <c:bubble3D val="0"/>
            <c:extLst>
              <c:ext xmlns:c16="http://schemas.microsoft.com/office/drawing/2014/chart" uri="{C3380CC4-5D6E-409C-BE32-E72D297353CC}">
                <c16:uniqueId val="{00000026-51E1-4AAD-8607-F029BAC8F6BB}"/>
              </c:ext>
            </c:extLst>
          </c:dPt>
          <c:dPt>
            <c:idx val="38"/>
            <c:bubble3D val="0"/>
            <c:extLst>
              <c:ext xmlns:c16="http://schemas.microsoft.com/office/drawing/2014/chart" uri="{C3380CC4-5D6E-409C-BE32-E72D297353CC}">
                <c16:uniqueId val="{00000027-51E1-4AAD-8607-F029BAC8F6BB}"/>
              </c:ext>
            </c:extLst>
          </c:dPt>
          <c:dPt>
            <c:idx val="39"/>
            <c:bubble3D val="0"/>
            <c:extLst>
              <c:ext xmlns:c16="http://schemas.microsoft.com/office/drawing/2014/chart" uri="{C3380CC4-5D6E-409C-BE32-E72D297353CC}">
                <c16:uniqueId val="{00000028-51E1-4AAD-8607-F029BAC8F6BB}"/>
              </c:ext>
            </c:extLst>
          </c:dPt>
          <c:dPt>
            <c:idx val="40"/>
            <c:bubble3D val="0"/>
            <c:extLst>
              <c:ext xmlns:c16="http://schemas.microsoft.com/office/drawing/2014/chart" uri="{C3380CC4-5D6E-409C-BE32-E72D297353CC}">
                <c16:uniqueId val="{00000029-51E1-4AAD-8607-F029BAC8F6BB}"/>
              </c:ext>
            </c:extLst>
          </c:dPt>
          <c:dPt>
            <c:idx val="41"/>
            <c:bubble3D val="0"/>
            <c:extLst>
              <c:ext xmlns:c16="http://schemas.microsoft.com/office/drawing/2014/chart" uri="{C3380CC4-5D6E-409C-BE32-E72D297353CC}">
                <c16:uniqueId val="{0000002A-51E1-4AAD-8607-F029BAC8F6BB}"/>
              </c:ext>
            </c:extLst>
          </c:dPt>
          <c:dPt>
            <c:idx val="42"/>
            <c:bubble3D val="0"/>
            <c:extLst>
              <c:ext xmlns:c16="http://schemas.microsoft.com/office/drawing/2014/chart" uri="{C3380CC4-5D6E-409C-BE32-E72D297353CC}">
                <c16:uniqueId val="{0000002B-51E1-4AAD-8607-F029BAC8F6BB}"/>
              </c:ext>
            </c:extLst>
          </c:dPt>
          <c:dPt>
            <c:idx val="43"/>
            <c:bubble3D val="0"/>
            <c:extLst>
              <c:ext xmlns:c16="http://schemas.microsoft.com/office/drawing/2014/chart" uri="{C3380CC4-5D6E-409C-BE32-E72D297353CC}">
                <c16:uniqueId val="{0000002C-51E1-4AAD-8607-F029BAC8F6BB}"/>
              </c:ext>
            </c:extLst>
          </c:dPt>
          <c:dPt>
            <c:idx val="44"/>
            <c:bubble3D val="0"/>
            <c:extLst>
              <c:ext xmlns:c16="http://schemas.microsoft.com/office/drawing/2014/chart" uri="{C3380CC4-5D6E-409C-BE32-E72D297353CC}">
                <c16:uniqueId val="{0000002D-51E1-4AAD-8607-F029BAC8F6BB}"/>
              </c:ext>
            </c:extLst>
          </c:dPt>
          <c:dPt>
            <c:idx val="45"/>
            <c:bubble3D val="0"/>
            <c:extLst>
              <c:ext xmlns:c16="http://schemas.microsoft.com/office/drawing/2014/chart" uri="{C3380CC4-5D6E-409C-BE32-E72D297353CC}">
                <c16:uniqueId val="{0000002E-51E1-4AAD-8607-F029BAC8F6BB}"/>
              </c:ext>
            </c:extLst>
          </c:dPt>
          <c:dPt>
            <c:idx val="46"/>
            <c:bubble3D val="0"/>
            <c:extLst>
              <c:ext xmlns:c16="http://schemas.microsoft.com/office/drawing/2014/chart" uri="{C3380CC4-5D6E-409C-BE32-E72D297353CC}">
                <c16:uniqueId val="{0000002F-51E1-4AAD-8607-F029BAC8F6BB}"/>
              </c:ext>
            </c:extLst>
          </c:dPt>
          <c:dPt>
            <c:idx val="47"/>
            <c:bubble3D val="0"/>
            <c:extLst>
              <c:ext xmlns:c16="http://schemas.microsoft.com/office/drawing/2014/chart" uri="{C3380CC4-5D6E-409C-BE32-E72D297353CC}">
                <c16:uniqueId val="{00000030-51E1-4AAD-8607-F029BAC8F6BB}"/>
              </c:ext>
            </c:extLst>
          </c:dPt>
          <c:dPt>
            <c:idx val="48"/>
            <c:bubble3D val="0"/>
            <c:extLst>
              <c:ext xmlns:c16="http://schemas.microsoft.com/office/drawing/2014/chart" uri="{C3380CC4-5D6E-409C-BE32-E72D297353CC}">
                <c16:uniqueId val="{00000031-51E1-4AAD-8607-F029BAC8F6BB}"/>
              </c:ext>
            </c:extLst>
          </c:dPt>
          <c:dPt>
            <c:idx val="49"/>
            <c:bubble3D val="0"/>
            <c:extLst>
              <c:ext xmlns:c16="http://schemas.microsoft.com/office/drawing/2014/chart" uri="{C3380CC4-5D6E-409C-BE32-E72D297353CC}">
                <c16:uniqueId val="{00000032-51E1-4AAD-8607-F029BAC8F6BB}"/>
              </c:ext>
            </c:extLst>
          </c:dPt>
          <c:dPt>
            <c:idx val="50"/>
            <c:bubble3D val="0"/>
            <c:extLst>
              <c:ext xmlns:c16="http://schemas.microsoft.com/office/drawing/2014/chart" uri="{C3380CC4-5D6E-409C-BE32-E72D297353CC}">
                <c16:uniqueId val="{00000033-51E1-4AAD-8607-F029BAC8F6BB}"/>
              </c:ext>
            </c:extLst>
          </c:dPt>
          <c:dPt>
            <c:idx val="51"/>
            <c:bubble3D val="0"/>
            <c:extLst>
              <c:ext xmlns:c16="http://schemas.microsoft.com/office/drawing/2014/chart" uri="{C3380CC4-5D6E-409C-BE32-E72D297353CC}">
                <c16:uniqueId val="{00000034-51E1-4AAD-8607-F029BAC8F6BB}"/>
              </c:ext>
            </c:extLst>
          </c:dPt>
          <c:dPt>
            <c:idx val="52"/>
            <c:bubble3D val="0"/>
            <c:extLst>
              <c:ext xmlns:c16="http://schemas.microsoft.com/office/drawing/2014/chart" uri="{C3380CC4-5D6E-409C-BE32-E72D297353CC}">
                <c16:uniqueId val="{00000035-51E1-4AAD-8607-F029BAC8F6BB}"/>
              </c:ext>
            </c:extLst>
          </c:dPt>
          <c:dPt>
            <c:idx val="53"/>
            <c:bubble3D val="0"/>
            <c:extLst>
              <c:ext xmlns:c16="http://schemas.microsoft.com/office/drawing/2014/chart" uri="{C3380CC4-5D6E-409C-BE32-E72D297353CC}">
                <c16:uniqueId val="{00000036-51E1-4AAD-8607-F029BAC8F6BB}"/>
              </c:ext>
            </c:extLst>
          </c:dPt>
          <c:dPt>
            <c:idx val="54"/>
            <c:bubble3D val="0"/>
            <c:extLst>
              <c:ext xmlns:c16="http://schemas.microsoft.com/office/drawing/2014/chart" uri="{C3380CC4-5D6E-409C-BE32-E72D297353CC}">
                <c16:uniqueId val="{00000037-51E1-4AAD-8607-F029BAC8F6BB}"/>
              </c:ext>
            </c:extLst>
          </c:dPt>
          <c:dPt>
            <c:idx val="55"/>
            <c:bubble3D val="0"/>
            <c:extLst>
              <c:ext xmlns:c16="http://schemas.microsoft.com/office/drawing/2014/chart" uri="{C3380CC4-5D6E-409C-BE32-E72D297353CC}">
                <c16:uniqueId val="{00000038-51E1-4AAD-8607-F029BAC8F6BB}"/>
              </c:ext>
            </c:extLst>
          </c:dPt>
          <c:dPt>
            <c:idx val="56"/>
            <c:bubble3D val="0"/>
            <c:extLst>
              <c:ext xmlns:c16="http://schemas.microsoft.com/office/drawing/2014/chart" uri="{C3380CC4-5D6E-409C-BE32-E72D297353CC}">
                <c16:uniqueId val="{00000039-51E1-4AAD-8607-F029BAC8F6BB}"/>
              </c:ext>
            </c:extLst>
          </c:dPt>
          <c:dPt>
            <c:idx val="57"/>
            <c:bubble3D val="0"/>
            <c:extLst>
              <c:ext xmlns:c16="http://schemas.microsoft.com/office/drawing/2014/chart" uri="{C3380CC4-5D6E-409C-BE32-E72D297353CC}">
                <c16:uniqueId val="{0000003A-51E1-4AAD-8607-F029BAC8F6BB}"/>
              </c:ext>
            </c:extLst>
          </c:dPt>
          <c:dPt>
            <c:idx val="58"/>
            <c:bubble3D val="0"/>
            <c:extLst>
              <c:ext xmlns:c16="http://schemas.microsoft.com/office/drawing/2014/chart" uri="{C3380CC4-5D6E-409C-BE32-E72D297353CC}">
                <c16:uniqueId val="{0000003B-51E1-4AAD-8607-F029BAC8F6BB}"/>
              </c:ext>
            </c:extLst>
          </c:dPt>
          <c:dPt>
            <c:idx val="59"/>
            <c:bubble3D val="0"/>
            <c:extLst>
              <c:ext xmlns:c16="http://schemas.microsoft.com/office/drawing/2014/chart" uri="{C3380CC4-5D6E-409C-BE32-E72D297353CC}">
                <c16:uniqueId val="{0000003C-51E1-4AAD-8607-F029BAC8F6BB}"/>
              </c:ext>
            </c:extLst>
          </c:dPt>
          <c:dPt>
            <c:idx val="60"/>
            <c:bubble3D val="0"/>
            <c:extLst>
              <c:ext xmlns:c16="http://schemas.microsoft.com/office/drawing/2014/chart" uri="{C3380CC4-5D6E-409C-BE32-E72D297353CC}">
                <c16:uniqueId val="{0000003D-51E1-4AAD-8607-F029BAC8F6BB}"/>
              </c:ext>
            </c:extLst>
          </c:dPt>
          <c:dPt>
            <c:idx val="61"/>
            <c:bubble3D val="0"/>
            <c:extLst>
              <c:ext xmlns:c16="http://schemas.microsoft.com/office/drawing/2014/chart" uri="{C3380CC4-5D6E-409C-BE32-E72D297353CC}">
                <c16:uniqueId val="{0000003E-51E1-4AAD-8607-F029BAC8F6BB}"/>
              </c:ext>
            </c:extLst>
          </c:dPt>
          <c:dPt>
            <c:idx val="62"/>
            <c:bubble3D val="0"/>
            <c:extLst>
              <c:ext xmlns:c16="http://schemas.microsoft.com/office/drawing/2014/chart" uri="{C3380CC4-5D6E-409C-BE32-E72D297353CC}">
                <c16:uniqueId val="{0000003F-51E1-4AAD-8607-F029BAC8F6BB}"/>
              </c:ext>
            </c:extLst>
          </c:dPt>
          <c:dPt>
            <c:idx val="63"/>
            <c:bubble3D val="0"/>
            <c:extLst>
              <c:ext xmlns:c16="http://schemas.microsoft.com/office/drawing/2014/chart" uri="{C3380CC4-5D6E-409C-BE32-E72D297353CC}">
                <c16:uniqueId val="{00000040-51E1-4AAD-8607-F029BAC8F6BB}"/>
              </c:ext>
            </c:extLst>
          </c:dPt>
          <c:dPt>
            <c:idx val="64"/>
            <c:bubble3D val="0"/>
            <c:extLst>
              <c:ext xmlns:c16="http://schemas.microsoft.com/office/drawing/2014/chart" uri="{C3380CC4-5D6E-409C-BE32-E72D297353CC}">
                <c16:uniqueId val="{00000041-51E1-4AAD-8607-F029BAC8F6BB}"/>
              </c:ext>
            </c:extLst>
          </c:dPt>
          <c:dPt>
            <c:idx val="65"/>
            <c:bubble3D val="0"/>
            <c:extLst>
              <c:ext xmlns:c16="http://schemas.microsoft.com/office/drawing/2014/chart" uri="{C3380CC4-5D6E-409C-BE32-E72D297353CC}">
                <c16:uniqueId val="{00000042-51E1-4AAD-8607-F029BAC8F6BB}"/>
              </c:ext>
            </c:extLst>
          </c:dPt>
          <c:dPt>
            <c:idx val="66"/>
            <c:bubble3D val="0"/>
            <c:extLst>
              <c:ext xmlns:c16="http://schemas.microsoft.com/office/drawing/2014/chart" uri="{C3380CC4-5D6E-409C-BE32-E72D297353CC}">
                <c16:uniqueId val="{00000043-51E1-4AAD-8607-F029BAC8F6BB}"/>
              </c:ext>
            </c:extLst>
          </c:dPt>
          <c:dPt>
            <c:idx val="67"/>
            <c:bubble3D val="0"/>
            <c:extLst>
              <c:ext xmlns:c16="http://schemas.microsoft.com/office/drawing/2014/chart" uri="{C3380CC4-5D6E-409C-BE32-E72D297353CC}">
                <c16:uniqueId val="{00000044-51E1-4AAD-8607-F029BAC8F6BB}"/>
              </c:ext>
            </c:extLst>
          </c:dPt>
          <c:dPt>
            <c:idx val="68"/>
            <c:bubble3D val="0"/>
            <c:extLst>
              <c:ext xmlns:c16="http://schemas.microsoft.com/office/drawing/2014/chart" uri="{C3380CC4-5D6E-409C-BE32-E72D297353CC}">
                <c16:uniqueId val="{00000045-51E1-4AAD-8607-F029BAC8F6BB}"/>
              </c:ext>
            </c:extLst>
          </c:dPt>
          <c:dPt>
            <c:idx val="69"/>
            <c:bubble3D val="0"/>
            <c:extLst>
              <c:ext xmlns:c16="http://schemas.microsoft.com/office/drawing/2014/chart" uri="{C3380CC4-5D6E-409C-BE32-E72D297353CC}">
                <c16:uniqueId val="{00000046-51E1-4AAD-8607-F029BAC8F6BB}"/>
              </c:ext>
            </c:extLst>
          </c:dPt>
          <c:dPt>
            <c:idx val="70"/>
            <c:bubble3D val="0"/>
            <c:extLst>
              <c:ext xmlns:c16="http://schemas.microsoft.com/office/drawing/2014/chart" uri="{C3380CC4-5D6E-409C-BE32-E72D297353CC}">
                <c16:uniqueId val="{00000047-51E1-4AAD-8607-F029BAC8F6BB}"/>
              </c:ext>
            </c:extLst>
          </c:dPt>
          <c:dPt>
            <c:idx val="71"/>
            <c:bubble3D val="0"/>
            <c:extLst>
              <c:ext xmlns:c16="http://schemas.microsoft.com/office/drawing/2014/chart" uri="{C3380CC4-5D6E-409C-BE32-E72D297353CC}">
                <c16:uniqueId val="{00000048-51E1-4AAD-8607-F029BAC8F6BB}"/>
              </c:ext>
            </c:extLst>
          </c:dPt>
          <c:dPt>
            <c:idx val="72"/>
            <c:bubble3D val="0"/>
            <c:extLst>
              <c:ext xmlns:c16="http://schemas.microsoft.com/office/drawing/2014/chart" uri="{C3380CC4-5D6E-409C-BE32-E72D297353CC}">
                <c16:uniqueId val="{00000049-51E1-4AAD-8607-F029BAC8F6BB}"/>
              </c:ext>
            </c:extLst>
          </c:dPt>
          <c:dPt>
            <c:idx val="73"/>
            <c:bubble3D val="0"/>
            <c:extLst>
              <c:ext xmlns:c16="http://schemas.microsoft.com/office/drawing/2014/chart" uri="{C3380CC4-5D6E-409C-BE32-E72D297353CC}">
                <c16:uniqueId val="{0000004A-51E1-4AAD-8607-F029BAC8F6BB}"/>
              </c:ext>
            </c:extLst>
          </c:dPt>
          <c:dPt>
            <c:idx val="74"/>
            <c:bubble3D val="0"/>
            <c:extLst>
              <c:ext xmlns:c16="http://schemas.microsoft.com/office/drawing/2014/chart" uri="{C3380CC4-5D6E-409C-BE32-E72D297353CC}">
                <c16:uniqueId val="{0000004B-51E1-4AAD-8607-F029BAC8F6BB}"/>
              </c:ext>
            </c:extLst>
          </c:dPt>
          <c:dPt>
            <c:idx val="75"/>
            <c:bubble3D val="0"/>
            <c:extLst>
              <c:ext xmlns:c16="http://schemas.microsoft.com/office/drawing/2014/chart" uri="{C3380CC4-5D6E-409C-BE32-E72D297353CC}">
                <c16:uniqueId val="{0000004C-51E1-4AAD-8607-F029BAC8F6BB}"/>
              </c:ext>
            </c:extLst>
          </c:dPt>
          <c:dPt>
            <c:idx val="76"/>
            <c:bubble3D val="0"/>
            <c:extLst>
              <c:ext xmlns:c16="http://schemas.microsoft.com/office/drawing/2014/chart" uri="{C3380CC4-5D6E-409C-BE32-E72D297353CC}">
                <c16:uniqueId val="{0000004D-51E1-4AAD-8607-F029BAC8F6BB}"/>
              </c:ext>
            </c:extLst>
          </c:dPt>
          <c:dPt>
            <c:idx val="77"/>
            <c:bubble3D val="0"/>
            <c:extLst>
              <c:ext xmlns:c16="http://schemas.microsoft.com/office/drawing/2014/chart" uri="{C3380CC4-5D6E-409C-BE32-E72D297353CC}">
                <c16:uniqueId val="{0000004E-51E1-4AAD-8607-F029BAC8F6BB}"/>
              </c:ext>
            </c:extLst>
          </c:dPt>
          <c:dPt>
            <c:idx val="78"/>
            <c:bubble3D val="0"/>
            <c:extLst>
              <c:ext xmlns:c16="http://schemas.microsoft.com/office/drawing/2014/chart" uri="{C3380CC4-5D6E-409C-BE32-E72D297353CC}">
                <c16:uniqueId val="{0000004F-51E1-4AAD-8607-F029BAC8F6BB}"/>
              </c:ext>
            </c:extLst>
          </c:dPt>
          <c:dPt>
            <c:idx val="79"/>
            <c:bubble3D val="0"/>
            <c:extLst>
              <c:ext xmlns:c16="http://schemas.microsoft.com/office/drawing/2014/chart" uri="{C3380CC4-5D6E-409C-BE32-E72D297353CC}">
                <c16:uniqueId val="{00000050-51E1-4AAD-8607-F029BAC8F6BB}"/>
              </c:ext>
            </c:extLst>
          </c:dPt>
          <c:dPt>
            <c:idx val="80"/>
            <c:bubble3D val="0"/>
            <c:extLst>
              <c:ext xmlns:c16="http://schemas.microsoft.com/office/drawing/2014/chart" uri="{C3380CC4-5D6E-409C-BE32-E72D297353CC}">
                <c16:uniqueId val="{00000051-51E1-4AAD-8607-F029BAC8F6BB}"/>
              </c:ext>
            </c:extLst>
          </c:dPt>
          <c:dPt>
            <c:idx val="81"/>
            <c:bubble3D val="0"/>
            <c:extLst>
              <c:ext xmlns:c16="http://schemas.microsoft.com/office/drawing/2014/chart" uri="{C3380CC4-5D6E-409C-BE32-E72D297353CC}">
                <c16:uniqueId val="{00000052-51E1-4AAD-8607-F029BAC8F6BB}"/>
              </c:ext>
            </c:extLst>
          </c:dPt>
          <c:dPt>
            <c:idx val="82"/>
            <c:bubble3D val="0"/>
            <c:extLst>
              <c:ext xmlns:c16="http://schemas.microsoft.com/office/drawing/2014/chart" uri="{C3380CC4-5D6E-409C-BE32-E72D297353CC}">
                <c16:uniqueId val="{00000053-51E1-4AAD-8607-F029BAC8F6BB}"/>
              </c:ext>
            </c:extLst>
          </c:dPt>
          <c:dPt>
            <c:idx val="83"/>
            <c:bubble3D val="0"/>
            <c:extLst>
              <c:ext xmlns:c16="http://schemas.microsoft.com/office/drawing/2014/chart" uri="{C3380CC4-5D6E-409C-BE32-E72D297353CC}">
                <c16:uniqueId val="{00000054-51E1-4AAD-8607-F029BAC8F6BB}"/>
              </c:ext>
            </c:extLst>
          </c:dPt>
          <c:dPt>
            <c:idx val="84"/>
            <c:bubble3D val="0"/>
            <c:extLst>
              <c:ext xmlns:c16="http://schemas.microsoft.com/office/drawing/2014/chart" uri="{C3380CC4-5D6E-409C-BE32-E72D297353CC}">
                <c16:uniqueId val="{00000055-51E1-4AAD-8607-F029BAC8F6BB}"/>
              </c:ext>
            </c:extLst>
          </c:dPt>
          <c:dPt>
            <c:idx val="85"/>
            <c:bubble3D val="0"/>
            <c:extLst>
              <c:ext xmlns:c16="http://schemas.microsoft.com/office/drawing/2014/chart" uri="{C3380CC4-5D6E-409C-BE32-E72D297353CC}">
                <c16:uniqueId val="{00000056-51E1-4AAD-8607-F029BAC8F6BB}"/>
              </c:ext>
            </c:extLst>
          </c:dPt>
          <c:dPt>
            <c:idx val="86"/>
            <c:bubble3D val="0"/>
            <c:extLst>
              <c:ext xmlns:c16="http://schemas.microsoft.com/office/drawing/2014/chart" uri="{C3380CC4-5D6E-409C-BE32-E72D297353CC}">
                <c16:uniqueId val="{00000057-51E1-4AAD-8607-F029BAC8F6BB}"/>
              </c:ext>
            </c:extLst>
          </c:dPt>
          <c:dPt>
            <c:idx val="87"/>
            <c:bubble3D val="0"/>
            <c:extLst>
              <c:ext xmlns:c16="http://schemas.microsoft.com/office/drawing/2014/chart" uri="{C3380CC4-5D6E-409C-BE32-E72D297353CC}">
                <c16:uniqueId val="{00000058-51E1-4AAD-8607-F029BAC8F6BB}"/>
              </c:ext>
            </c:extLst>
          </c:dPt>
          <c:dPt>
            <c:idx val="88"/>
            <c:bubble3D val="0"/>
            <c:extLst>
              <c:ext xmlns:c16="http://schemas.microsoft.com/office/drawing/2014/chart" uri="{C3380CC4-5D6E-409C-BE32-E72D297353CC}">
                <c16:uniqueId val="{00000059-51E1-4AAD-8607-F029BAC8F6BB}"/>
              </c:ext>
            </c:extLst>
          </c:dPt>
          <c:dPt>
            <c:idx val="89"/>
            <c:bubble3D val="0"/>
            <c:extLst>
              <c:ext xmlns:c16="http://schemas.microsoft.com/office/drawing/2014/chart" uri="{C3380CC4-5D6E-409C-BE32-E72D297353CC}">
                <c16:uniqueId val="{0000005A-51E1-4AAD-8607-F029BAC8F6BB}"/>
              </c:ext>
            </c:extLst>
          </c:dPt>
          <c:dPt>
            <c:idx val="90"/>
            <c:bubble3D val="0"/>
            <c:extLst>
              <c:ext xmlns:c16="http://schemas.microsoft.com/office/drawing/2014/chart" uri="{C3380CC4-5D6E-409C-BE32-E72D297353CC}">
                <c16:uniqueId val="{0000005B-51E1-4AAD-8607-F029BAC8F6BB}"/>
              </c:ext>
            </c:extLst>
          </c:dPt>
          <c:dPt>
            <c:idx val="91"/>
            <c:bubble3D val="0"/>
            <c:extLst>
              <c:ext xmlns:c16="http://schemas.microsoft.com/office/drawing/2014/chart" uri="{C3380CC4-5D6E-409C-BE32-E72D297353CC}">
                <c16:uniqueId val="{0000005C-51E1-4AAD-8607-F029BAC8F6BB}"/>
              </c:ext>
            </c:extLst>
          </c:dPt>
          <c:dPt>
            <c:idx val="92"/>
            <c:bubble3D val="0"/>
            <c:extLst>
              <c:ext xmlns:c16="http://schemas.microsoft.com/office/drawing/2014/chart" uri="{C3380CC4-5D6E-409C-BE32-E72D297353CC}">
                <c16:uniqueId val="{0000005D-51E1-4AAD-8607-F029BAC8F6BB}"/>
              </c:ext>
            </c:extLst>
          </c:dPt>
          <c:dPt>
            <c:idx val="93"/>
            <c:bubble3D val="0"/>
            <c:extLst>
              <c:ext xmlns:c16="http://schemas.microsoft.com/office/drawing/2014/chart" uri="{C3380CC4-5D6E-409C-BE32-E72D297353CC}">
                <c16:uniqueId val="{0000005E-51E1-4AAD-8607-F029BAC8F6BB}"/>
              </c:ext>
            </c:extLst>
          </c:dPt>
          <c:dPt>
            <c:idx val="94"/>
            <c:bubble3D val="0"/>
            <c:extLst>
              <c:ext xmlns:c16="http://schemas.microsoft.com/office/drawing/2014/chart" uri="{C3380CC4-5D6E-409C-BE32-E72D297353CC}">
                <c16:uniqueId val="{0000005F-51E1-4AAD-8607-F029BAC8F6BB}"/>
              </c:ext>
            </c:extLst>
          </c:dPt>
          <c:dPt>
            <c:idx val="95"/>
            <c:bubble3D val="0"/>
            <c:extLst>
              <c:ext xmlns:c16="http://schemas.microsoft.com/office/drawing/2014/chart" uri="{C3380CC4-5D6E-409C-BE32-E72D297353CC}">
                <c16:uniqueId val="{00000060-51E1-4AAD-8607-F029BAC8F6BB}"/>
              </c:ext>
            </c:extLst>
          </c:dPt>
          <c:dPt>
            <c:idx val="96"/>
            <c:bubble3D val="0"/>
            <c:extLst>
              <c:ext xmlns:c16="http://schemas.microsoft.com/office/drawing/2014/chart" uri="{C3380CC4-5D6E-409C-BE32-E72D297353CC}">
                <c16:uniqueId val="{00000061-51E1-4AAD-8607-F029BAC8F6BB}"/>
              </c:ext>
            </c:extLst>
          </c:dPt>
          <c:dPt>
            <c:idx val="97"/>
            <c:bubble3D val="0"/>
            <c:extLst>
              <c:ext xmlns:c16="http://schemas.microsoft.com/office/drawing/2014/chart" uri="{C3380CC4-5D6E-409C-BE32-E72D297353CC}">
                <c16:uniqueId val="{00000062-51E1-4AAD-8607-F029BAC8F6BB}"/>
              </c:ext>
            </c:extLst>
          </c:dPt>
          <c:dPt>
            <c:idx val="98"/>
            <c:bubble3D val="0"/>
            <c:extLst>
              <c:ext xmlns:c16="http://schemas.microsoft.com/office/drawing/2014/chart" uri="{C3380CC4-5D6E-409C-BE32-E72D297353CC}">
                <c16:uniqueId val="{00000063-51E1-4AAD-8607-F029BAC8F6BB}"/>
              </c:ext>
            </c:extLst>
          </c:dPt>
          <c:dPt>
            <c:idx val="99"/>
            <c:bubble3D val="0"/>
            <c:extLst>
              <c:ext xmlns:c16="http://schemas.microsoft.com/office/drawing/2014/chart" uri="{C3380CC4-5D6E-409C-BE32-E72D297353CC}">
                <c16:uniqueId val="{00000064-51E1-4AAD-8607-F029BAC8F6BB}"/>
              </c:ext>
            </c:extLst>
          </c:dPt>
          <c:dPt>
            <c:idx val="100"/>
            <c:bubble3D val="0"/>
            <c:extLst>
              <c:ext xmlns:c16="http://schemas.microsoft.com/office/drawing/2014/chart" uri="{C3380CC4-5D6E-409C-BE32-E72D297353CC}">
                <c16:uniqueId val="{00000065-51E1-4AAD-8607-F029BAC8F6BB}"/>
              </c:ext>
            </c:extLst>
          </c:dPt>
          <c:dPt>
            <c:idx val="101"/>
            <c:bubble3D val="0"/>
            <c:extLst>
              <c:ext xmlns:c16="http://schemas.microsoft.com/office/drawing/2014/chart" uri="{C3380CC4-5D6E-409C-BE32-E72D297353CC}">
                <c16:uniqueId val="{00000066-51E1-4AAD-8607-F029BAC8F6BB}"/>
              </c:ext>
            </c:extLst>
          </c:dPt>
          <c:dPt>
            <c:idx val="102"/>
            <c:bubble3D val="0"/>
            <c:extLst>
              <c:ext xmlns:c16="http://schemas.microsoft.com/office/drawing/2014/chart" uri="{C3380CC4-5D6E-409C-BE32-E72D297353CC}">
                <c16:uniqueId val="{00000067-51E1-4AAD-8607-F029BAC8F6BB}"/>
              </c:ext>
            </c:extLst>
          </c:dPt>
          <c:dPt>
            <c:idx val="103"/>
            <c:bubble3D val="0"/>
            <c:extLst>
              <c:ext xmlns:c16="http://schemas.microsoft.com/office/drawing/2014/chart" uri="{C3380CC4-5D6E-409C-BE32-E72D297353CC}">
                <c16:uniqueId val="{00000068-51E1-4AAD-8607-F029BAC8F6BB}"/>
              </c:ext>
            </c:extLst>
          </c:dPt>
          <c:dPt>
            <c:idx val="104"/>
            <c:bubble3D val="0"/>
            <c:extLst>
              <c:ext xmlns:c16="http://schemas.microsoft.com/office/drawing/2014/chart" uri="{C3380CC4-5D6E-409C-BE32-E72D297353CC}">
                <c16:uniqueId val="{00000069-51E1-4AAD-8607-F029BAC8F6BB}"/>
              </c:ext>
            </c:extLst>
          </c:dPt>
          <c:dPt>
            <c:idx val="105"/>
            <c:bubble3D val="0"/>
            <c:extLst>
              <c:ext xmlns:c16="http://schemas.microsoft.com/office/drawing/2014/chart" uri="{C3380CC4-5D6E-409C-BE32-E72D297353CC}">
                <c16:uniqueId val="{0000006A-51E1-4AAD-8607-F029BAC8F6BB}"/>
              </c:ext>
            </c:extLst>
          </c:dPt>
          <c:dPt>
            <c:idx val="106"/>
            <c:bubble3D val="0"/>
            <c:extLst>
              <c:ext xmlns:c16="http://schemas.microsoft.com/office/drawing/2014/chart" uri="{C3380CC4-5D6E-409C-BE32-E72D297353CC}">
                <c16:uniqueId val="{0000006B-51E1-4AAD-8607-F029BAC8F6BB}"/>
              </c:ext>
            </c:extLst>
          </c:dPt>
          <c:dPt>
            <c:idx val="107"/>
            <c:bubble3D val="0"/>
            <c:extLst>
              <c:ext xmlns:c16="http://schemas.microsoft.com/office/drawing/2014/chart" uri="{C3380CC4-5D6E-409C-BE32-E72D297353CC}">
                <c16:uniqueId val="{0000006C-51E1-4AAD-8607-F029BAC8F6BB}"/>
              </c:ext>
            </c:extLst>
          </c:dPt>
          <c:dPt>
            <c:idx val="108"/>
            <c:bubble3D val="0"/>
            <c:extLst>
              <c:ext xmlns:c16="http://schemas.microsoft.com/office/drawing/2014/chart" uri="{C3380CC4-5D6E-409C-BE32-E72D297353CC}">
                <c16:uniqueId val="{0000006D-51E1-4AAD-8607-F029BAC8F6BB}"/>
              </c:ext>
            </c:extLst>
          </c:dPt>
          <c:dPt>
            <c:idx val="109"/>
            <c:bubble3D val="0"/>
            <c:extLst>
              <c:ext xmlns:c16="http://schemas.microsoft.com/office/drawing/2014/chart" uri="{C3380CC4-5D6E-409C-BE32-E72D297353CC}">
                <c16:uniqueId val="{0000006E-51E1-4AAD-8607-F029BAC8F6BB}"/>
              </c:ext>
            </c:extLst>
          </c:dPt>
          <c:dPt>
            <c:idx val="110"/>
            <c:bubble3D val="0"/>
            <c:extLst>
              <c:ext xmlns:c16="http://schemas.microsoft.com/office/drawing/2014/chart" uri="{C3380CC4-5D6E-409C-BE32-E72D297353CC}">
                <c16:uniqueId val="{0000006F-51E1-4AAD-8607-F029BAC8F6BB}"/>
              </c:ext>
            </c:extLst>
          </c:dPt>
          <c:dPt>
            <c:idx val="111"/>
            <c:bubble3D val="0"/>
            <c:extLst>
              <c:ext xmlns:c16="http://schemas.microsoft.com/office/drawing/2014/chart" uri="{C3380CC4-5D6E-409C-BE32-E72D297353CC}">
                <c16:uniqueId val="{00000070-51E1-4AAD-8607-F029BAC8F6BB}"/>
              </c:ext>
            </c:extLst>
          </c:dPt>
          <c:dPt>
            <c:idx val="112"/>
            <c:bubble3D val="0"/>
            <c:extLst>
              <c:ext xmlns:c16="http://schemas.microsoft.com/office/drawing/2014/chart" uri="{C3380CC4-5D6E-409C-BE32-E72D297353CC}">
                <c16:uniqueId val="{00000071-51E1-4AAD-8607-F029BAC8F6BB}"/>
              </c:ext>
            </c:extLst>
          </c:dPt>
          <c:xVal>
            <c:numRef>
              <c:f>'5Yr R.R Chart'!$D$2:$D$114</c:f>
              <c:numCache>
                <c:formatCode>0.00%</c:formatCode>
                <c:ptCount val="113"/>
                <c:pt idx="0">
                  <c:v>3.0624263147598068E-3</c:v>
                </c:pt>
                <c:pt idx="1">
                  <c:v>2.8759815351417318E-3</c:v>
                </c:pt>
                <c:pt idx="2">
                  <c:v>2.9827541379770215E-3</c:v>
                </c:pt>
                <c:pt idx="3">
                  <c:v>2.766818952205893E-3</c:v>
                </c:pt>
                <c:pt idx="4">
                  <c:v>3.0230829136876618E-3</c:v>
                </c:pt>
                <c:pt idx="5">
                  <c:v>2.747516785180479E-3</c:v>
                </c:pt>
                <c:pt idx="6">
                  <c:v>2.9730506727989503E-3</c:v>
                </c:pt>
                <c:pt idx="7">
                  <c:v>2.9666224034832047E-3</c:v>
                </c:pt>
                <c:pt idx="8">
                  <c:v>2.5862105189803941E-3</c:v>
                </c:pt>
                <c:pt idx="9">
                  <c:v>3.187418448154612E-3</c:v>
                </c:pt>
                <c:pt idx="10">
                  <c:v>2.9089829525423159E-3</c:v>
                </c:pt>
                <c:pt idx="11">
                  <c:v>3.0266893604809324E-3</c:v>
                </c:pt>
                <c:pt idx="12">
                  <c:v>2.5503891562827907E-3</c:v>
                </c:pt>
                <c:pt idx="13">
                  <c:v>1.5808321552366977E-3</c:v>
                </c:pt>
                <c:pt idx="14">
                  <c:v>2.5278329442309671E-3</c:v>
                </c:pt>
                <c:pt idx="15">
                  <c:v>2.6033777592919085E-3</c:v>
                </c:pt>
                <c:pt idx="16">
                  <c:v>2.7963612720169678E-3</c:v>
                </c:pt>
                <c:pt idx="17">
                  <c:v>2.9281910850050491E-3</c:v>
                </c:pt>
                <c:pt idx="18">
                  <c:v>2.7274585795260577E-3</c:v>
                </c:pt>
                <c:pt idx="19">
                  <c:v>2.2686266036231416E-3</c:v>
                </c:pt>
                <c:pt idx="20">
                  <c:v>2.5532391785789087E-3</c:v>
                </c:pt>
                <c:pt idx="21">
                  <c:v>2.7564359948925713E-3</c:v>
                </c:pt>
                <c:pt idx="22">
                  <c:v>2.6392147592521798E-3</c:v>
                </c:pt>
                <c:pt idx="23">
                  <c:v>2.163106632376293E-3</c:v>
                </c:pt>
                <c:pt idx="24">
                  <c:v>1.899665042244889E-3</c:v>
                </c:pt>
                <c:pt idx="25">
                  <c:v>2.9227840609026639E-3</c:v>
                </c:pt>
                <c:pt idx="26">
                  <c:v>3.096469152457555E-3</c:v>
                </c:pt>
                <c:pt idx="27">
                  <c:v>2.2818652657221245E-3</c:v>
                </c:pt>
                <c:pt idx="28">
                  <c:v>3.1944459376368906E-3</c:v>
                </c:pt>
                <c:pt idx="29">
                  <c:v>3.1851930154159465E-3</c:v>
                </c:pt>
                <c:pt idx="30">
                  <c:v>3.3395154792819313E-3</c:v>
                </c:pt>
                <c:pt idx="31">
                  <c:v>2.7508235681392395E-3</c:v>
                </c:pt>
                <c:pt idx="32">
                  <c:v>3.0713337345672637E-3</c:v>
                </c:pt>
                <c:pt idx="33">
                  <c:v>3.0948637802303692E-3</c:v>
                </c:pt>
                <c:pt idx="34">
                  <c:v>3.2279649279007912E-3</c:v>
                </c:pt>
                <c:pt idx="35">
                  <c:v>3.228227771619368E-3</c:v>
                </c:pt>
                <c:pt idx="36">
                  <c:v>2.5948200147776924E-3</c:v>
                </c:pt>
                <c:pt idx="37">
                  <c:v>3.1587876462243216E-3</c:v>
                </c:pt>
                <c:pt idx="38">
                  <c:v>2.8078461496314211E-3</c:v>
                </c:pt>
                <c:pt idx="39">
                  <c:v>2.8389712178459228E-3</c:v>
                </c:pt>
                <c:pt idx="40">
                  <c:v>2.9181770980798195E-3</c:v>
                </c:pt>
                <c:pt idx="41">
                  <c:v>2.4264452113403195E-3</c:v>
                </c:pt>
                <c:pt idx="42">
                  <c:v>2.6678103608038014E-3</c:v>
                </c:pt>
                <c:pt idx="43">
                  <c:v>2.0809380169296327E-3</c:v>
                </c:pt>
                <c:pt idx="44">
                  <c:v>2.7020082318247093E-3</c:v>
                </c:pt>
                <c:pt idx="45">
                  <c:v>2.7942148027015347E-3</c:v>
                </c:pt>
                <c:pt idx="46">
                  <c:v>2.8493061356311754E-3</c:v>
                </c:pt>
                <c:pt idx="47">
                  <c:v>2.7331855096760331E-3</c:v>
                </c:pt>
                <c:pt idx="48">
                  <c:v>2.8695264100861342E-3</c:v>
                </c:pt>
                <c:pt idx="49">
                  <c:v>2.2306406200366708E-3</c:v>
                </c:pt>
                <c:pt idx="50">
                  <c:v>2.4925343072317529E-3</c:v>
                </c:pt>
                <c:pt idx="51">
                  <c:v>1.8950653622692615E-3</c:v>
                </c:pt>
                <c:pt idx="52">
                  <c:v>2.6040062374826371E-3</c:v>
                </c:pt>
                <c:pt idx="53">
                  <c:v>2.6825587061835611E-3</c:v>
                </c:pt>
                <c:pt idx="54">
                  <c:v>2.7665096706094767E-3</c:v>
                </c:pt>
                <c:pt idx="55">
                  <c:v>1.9944772232190059E-3</c:v>
                </c:pt>
                <c:pt idx="56">
                  <c:v>2.8121381922162391E-3</c:v>
                </c:pt>
                <c:pt idx="57">
                  <c:v>2.5055816478293802E-3</c:v>
                </c:pt>
                <c:pt idx="58">
                  <c:v>2.4345244075402277E-3</c:v>
                </c:pt>
                <c:pt idx="59">
                  <c:v>2.5642530958144383E-3</c:v>
                </c:pt>
                <c:pt idx="60">
                  <c:v>2.3241290320409834E-3</c:v>
                </c:pt>
                <c:pt idx="61">
                  <c:v>2.7835447206971931E-3</c:v>
                </c:pt>
                <c:pt idx="62">
                  <c:v>2.7394314827140411E-3</c:v>
                </c:pt>
                <c:pt idx="63">
                  <c:v>2.015786183947578E-3</c:v>
                </c:pt>
                <c:pt idx="64">
                  <c:v>2.7673420132289074E-3</c:v>
                </c:pt>
                <c:pt idx="65">
                  <c:v>2.5887401873451398E-3</c:v>
                </c:pt>
                <c:pt idx="66">
                  <c:v>2.6793712514376015E-3</c:v>
                </c:pt>
                <c:pt idx="67">
                  <c:v>2.4015903821502042E-3</c:v>
                </c:pt>
                <c:pt idx="68">
                  <c:v>2.3151150243038857E-3</c:v>
                </c:pt>
                <c:pt idx="69">
                  <c:v>2.0697825972792417E-3</c:v>
                </c:pt>
                <c:pt idx="70">
                  <c:v>2.0568584459477691E-3</c:v>
                </c:pt>
                <c:pt idx="71">
                  <c:v>2.0474670234514689E-3</c:v>
                </c:pt>
                <c:pt idx="72">
                  <c:v>2.8839577183468064E-3</c:v>
                </c:pt>
                <c:pt idx="73">
                  <c:v>2.9260170466994468E-3</c:v>
                </c:pt>
                <c:pt idx="74">
                  <c:v>2.9730506727989529E-3</c:v>
                </c:pt>
                <c:pt idx="75">
                  <c:v>3.0663767978946531E-3</c:v>
                </c:pt>
                <c:pt idx="76">
                  <c:v>2.5960809624579043E-3</c:v>
                </c:pt>
                <c:pt idx="77">
                  <c:v>3.0930616390609329E-3</c:v>
                </c:pt>
                <c:pt idx="78">
                  <c:v>3.1857257391132232E-3</c:v>
                </c:pt>
                <c:pt idx="79">
                  <c:v>3.1530072225503286E-3</c:v>
                </c:pt>
                <c:pt idx="80">
                  <c:v>2.916930723977662E-3</c:v>
                </c:pt>
                <c:pt idx="81">
                  <c:v>3.0451153135353124E-3</c:v>
                </c:pt>
                <c:pt idx="82">
                  <c:v>2.7301237623184333E-3</c:v>
                </c:pt>
                <c:pt idx="83">
                  <c:v>2.7302569531644878E-3</c:v>
                </c:pt>
                <c:pt idx="84">
                  <c:v>2.5443937183422288E-3</c:v>
                </c:pt>
                <c:pt idx="85">
                  <c:v>2.4590463783566775E-3</c:v>
                </c:pt>
                <c:pt idx="86">
                  <c:v>3.0134446211683547E-3</c:v>
                </c:pt>
                <c:pt idx="87">
                  <c:v>2.8476039901728766E-3</c:v>
                </c:pt>
                <c:pt idx="88">
                  <c:v>2.5647493822865785E-3</c:v>
                </c:pt>
                <c:pt idx="89">
                  <c:v>2.8701810733713982E-3</c:v>
                </c:pt>
                <c:pt idx="90">
                  <c:v>2.4164085546592288E-3</c:v>
                </c:pt>
                <c:pt idx="91">
                  <c:v>2.8956602847793589E-3</c:v>
                </c:pt>
                <c:pt idx="92">
                  <c:v>2.9268868558020257E-3</c:v>
                </c:pt>
                <c:pt idx="93">
                  <c:v>2.9174085636524609E-3</c:v>
                </c:pt>
                <c:pt idx="94">
                  <c:v>2.5709852502094222E-3</c:v>
                </c:pt>
              </c:numCache>
            </c:numRef>
          </c:xVal>
          <c:yVal>
            <c:numRef>
              <c:f>'5Yr R.R Chart'!$E$2:$E$114</c:f>
              <c:numCache>
                <c:formatCode>0.00%</c:formatCode>
                <c:ptCount val="113"/>
                <c:pt idx="0">
                  <c:v>1.4605650768944045E-2</c:v>
                </c:pt>
                <c:pt idx="1">
                  <c:v>1.2481488155851928E-2</c:v>
                </c:pt>
                <c:pt idx="2">
                  <c:v>1.4283745229644929E-2</c:v>
                </c:pt>
                <c:pt idx="3">
                  <c:v>1.4263690304275878E-2</c:v>
                </c:pt>
                <c:pt idx="4">
                  <c:v>1.3140293758608923E-2</c:v>
                </c:pt>
                <c:pt idx="5">
                  <c:v>9.7056829335253614E-3</c:v>
                </c:pt>
                <c:pt idx="6">
                  <c:v>1.1320401687533677E-2</c:v>
                </c:pt>
                <c:pt idx="7">
                  <c:v>1.0613389398111073E-2</c:v>
                </c:pt>
                <c:pt idx="8">
                  <c:v>7.7573559515440316E-3</c:v>
                </c:pt>
                <c:pt idx="9">
                  <c:v>9.0667929244929724E-3</c:v>
                </c:pt>
                <c:pt idx="10">
                  <c:v>9.4701510017949353E-3</c:v>
                </c:pt>
                <c:pt idx="11">
                  <c:v>1.1185581420293023E-2</c:v>
                </c:pt>
                <c:pt idx="12">
                  <c:v>7.9252741755737599E-3</c:v>
                </c:pt>
                <c:pt idx="13">
                  <c:v>5.7135172000444268E-3</c:v>
                </c:pt>
                <c:pt idx="14">
                  <c:v>8.3620008143026059E-3</c:v>
                </c:pt>
                <c:pt idx="15">
                  <c:v>8.1604193013342652E-3</c:v>
                </c:pt>
                <c:pt idx="16">
                  <c:v>1.0647731380495351E-2</c:v>
                </c:pt>
                <c:pt idx="17">
                  <c:v>1.1253427031404861E-2</c:v>
                </c:pt>
                <c:pt idx="18">
                  <c:v>9.6722535997864068E-3</c:v>
                </c:pt>
                <c:pt idx="19">
                  <c:v>7.791604446939937E-3</c:v>
                </c:pt>
                <c:pt idx="20">
                  <c:v>8.7650669647976187E-3</c:v>
                </c:pt>
                <c:pt idx="21">
                  <c:v>9.7731267726668403E-3</c:v>
                </c:pt>
                <c:pt idx="22">
                  <c:v>8.7985840504003487E-3</c:v>
                </c:pt>
                <c:pt idx="23">
                  <c:v>6.7183025836854426E-3</c:v>
                </c:pt>
                <c:pt idx="24">
                  <c:v>5.7465978750494973E-3</c:v>
                </c:pt>
                <c:pt idx="25">
                  <c:v>1.0546107916849401E-2</c:v>
                </c:pt>
                <c:pt idx="26">
                  <c:v>1.0915856790361556E-2</c:v>
                </c:pt>
                <c:pt idx="27">
                  <c:v>8.2615933472864889E-3</c:v>
                </c:pt>
                <c:pt idx="28">
                  <c:v>1.1521777771251296E-2</c:v>
                </c:pt>
                <c:pt idx="29">
                  <c:v>1.0713701162601952E-2</c:v>
                </c:pt>
                <c:pt idx="30">
                  <c:v>1.1386465695866654E-2</c:v>
                </c:pt>
                <c:pt idx="31">
                  <c:v>8.9995202383688078E-3</c:v>
                </c:pt>
                <c:pt idx="32">
                  <c:v>9.536530650819719E-3</c:v>
                </c:pt>
                <c:pt idx="33">
                  <c:v>1.0882205773548259E-2</c:v>
                </c:pt>
                <c:pt idx="34">
                  <c:v>1.1622687165403267E-2</c:v>
                </c:pt>
                <c:pt idx="35">
                  <c:v>1.0578867119559909E-2</c:v>
                </c:pt>
                <c:pt idx="36">
                  <c:v>8.193653406687984E-3</c:v>
                </c:pt>
                <c:pt idx="37">
                  <c:v>1.1622966636538834E-2</c:v>
                </c:pt>
                <c:pt idx="38">
                  <c:v>8.6633472368582431E-3</c:v>
                </c:pt>
                <c:pt idx="39">
                  <c:v>1.1017752420872773E-2</c:v>
                </c:pt>
                <c:pt idx="40">
                  <c:v>1.1084933874741409E-2</c:v>
                </c:pt>
                <c:pt idx="41">
                  <c:v>7.4892400421728844E-3</c:v>
                </c:pt>
                <c:pt idx="42">
                  <c:v>9.4033053101687525E-3</c:v>
                </c:pt>
                <c:pt idx="43">
                  <c:v>6.2153419395274412E-3</c:v>
                </c:pt>
                <c:pt idx="44">
                  <c:v>1.0277660133802158E-2</c:v>
                </c:pt>
                <c:pt idx="45">
                  <c:v>1.0950666604329307E-2</c:v>
                </c:pt>
                <c:pt idx="46">
                  <c:v>1.044565905931516E-2</c:v>
                </c:pt>
                <c:pt idx="47">
                  <c:v>9.4032249788607025E-3</c:v>
                </c:pt>
                <c:pt idx="48">
                  <c:v>9.3356717992976179E-3</c:v>
                </c:pt>
                <c:pt idx="49">
                  <c:v>7.0534986941888089E-3</c:v>
                </c:pt>
                <c:pt idx="50">
                  <c:v>8.7315845331794595E-3</c:v>
                </c:pt>
                <c:pt idx="51">
                  <c:v>6.0816211534469033E-3</c:v>
                </c:pt>
                <c:pt idx="52">
                  <c:v>9.2690901086476263E-3</c:v>
                </c:pt>
                <c:pt idx="53">
                  <c:v>1.0917293332018296E-2</c:v>
                </c:pt>
                <c:pt idx="54">
                  <c:v>1.0816121168233161E-2</c:v>
                </c:pt>
                <c:pt idx="55">
                  <c:v>6.6514884037371935E-3</c:v>
                </c:pt>
                <c:pt idx="56">
                  <c:v>1.0311211186101232E-2</c:v>
                </c:pt>
                <c:pt idx="57">
                  <c:v>9.1348657616603379E-3</c:v>
                </c:pt>
                <c:pt idx="58">
                  <c:v>8.5973511713990369E-3</c:v>
                </c:pt>
                <c:pt idx="59">
                  <c:v>9.5717465630666965E-3</c:v>
                </c:pt>
                <c:pt idx="60">
                  <c:v>7.4560419541600531E-3</c:v>
                </c:pt>
                <c:pt idx="61">
                  <c:v>1.1455700923548529E-2</c:v>
                </c:pt>
                <c:pt idx="62">
                  <c:v>1.1725414619759844E-2</c:v>
                </c:pt>
                <c:pt idx="63">
                  <c:v>6.9197466091468485E-3</c:v>
                </c:pt>
                <c:pt idx="64">
                  <c:v>1.1287457102315601E-2</c:v>
                </c:pt>
                <c:pt idx="65">
                  <c:v>9.537938455411954E-3</c:v>
                </c:pt>
                <c:pt idx="66">
                  <c:v>1.0008557661905559E-2</c:v>
                </c:pt>
                <c:pt idx="67">
                  <c:v>8.5973376670578361E-3</c:v>
                </c:pt>
                <c:pt idx="68">
                  <c:v>7.2210617023085177E-3</c:v>
                </c:pt>
                <c:pt idx="69">
                  <c:v>6.7183293384389664E-3</c:v>
                </c:pt>
                <c:pt idx="70">
                  <c:v>6.5842298236487018E-3</c:v>
                </c:pt>
                <c:pt idx="71">
                  <c:v>6.483665217182466E-3</c:v>
                </c:pt>
                <c:pt idx="72">
                  <c:v>1.0041607926638552E-2</c:v>
                </c:pt>
                <c:pt idx="73">
                  <c:v>1.0714490716315028E-2</c:v>
                </c:pt>
                <c:pt idx="74">
                  <c:v>1.125306659775771E-2</c:v>
                </c:pt>
                <c:pt idx="75">
                  <c:v>1.1555937744589073E-2</c:v>
                </c:pt>
                <c:pt idx="76">
                  <c:v>8.529643155632316E-3</c:v>
                </c:pt>
                <c:pt idx="77">
                  <c:v>1.0209156513564244E-2</c:v>
                </c:pt>
                <c:pt idx="78">
                  <c:v>1.1521793146278547E-2</c:v>
                </c:pt>
                <c:pt idx="79">
                  <c:v>9.8392141130860811E-3</c:v>
                </c:pt>
                <c:pt idx="80">
                  <c:v>9.0329046672557034E-3</c:v>
                </c:pt>
                <c:pt idx="81">
                  <c:v>1.0344002130570962E-2</c:v>
                </c:pt>
                <c:pt idx="82">
                  <c:v>8.3613458015887598E-3</c:v>
                </c:pt>
                <c:pt idx="83">
                  <c:v>8.4956889262679525E-3</c:v>
                </c:pt>
                <c:pt idx="84">
                  <c:v>8.8994235287973567E-3</c:v>
                </c:pt>
                <c:pt idx="85">
                  <c:v>9.0340967467457123E-3</c:v>
                </c:pt>
                <c:pt idx="86">
                  <c:v>1.1657120328878223E-2</c:v>
                </c:pt>
                <c:pt idx="87">
                  <c:v>1.054665301065949E-2</c:v>
                </c:pt>
                <c:pt idx="88">
                  <c:v>9.0339186775323377E-3</c:v>
                </c:pt>
                <c:pt idx="89">
                  <c:v>1.0950491634601489E-2</c:v>
                </c:pt>
                <c:pt idx="90">
                  <c:v>8.5974518786868792E-3</c:v>
                </c:pt>
                <c:pt idx="91">
                  <c:v>9.9745707338843026E-3</c:v>
                </c:pt>
                <c:pt idx="92">
                  <c:v>1.0613675346346607E-2</c:v>
                </c:pt>
                <c:pt idx="93">
                  <c:v>1.0579926379389093E-2</c:v>
                </c:pt>
                <c:pt idx="94">
                  <c:v>9.3697817701843267E-3</c:v>
                </c:pt>
              </c:numCache>
            </c:numRef>
          </c:yVal>
          <c:smooth val="0"/>
          <c:extLst>
            <c:ext xmlns:c16="http://schemas.microsoft.com/office/drawing/2014/chart" uri="{C3380CC4-5D6E-409C-BE32-E72D297353CC}">
              <c16:uniqueId val="{00000072-51E1-4AAD-8607-F029BAC8F6BB}"/>
            </c:ext>
          </c:extLst>
        </c:ser>
        <c:dLbls>
          <c:showLegendKey val="0"/>
          <c:showVal val="0"/>
          <c:showCatName val="0"/>
          <c:showSerName val="0"/>
          <c:showPercent val="0"/>
          <c:showBubbleSize val="0"/>
        </c:dLbls>
        <c:axId val="911892360"/>
        <c:axId val="1"/>
      </c:scatterChart>
      <c:valAx>
        <c:axId val="911892360"/>
        <c:scaling>
          <c:orientation val="minMax"/>
        </c:scaling>
        <c:delete val="0"/>
        <c:axPos val="b"/>
        <c:title>
          <c:tx>
            <c:rich>
              <a:bodyPr/>
              <a:lstStyle/>
              <a:p>
                <a:pPr>
                  <a:defRPr sz="1000" b="0" i="0" u="none" strike="noStrike" baseline="0">
                    <a:solidFill>
                      <a:srgbClr val="000000"/>
                    </a:solidFill>
                    <a:latin typeface="Arial"/>
                    <a:ea typeface="Arial"/>
                    <a:cs typeface="Arial"/>
                  </a:defRPr>
                </a:pPr>
                <a:r>
                  <a:rPr lang="en-US"/>
                  <a:t>Annualized Standard Deviation</a:t>
                </a:r>
              </a:p>
            </c:rich>
          </c:tx>
          <c:layout>
            <c:manualLayout>
              <c:xMode val="edge"/>
              <c:yMode val="edge"/>
              <c:x val="0.40085590515760428"/>
              <c:y val="0.91451308144221533"/>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Annualized 
 Return</a:t>
                </a:r>
              </a:p>
            </c:rich>
          </c:tx>
          <c:layout>
            <c:manualLayout>
              <c:xMode val="edge"/>
              <c:yMode val="edge"/>
              <c:x val="0"/>
              <c:y val="0.43101957485212411"/>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911892360"/>
        <c:crosses val="autoZero"/>
        <c:crossBetween val="midCat"/>
      </c:valAx>
      <c:spPr>
        <a:noFill/>
        <a:ln w="12700">
          <a:solidFill>
            <a:sysClr val="windowText" lastClr="00000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15792676177094"/>
          <c:y val="6.286501377410468E-2"/>
          <c:w val="0.87121757480594764"/>
          <c:h val="0.64138652089976356"/>
        </c:manualLayout>
      </c:layout>
      <c:barChart>
        <c:barDir val="col"/>
        <c:grouping val="stacked"/>
        <c:varyColors val="0"/>
        <c:ser>
          <c:idx val="0"/>
          <c:order val="0"/>
          <c:tx>
            <c:strRef>
              <c:f>'Active Management Structure'!$J$27</c:f>
              <c:strCache>
                <c:ptCount val="1"/>
                <c:pt idx="0">
                  <c:v>Active</c:v>
                </c:pt>
              </c:strCache>
            </c:strRef>
          </c:tx>
          <c:spPr>
            <a:solidFill>
              <a:srgbClr val="9BBB59">
                <a:lumMod val="75000"/>
              </a:srgbClr>
            </a:solidFill>
            <a:ln>
              <a:noFill/>
            </a:ln>
            <a:effectLst/>
          </c:spPr>
          <c:invertIfNegative val="0"/>
          <c:dLbls>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'Active Management Structure'!$I$28:$I$31</c:f>
              <c:strCache>
                <c:ptCount val="4"/>
                <c:pt idx="0">
                  <c:v>Domestic</c:v>
                </c:pt>
                <c:pt idx="1">
                  <c:v>Foreign</c:v>
                </c:pt>
                <c:pt idx="2">
                  <c:v>Global</c:v>
                </c:pt>
                <c:pt idx="3">
                  <c:v>Total</c:v>
                </c:pt>
              </c:strCache>
            </c:strRef>
          </c:cat>
          <c:val>
            <c:numRef>
              <c:f>'Active Management Structure'!$J$28:$J$31</c:f>
              <c:numCache>
                <c:formatCode>0.0%</c:formatCode>
                <c:ptCount val="4"/>
                <c:pt idx="0">
                  <c:v>8.9660523406603285E-2</c:v>
                </c:pt>
                <c:pt idx="1">
                  <c:v>0.96977267972333614</c:v>
                </c:pt>
                <c:pt idx="2">
                  <c:v>0.74812209532140517</c:v>
                </c:pt>
                <c:pt idx="3">
                  <c:v>0.50199431174460718</c:v>
                </c:pt>
              </c:numCache>
            </c:numRef>
          </c:val>
          <c:extLst>
            <c:ext xmlns:c16="http://schemas.microsoft.com/office/drawing/2014/chart" uri="{C3380CC4-5D6E-409C-BE32-E72D297353CC}">
              <c16:uniqueId val="{00000000-9BF5-4FFB-A786-1E75CD807D91}"/>
            </c:ext>
          </c:extLst>
        </c:ser>
        <c:ser>
          <c:idx val="1"/>
          <c:order val="1"/>
          <c:tx>
            <c:strRef>
              <c:f>'Active Management Structure'!$K$27</c:f>
              <c:strCache>
                <c:ptCount val="1"/>
                <c:pt idx="0">
                  <c:v>Passive</c:v>
                </c:pt>
              </c:strCache>
            </c:strRef>
          </c:tx>
          <c:spPr>
            <a:solidFill>
              <a:srgbClr val="4F81BD">
                <a:lumMod val="75000"/>
              </a:srgbClr>
            </a:solidFill>
            <a:ln>
              <a:noFill/>
            </a:ln>
            <a:effectLst/>
          </c:spPr>
          <c:invertIfNegative val="0"/>
          <c:dLbls>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'Active Management Structure'!$I$28:$I$31</c:f>
              <c:strCache>
                <c:ptCount val="4"/>
                <c:pt idx="0">
                  <c:v>Domestic</c:v>
                </c:pt>
                <c:pt idx="1">
                  <c:v>Foreign</c:v>
                </c:pt>
                <c:pt idx="2">
                  <c:v>Global</c:v>
                </c:pt>
                <c:pt idx="3">
                  <c:v>Total</c:v>
                </c:pt>
              </c:strCache>
            </c:strRef>
          </c:cat>
          <c:val>
            <c:numRef>
              <c:f>'Active Management Structure'!$K$28:$K$31</c:f>
              <c:numCache>
                <c:formatCode>0.0%</c:formatCode>
                <c:ptCount val="4"/>
                <c:pt idx="0">
                  <c:v>0.91033947659339665</c:v>
                </c:pt>
                <c:pt idx="1">
                  <c:v>3.0227320276663808E-2</c:v>
                </c:pt>
                <c:pt idx="2">
                  <c:v>0.25187790467859483</c:v>
                </c:pt>
                <c:pt idx="3">
                  <c:v>0.49800568825539276</c:v>
                </c:pt>
              </c:numCache>
            </c:numRef>
          </c:val>
          <c:extLst>
            <c:ext xmlns:c16="http://schemas.microsoft.com/office/drawing/2014/chart" uri="{C3380CC4-5D6E-409C-BE32-E72D297353CC}">
              <c16:uniqueId val="{00000001-9BF5-4FFB-A786-1E75CD807D91}"/>
            </c:ext>
          </c:extLst>
        </c:ser>
        <c:dLbls>
          <c:dLblPos val="ctr"/>
          <c:showLegendKey val="0"/>
          <c:showVal val="1"/>
          <c:showCatName val="0"/>
          <c:showSerName val="0"/>
          <c:showPercent val="0"/>
          <c:showBubbleSize val="0"/>
        </c:dLbls>
        <c:gapWidth val="150"/>
        <c:overlap val="100"/>
        <c:axId val="737939648"/>
        <c:axId val="737937568"/>
      </c:barChart>
      <c:catAx>
        <c:axId val="737939648"/>
        <c:scaling>
          <c:orientation val="minMax"/>
        </c:scaling>
        <c:delete val="0"/>
        <c:axPos val="b"/>
        <c:numFmt formatCode="General" sourceLinked="1"/>
        <c:majorTickMark val="none"/>
        <c:minorTickMark val="none"/>
        <c:tickLblPos val="nextTo"/>
        <c:spPr>
          <a:noFill/>
          <a:ln w="12700" cap="flat" cmpd="sng" algn="ctr">
            <a:solidFill>
              <a:schemeClr val="bg1">
                <a:lumMod val="6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37937568"/>
        <c:crosses val="autoZero"/>
        <c:auto val="1"/>
        <c:lblAlgn val="ctr"/>
        <c:lblOffset val="100"/>
        <c:noMultiLvlLbl val="0"/>
      </c:catAx>
      <c:valAx>
        <c:axId val="737937568"/>
        <c:scaling>
          <c:orientation val="minMax"/>
          <c:max val="1"/>
        </c:scaling>
        <c:delete val="0"/>
        <c:axPos val="l"/>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a:t>Percent</a:t>
                </a:r>
                <a:r>
                  <a:rPr lang="en-US" baseline="0"/>
                  <a:t> of Total</a:t>
                </a:r>
                <a:endParaRPr lang="en-US"/>
              </a:p>
            </c:rich>
          </c:tx>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12700">
            <a:solidFill>
              <a:schemeClr val="bg1">
                <a:lumMod val="65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37939648"/>
        <c:crosses val="autoZero"/>
        <c:crossBetween val="between"/>
        <c:majorUnit val="0.2"/>
      </c:valAx>
      <c:spPr>
        <a:noFill/>
        <a:ln>
          <a:noFill/>
        </a:ln>
        <a:effectLst/>
      </c:spPr>
    </c:plotArea>
    <c:legend>
      <c:legendPos val="b"/>
      <c:layout>
        <c:manualLayout>
          <c:xMode val="edge"/>
          <c:yMode val="edge"/>
          <c:x val="0.39184768698931055"/>
          <c:y val="0.83640918852085633"/>
          <c:w val="0.21630462602137907"/>
          <c:h val="0.1029847508730830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050"/>
      </a:pPr>
      <a:endParaRPr lang="en-US"/>
    </a:p>
  </c:txPr>
  <c:externalData r:id="rId4">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30409045569055"/>
          <c:y val="4.0160623412083082E-2"/>
          <c:w val="0.79250438277116642"/>
          <c:h val="0.80476978416798217"/>
        </c:manualLayout>
      </c:layout>
      <c:scatterChart>
        <c:scatterStyle val="lineMarker"/>
        <c:varyColors val="1"/>
        <c:ser>
          <c:idx val="0"/>
          <c:order val="0"/>
          <c:tx>
            <c:strRef>
              <c:f>'5Yr R.R Chart'!$A$2:$A$114</c:f>
              <c:strCache>
                <c:ptCount val="113"/>
                <c:pt idx="0">
                  <c:v>FL PRIME</c:v>
                </c:pt>
                <c:pt idx="1">
                  <c:v>S&amp;P US AAA &amp; AA Rated GIP All 30 Day Net</c:v>
                </c:pt>
                <c:pt idx="2">
                  <c:v>1 mo LIBOR</c:v>
                </c:pt>
                <c:pt idx="3">
                  <c:v>Citigroup 90-day T-Bill</c:v>
                </c:pt>
                <c:pt idx="4">
                  <c:v>BlackRock Cash Funds: Instit/SL</c:v>
                </c:pt>
                <c:pt idx="5">
                  <c:v>BlackRock Liquidity:TempCash Dollar</c:v>
                </c:pt>
                <c:pt idx="6">
                  <c:v>BlackRock Liquidity:TempCash Inst</c:v>
                </c:pt>
                <c:pt idx="7">
                  <c:v>BlackRock Liquidity:TempFund Admin</c:v>
                </c:pt>
                <c:pt idx="8">
                  <c:v>BlackRock Liquidity:TempFund CashMg</c:v>
                </c:pt>
                <c:pt idx="9">
                  <c:v>BlackRock Liquidity:TempFund CashRs</c:v>
                </c:pt>
                <c:pt idx="10">
                  <c:v>BlackRock Liquidity:TempFund Dollar</c:v>
                </c:pt>
                <c:pt idx="11">
                  <c:v>BlackRock Liquidity:TempFund Inst</c:v>
                </c:pt>
                <c:pt idx="12">
                  <c:v>BlackRock Liquidity:TempFund PrCl</c:v>
                </c:pt>
                <c:pt idx="13">
                  <c:v>BlackRock MMP/Inv C</c:v>
                </c:pt>
                <c:pt idx="14">
                  <c:v>BMO Prime MMF/Class Y</c:v>
                </c:pt>
                <c:pt idx="15">
                  <c:v>Dreyfus BASIC MMF</c:v>
                </c:pt>
                <c:pt idx="16">
                  <c:v>Dreyfus Cash Mgmt/Admin</c:v>
                </c:pt>
                <c:pt idx="17">
                  <c:v>Dreyfus Cash Mgmt/Instit</c:v>
                </c:pt>
                <c:pt idx="18">
                  <c:v>Dreyfus Cash Mgmt/Inv</c:v>
                </c:pt>
                <c:pt idx="19">
                  <c:v>Dreyfus Liquid Assets/Cl 1</c:v>
                </c:pt>
                <c:pt idx="20">
                  <c:v>Dreyfus Liquid Assets/Cl 2</c:v>
                </c:pt>
                <c:pt idx="21">
                  <c:v>Fidelity MMF/Premium</c:v>
                </c:pt>
                <c:pt idx="22">
                  <c:v>Fidelity Money Market Fund</c:v>
                </c:pt>
                <c:pt idx="23">
                  <c:v>General MMF/Cl A</c:v>
                </c:pt>
                <c:pt idx="24">
                  <c:v>General MMF/Cl B</c:v>
                </c:pt>
                <c:pt idx="25">
                  <c:v>Goldman Sachs FS MMF/Adm</c:v>
                </c:pt>
                <c:pt idx="26">
                  <c:v>Goldman Sachs FS MMF/Cap</c:v>
                </c:pt>
                <c:pt idx="27">
                  <c:v>Goldman Sachs FS MMF/CMS</c:v>
                </c:pt>
                <c:pt idx="28">
                  <c:v>Goldman Sachs FS MMF/Inst</c:v>
                </c:pt>
                <c:pt idx="29">
                  <c:v>Goldman Sachs FS MMF/Pref</c:v>
                </c:pt>
                <c:pt idx="30">
                  <c:v>Goldman Sachs FS MMF/Sel</c:v>
                </c:pt>
                <c:pt idx="31">
                  <c:v>Goldman Sachs FS MMF/Ser</c:v>
                </c:pt>
                <c:pt idx="32">
                  <c:v>Goldman Sachs FS Prime Oblig/Adm</c:v>
                </c:pt>
                <c:pt idx="33">
                  <c:v>Goldman Sachs FS Prime Oblig/Cap</c:v>
                </c:pt>
                <c:pt idx="34">
                  <c:v>Goldman Sachs FS Prime Oblig/Inst</c:v>
                </c:pt>
                <c:pt idx="35">
                  <c:v>Goldman Sachs FS Prime Oblig/Pref</c:v>
                </c:pt>
                <c:pt idx="36">
                  <c:v>Goldman Sachs FS Prime Oblig/Res</c:v>
                </c:pt>
                <c:pt idx="37">
                  <c:v>Goldman Sachs FS Prime Oblig/Sel</c:v>
                </c:pt>
                <c:pt idx="38">
                  <c:v>Goldman Sachs FS Prime Oblig/Ser</c:v>
                </c:pt>
                <c:pt idx="39">
                  <c:v>Invesco Liquid Assets Port/Cash Mgt</c:v>
                </c:pt>
                <c:pt idx="40">
                  <c:v>Invesco Liquid Assets Port/Inst</c:v>
                </c:pt>
                <c:pt idx="41">
                  <c:v>Invesco Liquid Assets Port/Personal</c:v>
                </c:pt>
                <c:pt idx="42">
                  <c:v>Invesco Liquid Assets Port/Private</c:v>
                </c:pt>
                <c:pt idx="43">
                  <c:v>Invesco Liquid Assets Port/Reserve</c:v>
                </c:pt>
                <c:pt idx="44">
                  <c:v>Invesco Liquid Assets Port/Resource</c:v>
                </c:pt>
                <c:pt idx="45">
                  <c:v>Invesco Premier Portfolio/Inst</c:v>
                </c:pt>
                <c:pt idx="46">
                  <c:v>Invesco Premier Portfolio/Inv</c:v>
                </c:pt>
                <c:pt idx="47">
                  <c:v>Invesco STIC Prime Port/Cash Mgmt</c:v>
                </c:pt>
                <c:pt idx="48">
                  <c:v>Invesco STIC Prime Port/Instit</c:v>
                </c:pt>
                <c:pt idx="49">
                  <c:v>Invesco STIC Prime Port/Personal</c:v>
                </c:pt>
                <c:pt idx="50">
                  <c:v>Invesco STIC Prime Port/Private</c:v>
                </c:pt>
                <c:pt idx="51">
                  <c:v>Invesco STIC Prime Port/Reserve</c:v>
                </c:pt>
                <c:pt idx="52">
                  <c:v>Invesco STIC Prime Port/Resource</c:v>
                </c:pt>
                <c:pt idx="53">
                  <c:v>JPMorgan Liquid Assets MMF/Agency</c:v>
                </c:pt>
                <c:pt idx="54">
                  <c:v>JPMorgan Liquid Assets MMF/Capital</c:v>
                </c:pt>
                <c:pt idx="55">
                  <c:v>JPMorgan Liquid Assets MMF/Cl C</c:v>
                </c:pt>
                <c:pt idx="56">
                  <c:v>JPMorgan Liquid Assets MMF/Instit</c:v>
                </c:pt>
                <c:pt idx="57">
                  <c:v>JPMorgan Liquid Assets MMF/Inv</c:v>
                </c:pt>
                <c:pt idx="58">
                  <c:v>JPMorgan Liquid Assets MMF/Morgan</c:v>
                </c:pt>
                <c:pt idx="59">
                  <c:v>JPMorgan Liquid Assets MMF/Premier</c:v>
                </c:pt>
                <c:pt idx="60">
                  <c:v>JPMorgan Liquid Assets MMF/Reserve</c:v>
                </c:pt>
                <c:pt idx="61">
                  <c:v>JPMorgan Prime MMF/Agency</c:v>
                </c:pt>
                <c:pt idx="62">
                  <c:v>JPMorgan Prime MMF/Capital</c:v>
                </c:pt>
                <c:pt idx="63">
                  <c:v>JPMorgan Prime MMF/Class C</c:v>
                </c:pt>
                <c:pt idx="64">
                  <c:v>JPMorgan Prime MMF/Instit</c:v>
                </c:pt>
                <c:pt idx="65">
                  <c:v>JPMorgan Prime MMF/Morgan</c:v>
                </c:pt>
                <c:pt idx="66">
                  <c:v>JPMorgan Prime MMF/Premier</c:v>
                </c:pt>
                <c:pt idx="67">
                  <c:v>JPMorgan Prime MMF/Reserve</c:v>
                </c:pt>
                <c:pt idx="68">
                  <c:v>MainStay MMF/Class A</c:v>
                </c:pt>
                <c:pt idx="69">
                  <c:v>MainStay MMF/Class B</c:v>
                </c:pt>
                <c:pt idx="70">
                  <c:v>MainStay MMF/Class C</c:v>
                </c:pt>
                <c:pt idx="71">
                  <c:v>MainStay MMF/Inv Class</c:v>
                </c:pt>
                <c:pt idx="72">
                  <c:v>Morgan Stanley ILF/MMP/Adv</c:v>
                </c:pt>
                <c:pt idx="73">
                  <c:v>Morgan Stanley ILF/MMP/CashMgt</c:v>
                </c:pt>
                <c:pt idx="74">
                  <c:v>Morgan Stanley ILF/MMP/InsSel</c:v>
                </c:pt>
                <c:pt idx="75">
                  <c:v>Morgan Stanley ILF/MMP/Inst</c:v>
                </c:pt>
                <c:pt idx="76">
                  <c:v>Morgan Stanley ILF/MMP/Part</c:v>
                </c:pt>
                <c:pt idx="77">
                  <c:v>Morgan Stanley ILF/Prime/CashMgt</c:v>
                </c:pt>
                <c:pt idx="78">
                  <c:v>Morgan Stanley ILF/Prime/Inst</c:v>
                </c:pt>
                <c:pt idx="79">
                  <c:v>Northern Inst Prime Obligs/Shares</c:v>
                </c:pt>
                <c:pt idx="80">
                  <c:v>Northern MMF</c:v>
                </c:pt>
                <c:pt idx="81">
                  <c:v>Plan Inv Fund/MMP</c:v>
                </c:pt>
                <c:pt idx="82">
                  <c:v>Putnam MMF/Cl A</c:v>
                </c:pt>
                <c:pt idx="83">
                  <c:v>Putnam MMF/Cl B</c:v>
                </c:pt>
                <c:pt idx="84">
                  <c:v>Putnam MMF/Cl C</c:v>
                </c:pt>
                <c:pt idx="85">
                  <c:v>Putnam MMF/Cl R</c:v>
                </c:pt>
                <c:pt idx="86">
                  <c:v>State Street Inst Liq Resvs/Prem</c:v>
                </c:pt>
                <c:pt idx="87">
                  <c:v>UBS Select Prime Institutional Fund</c:v>
                </c:pt>
                <c:pt idx="88">
                  <c:v>UBS Select Prime Investor Fund</c:v>
                </c:pt>
                <c:pt idx="89">
                  <c:v>UBS Select Prime Preferred Fund</c:v>
                </c:pt>
                <c:pt idx="90">
                  <c:v>USAA Money Market Fund</c:v>
                </c:pt>
                <c:pt idx="91">
                  <c:v>Vanguard Prime MMF/Investor</c:v>
                </c:pt>
                <c:pt idx="92">
                  <c:v>Western Asset Inst Liq Res/Inst</c:v>
                </c:pt>
                <c:pt idx="93">
                  <c:v>Western Asset Inst Liq Res/Inv</c:v>
                </c:pt>
                <c:pt idx="94">
                  <c:v>Western Asset Prem Liquid Res</c:v>
                </c:pt>
              </c:strCache>
            </c:strRef>
          </c:tx>
          <c:spPr>
            <a:ln w="28575">
              <a:noFill/>
            </a:ln>
          </c:spPr>
          <c:marker>
            <c:symbol val="diamond"/>
            <c:size val="5"/>
            <c:spPr>
              <a:solidFill>
                <a:srgbClr val="000080"/>
              </a:solidFill>
              <a:ln>
                <a:solidFill>
                  <a:srgbClr val="000080"/>
                </a:solidFill>
                <a:prstDash val="solid"/>
              </a:ln>
            </c:spPr>
          </c:marker>
          <c:dPt>
            <c:idx val="0"/>
            <c:marker>
              <c:symbol val="square"/>
              <c:size val="6"/>
              <c:spPr>
                <a:solidFill>
                  <a:schemeClr val="accent2"/>
                </a:solidFill>
                <a:ln>
                  <a:solidFill>
                    <a:schemeClr val="accent3">
                      <a:lumMod val="75000"/>
                    </a:schemeClr>
                  </a:solidFill>
                  <a:prstDash val="solid"/>
                </a:ln>
              </c:spPr>
            </c:marker>
            <c:bubble3D val="0"/>
            <c:spPr>
              <a:ln w="3175">
                <a:solidFill>
                  <a:srgbClr val="000080"/>
                </a:solidFill>
                <a:prstDash val="solid"/>
              </a:ln>
            </c:spPr>
            <c:extLst>
              <c:ext xmlns:c16="http://schemas.microsoft.com/office/drawing/2014/chart" uri="{C3380CC4-5D6E-409C-BE32-E72D297353CC}">
                <c16:uniqueId val="{00000001-FC80-4B37-AED9-6CEBB04436E1}"/>
              </c:ext>
            </c:extLst>
          </c:dPt>
          <c:dPt>
            <c:idx val="1"/>
            <c:marker>
              <c:symbol val="diamond"/>
              <c:size val="6"/>
              <c:spPr>
                <a:solidFill>
                  <a:srgbClr val="FF0000"/>
                </a:solidFill>
                <a:ln>
                  <a:solidFill>
                    <a:srgbClr val="FF0000"/>
                  </a:solidFill>
                  <a:prstDash val="solid"/>
                </a:ln>
              </c:spPr>
            </c:marker>
            <c:bubble3D val="0"/>
            <c:extLst>
              <c:ext xmlns:c16="http://schemas.microsoft.com/office/drawing/2014/chart" uri="{C3380CC4-5D6E-409C-BE32-E72D297353CC}">
                <c16:uniqueId val="{00000002-FC80-4B37-AED9-6CEBB04436E1}"/>
              </c:ext>
            </c:extLst>
          </c:dPt>
          <c:dPt>
            <c:idx val="2"/>
            <c:marker>
              <c:symbol val="diamond"/>
              <c:size val="6"/>
              <c:spPr>
                <a:solidFill>
                  <a:srgbClr val="7030A0"/>
                </a:solidFill>
                <a:ln>
                  <a:solidFill>
                    <a:srgbClr val="7030A0"/>
                  </a:solidFill>
                  <a:prstDash val="solid"/>
                </a:ln>
              </c:spPr>
            </c:marker>
            <c:bubble3D val="0"/>
            <c:extLst>
              <c:ext xmlns:c16="http://schemas.microsoft.com/office/drawing/2014/chart" uri="{C3380CC4-5D6E-409C-BE32-E72D297353CC}">
                <c16:uniqueId val="{00000003-FC80-4B37-AED9-6CEBB04436E1}"/>
              </c:ext>
            </c:extLst>
          </c:dPt>
          <c:dPt>
            <c:idx val="3"/>
            <c:marker>
              <c:symbol val="diamond"/>
              <c:size val="6"/>
              <c:spPr>
                <a:solidFill>
                  <a:srgbClr val="FFFF00"/>
                </a:solidFill>
                <a:ln>
                  <a:solidFill>
                    <a:srgbClr val="FFFF00"/>
                  </a:solidFill>
                  <a:prstDash val="solid"/>
                </a:ln>
              </c:spPr>
            </c:marker>
            <c:bubble3D val="0"/>
            <c:extLst>
              <c:ext xmlns:c16="http://schemas.microsoft.com/office/drawing/2014/chart" uri="{C3380CC4-5D6E-409C-BE32-E72D297353CC}">
                <c16:uniqueId val="{00000004-FC80-4B37-AED9-6CEBB04436E1}"/>
              </c:ext>
            </c:extLst>
          </c:dPt>
          <c:dPt>
            <c:idx val="4"/>
            <c:bubble3D val="0"/>
            <c:extLst>
              <c:ext xmlns:c16="http://schemas.microsoft.com/office/drawing/2014/chart" uri="{C3380CC4-5D6E-409C-BE32-E72D297353CC}">
                <c16:uniqueId val="{00000005-FC80-4B37-AED9-6CEBB04436E1}"/>
              </c:ext>
            </c:extLst>
          </c:dPt>
          <c:dPt>
            <c:idx val="5"/>
            <c:bubble3D val="0"/>
            <c:extLst>
              <c:ext xmlns:c16="http://schemas.microsoft.com/office/drawing/2014/chart" uri="{C3380CC4-5D6E-409C-BE32-E72D297353CC}">
                <c16:uniqueId val="{00000006-FC80-4B37-AED9-6CEBB04436E1}"/>
              </c:ext>
            </c:extLst>
          </c:dPt>
          <c:dPt>
            <c:idx val="6"/>
            <c:bubble3D val="0"/>
            <c:extLst>
              <c:ext xmlns:c16="http://schemas.microsoft.com/office/drawing/2014/chart" uri="{C3380CC4-5D6E-409C-BE32-E72D297353CC}">
                <c16:uniqueId val="{00000007-FC80-4B37-AED9-6CEBB04436E1}"/>
              </c:ext>
            </c:extLst>
          </c:dPt>
          <c:dPt>
            <c:idx val="7"/>
            <c:bubble3D val="0"/>
            <c:extLst>
              <c:ext xmlns:c16="http://schemas.microsoft.com/office/drawing/2014/chart" uri="{C3380CC4-5D6E-409C-BE32-E72D297353CC}">
                <c16:uniqueId val="{00000008-FC80-4B37-AED9-6CEBB04436E1}"/>
              </c:ext>
            </c:extLst>
          </c:dPt>
          <c:dPt>
            <c:idx val="8"/>
            <c:bubble3D val="0"/>
            <c:extLst>
              <c:ext xmlns:c16="http://schemas.microsoft.com/office/drawing/2014/chart" uri="{C3380CC4-5D6E-409C-BE32-E72D297353CC}">
                <c16:uniqueId val="{00000009-FC80-4B37-AED9-6CEBB04436E1}"/>
              </c:ext>
            </c:extLst>
          </c:dPt>
          <c:dPt>
            <c:idx val="9"/>
            <c:bubble3D val="0"/>
            <c:extLst>
              <c:ext xmlns:c16="http://schemas.microsoft.com/office/drawing/2014/chart" uri="{C3380CC4-5D6E-409C-BE32-E72D297353CC}">
                <c16:uniqueId val="{0000000A-FC80-4B37-AED9-6CEBB04436E1}"/>
              </c:ext>
            </c:extLst>
          </c:dPt>
          <c:dPt>
            <c:idx val="10"/>
            <c:bubble3D val="0"/>
            <c:extLst>
              <c:ext xmlns:c16="http://schemas.microsoft.com/office/drawing/2014/chart" uri="{C3380CC4-5D6E-409C-BE32-E72D297353CC}">
                <c16:uniqueId val="{0000000B-FC80-4B37-AED9-6CEBB04436E1}"/>
              </c:ext>
            </c:extLst>
          </c:dPt>
          <c:dPt>
            <c:idx val="11"/>
            <c:bubble3D val="0"/>
            <c:extLst>
              <c:ext xmlns:c16="http://schemas.microsoft.com/office/drawing/2014/chart" uri="{C3380CC4-5D6E-409C-BE32-E72D297353CC}">
                <c16:uniqueId val="{0000000C-FC80-4B37-AED9-6CEBB04436E1}"/>
              </c:ext>
            </c:extLst>
          </c:dPt>
          <c:dPt>
            <c:idx val="12"/>
            <c:bubble3D val="0"/>
            <c:extLst>
              <c:ext xmlns:c16="http://schemas.microsoft.com/office/drawing/2014/chart" uri="{C3380CC4-5D6E-409C-BE32-E72D297353CC}">
                <c16:uniqueId val="{0000000D-FC80-4B37-AED9-6CEBB04436E1}"/>
              </c:ext>
            </c:extLst>
          </c:dPt>
          <c:dPt>
            <c:idx val="13"/>
            <c:bubble3D val="0"/>
            <c:extLst>
              <c:ext xmlns:c16="http://schemas.microsoft.com/office/drawing/2014/chart" uri="{C3380CC4-5D6E-409C-BE32-E72D297353CC}">
                <c16:uniqueId val="{0000000E-FC80-4B37-AED9-6CEBB04436E1}"/>
              </c:ext>
            </c:extLst>
          </c:dPt>
          <c:dPt>
            <c:idx val="14"/>
            <c:bubble3D val="0"/>
            <c:extLst>
              <c:ext xmlns:c16="http://schemas.microsoft.com/office/drawing/2014/chart" uri="{C3380CC4-5D6E-409C-BE32-E72D297353CC}">
                <c16:uniqueId val="{0000000F-FC80-4B37-AED9-6CEBB04436E1}"/>
              </c:ext>
            </c:extLst>
          </c:dPt>
          <c:dPt>
            <c:idx val="15"/>
            <c:bubble3D val="0"/>
            <c:extLst>
              <c:ext xmlns:c16="http://schemas.microsoft.com/office/drawing/2014/chart" uri="{C3380CC4-5D6E-409C-BE32-E72D297353CC}">
                <c16:uniqueId val="{00000010-FC80-4B37-AED9-6CEBB04436E1}"/>
              </c:ext>
            </c:extLst>
          </c:dPt>
          <c:dPt>
            <c:idx val="16"/>
            <c:bubble3D val="0"/>
            <c:extLst>
              <c:ext xmlns:c16="http://schemas.microsoft.com/office/drawing/2014/chart" uri="{C3380CC4-5D6E-409C-BE32-E72D297353CC}">
                <c16:uniqueId val="{00000011-FC80-4B37-AED9-6CEBB04436E1}"/>
              </c:ext>
            </c:extLst>
          </c:dPt>
          <c:dPt>
            <c:idx val="17"/>
            <c:bubble3D val="0"/>
            <c:extLst>
              <c:ext xmlns:c16="http://schemas.microsoft.com/office/drawing/2014/chart" uri="{C3380CC4-5D6E-409C-BE32-E72D297353CC}">
                <c16:uniqueId val="{00000012-FC80-4B37-AED9-6CEBB04436E1}"/>
              </c:ext>
            </c:extLst>
          </c:dPt>
          <c:dPt>
            <c:idx val="18"/>
            <c:bubble3D val="0"/>
            <c:extLst>
              <c:ext xmlns:c16="http://schemas.microsoft.com/office/drawing/2014/chart" uri="{C3380CC4-5D6E-409C-BE32-E72D297353CC}">
                <c16:uniqueId val="{00000013-FC80-4B37-AED9-6CEBB04436E1}"/>
              </c:ext>
            </c:extLst>
          </c:dPt>
          <c:dPt>
            <c:idx val="19"/>
            <c:bubble3D val="0"/>
            <c:extLst>
              <c:ext xmlns:c16="http://schemas.microsoft.com/office/drawing/2014/chart" uri="{C3380CC4-5D6E-409C-BE32-E72D297353CC}">
                <c16:uniqueId val="{00000014-FC80-4B37-AED9-6CEBB04436E1}"/>
              </c:ext>
            </c:extLst>
          </c:dPt>
          <c:dPt>
            <c:idx val="20"/>
            <c:bubble3D val="0"/>
            <c:extLst>
              <c:ext xmlns:c16="http://schemas.microsoft.com/office/drawing/2014/chart" uri="{C3380CC4-5D6E-409C-BE32-E72D297353CC}">
                <c16:uniqueId val="{00000015-FC80-4B37-AED9-6CEBB04436E1}"/>
              </c:ext>
            </c:extLst>
          </c:dPt>
          <c:dPt>
            <c:idx val="21"/>
            <c:bubble3D val="0"/>
            <c:extLst>
              <c:ext xmlns:c16="http://schemas.microsoft.com/office/drawing/2014/chart" uri="{C3380CC4-5D6E-409C-BE32-E72D297353CC}">
                <c16:uniqueId val="{00000016-FC80-4B37-AED9-6CEBB04436E1}"/>
              </c:ext>
            </c:extLst>
          </c:dPt>
          <c:dPt>
            <c:idx val="22"/>
            <c:bubble3D val="0"/>
            <c:extLst>
              <c:ext xmlns:c16="http://schemas.microsoft.com/office/drawing/2014/chart" uri="{C3380CC4-5D6E-409C-BE32-E72D297353CC}">
                <c16:uniqueId val="{00000017-FC80-4B37-AED9-6CEBB04436E1}"/>
              </c:ext>
            </c:extLst>
          </c:dPt>
          <c:dPt>
            <c:idx val="23"/>
            <c:bubble3D val="0"/>
            <c:extLst>
              <c:ext xmlns:c16="http://schemas.microsoft.com/office/drawing/2014/chart" uri="{C3380CC4-5D6E-409C-BE32-E72D297353CC}">
                <c16:uniqueId val="{00000018-FC80-4B37-AED9-6CEBB04436E1}"/>
              </c:ext>
            </c:extLst>
          </c:dPt>
          <c:dPt>
            <c:idx val="24"/>
            <c:bubble3D val="0"/>
            <c:extLst>
              <c:ext xmlns:c16="http://schemas.microsoft.com/office/drawing/2014/chart" uri="{C3380CC4-5D6E-409C-BE32-E72D297353CC}">
                <c16:uniqueId val="{00000019-FC80-4B37-AED9-6CEBB04436E1}"/>
              </c:ext>
            </c:extLst>
          </c:dPt>
          <c:dPt>
            <c:idx val="25"/>
            <c:bubble3D val="0"/>
            <c:extLst>
              <c:ext xmlns:c16="http://schemas.microsoft.com/office/drawing/2014/chart" uri="{C3380CC4-5D6E-409C-BE32-E72D297353CC}">
                <c16:uniqueId val="{0000001A-FC80-4B37-AED9-6CEBB04436E1}"/>
              </c:ext>
            </c:extLst>
          </c:dPt>
          <c:dPt>
            <c:idx val="26"/>
            <c:bubble3D val="0"/>
            <c:extLst>
              <c:ext xmlns:c16="http://schemas.microsoft.com/office/drawing/2014/chart" uri="{C3380CC4-5D6E-409C-BE32-E72D297353CC}">
                <c16:uniqueId val="{0000001B-FC80-4B37-AED9-6CEBB04436E1}"/>
              </c:ext>
            </c:extLst>
          </c:dPt>
          <c:dPt>
            <c:idx val="27"/>
            <c:bubble3D val="0"/>
            <c:extLst>
              <c:ext xmlns:c16="http://schemas.microsoft.com/office/drawing/2014/chart" uri="{C3380CC4-5D6E-409C-BE32-E72D297353CC}">
                <c16:uniqueId val="{0000001C-FC80-4B37-AED9-6CEBB04436E1}"/>
              </c:ext>
            </c:extLst>
          </c:dPt>
          <c:dPt>
            <c:idx val="28"/>
            <c:bubble3D val="0"/>
            <c:extLst>
              <c:ext xmlns:c16="http://schemas.microsoft.com/office/drawing/2014/chart" uri="{C3380CC4-5D6E-409C-BE32-E72D297353CC}">
                <c16:uniqueId val="{0000001D-FC80-4B37-AED9-6CEBB04436E1}"/>
              </c:ext>
            </c:extLst>
          </c:dPt>
          <c:dPt>
            <c:idx val="29"/>
            <c:bubble3D val="0"/>
            <c:extLst>
              <c:ext xmlns:c16="http://schemas.microsoft.com/office/drawing/2014/chart" uri="{C3380CC4-5D6E-409C-BE32-E72D297353CC}">
                <c16:uniqueId val="{0000001E-FC80-4B37-AED9-6CEBB04436E1}"/>
              </c:ext>
            </c:extLst>
          </c:dPt>
          <c:dPt>
            <c:idx val="30"/>
            <c:bubble3D val="0"/>
            <c:extLst>
              <c:ext xmlns:c16="http://schemas.microsoft.com/office/drawing/2014/chart" uri="{C3380CC4-5D6E-409C-BE32-E72D297353CC}">
                <c16:uniqueId val="{0000001F-FC80-4B37-AED9-6CEBB04436E1}"/>
              </c:ext>
            </c:extLst>
          </c:dPt>
          <c:dPt>
            <c:idx val="31"/>
            <c:bubble3D val="0"/>
            <c:extLst>
              <c:ext xmlns:c16="http://schemas.microsoft.com/office/drawing/2014/chart" uri="{C3380CC4-5D6E-409C-BE32-E72D297353CC}">
                <c16:uniqueId val="{00000020-FC80-4B37-AED9-6CEBB04436E1}"/>
              </c:ext>
            </c:extLst>
          </c:dPt>
          <c:dPt>
            <c:idx val="32"/>
            <c:bubble3D val="0"/>
            <c:extLst>
              <c:ext xmlns:c16="http://schemas.microsoft.com/office/drawing/2014/chart" uri="{C3380CC4-5D6E-409C-BE32-E72D297353CC}">
                <c16:uniqueId val="{00000021-FC80-4B37-AED9-6CEBB04436E1}"/>
              </c:ext>
            </c:extLst>
          </c:dPt>
          <c:dPt>
            <c:idx val="33"/>
            <c:bubble3D val="0"/>
            <c:extLst>
              <c:ext xmlns:c16="http://schemas.microsoft.com/office/drawing/2014/chart" uri="{C3380CC4-5D6E-409C-BE32-E72D297353CC}">
                <c16:uniqueId val="{00000022-FC80-4B37-AED9-6CEBB04436E1}"/>
              </c:ext>
            </c:extLst>
          </c:dPt>
          <c:dPt>
            <c:idx val="34"/>
            <c:bubble3D val="0"/>
            <c:extLst>
              <c:ext xmlns:c16="http://schemas.microsoft.com/office/drawing/2014/chart" uri="{C3380CC4-5D6E-409C-BE32-E72D297353CC}">
                <c16:uniqueId val="{00000023-FC80-4B37-AED9-6CEBB04436E1}"/>
              </c:ext>
            </c:extLst>
          </c:dPt>
          <c:dPt>
            <c:idx val="35"/>
            <c:bubble3D val="0"/>
            <c:extLst>
              <c:ext xmlns:c16="http://schemas.microsoft.com/office/drawing/2014/chart" uri="{C3380CC4-5D6E-409C-BE32-E72D297353CC}">
                <c16:uniqueId val="{00000024-FC80-4B37-AED9-6CEBB04436E1}"/>
              </c:ext>
            </c:extLst>
          </c:dPt>
          <c:dPt>
            <c:idx val="36"/>
            <c:bubble3D val="0"/>
            <c:extLst>
              <c:ext xmlns:c16="http://schemas.microsoft.com/office/drawing/2014/chart" uri="{C3380CC4-5D6E-409C-BE32-E72D297353CC}">
                <c16:uniqueId val="{00000025-FC80-4B37-AED9-6CEBB04436E1}"/>
              </c:ext>
            </c:extLst>
          </c:dPt>
          <c:dPt>
            <c:idx val="37"/>
            <c:bubble3D val="0"/>
            <c:extLst>
              <c:ext xmlns:c16="http://schemas.microsoft.com/office/drawing/2014/chart" uri="{C3380CC4-5D6E-409C-BE32-E72D297353CC}">
                <c16:uniqueId val="{00000026-FC80-4B37-AED9-6CEBB04436E1}"/>
              </c:ext>
            </c:extLst>
          </c:dPt>
          <c:dPt>
            <c:idx val="38"/>
            <c:bubble3D val="0"/>
            <c:extLst>
              <c:ext xmlns:c16="http://schemas.microsoft.com/office/drawing/2014/chart" uri="{C3380CC4-5D6E-409C-BE32-E72D297353CC}">
                <c16:uniqueId val="{00000027-FC80-4B37-AED9-6CEBB04436E1}"/>
              </c:ext>
            </c:extLst>
          </c:dPt>
          <c:dPt>
            <c:idx val="39"/>
            <c:bubble3D val="0"/>
            <c:extLst>
              <c:ext xmlns:c16="http://schemas.microsoft.com/office/drawing/2014/chart" uri="{C3380CC4-5D6E-409C-BE32-E72D297353CC}">
                <c16:uniqueId val="{00000028-FC80-4B37-AED9-6CEBB04436E1}"/>
              </c:ext>
            </c:extLst>
          </c:dPt>
          <c:dPt>
            <c:idx val="40"/>
            <c:bubble3D val="0"/>
            <c:extLst>
              <c:ext xmlns:c16="http://schemas.microsoft.com/office/drawing/2014/chart" uri="{C3380CC4-5D6E-409C-BE32-E72D297353CC}">
                <c16:uniqueId val="{00000029-FC80-4B37-AED9-6CEBB04436E1}"/>
              </c:ext>
            </c:extLst>
          </c:dPt>
          <c:dPt>
            <c:idx val="41"/>
            <c:bubble3D val="0"/>
            <c:extLst>
              <c:ext xmlns:c16="http://schemas.microsoft.com/office/drawing/2014/chart" uri="{C3380CC4-5D6E-409C-BE32-E72D297353CC}">
                <c16:uniqueId val="{0000002A-FC80-4B37-AED9-6CEBB04436E1}"/>
              </c:ext>
            </c:extLst>
          </c:dPt>
          <c:dPt>
            <c:idx val="42"/>
            <c:bubble3D val="0"/>
            <c:extLst>
              <c:ext xmlns:c16="http://schemas.microsoft.com/office/drawing/2014/chart" uri="{C3380CC4-5D6E-409C-BE32-E72D297353CC}">
                <c16:uniqueId val="{0000002B-FC80-4B37-AED9-6CEBB04436E1}"/>
              </c:ext>
            </c:extLst>
          </c:dPt>
          <c:dPt>
            <c:idx val="43"/>
            <c:bubble3D val="0"/>
            <c:extLst>
              <c:ext xmlns:c16="http://schemas.microsoft.com/office/drawing/2014/chart" uri="{C3380CC4-5D6E-409C-BE32-E72D297353CC}">
                <c16:uniqueId val="{0000002C-FC80-4B37-AED9-6CEBB04436E1}"/>
              </c:ext>
            </c:extLst>
          </c:dPt>
          <c:dPt>
            <c:idx val="44"/>
            <c:bubble3D val="0"/>
            <c:extLst>
              <c:ext xmlns:c16="http://schemas.microsoft.com/office/drawing/2014/chart" uri="{C3380CC4-5D6E-409C-BE32-E72D297353CC}">
                <c16:uniqueId val="{0000002D-FC80-4B37-AED9-6CEBB04436E1}"/>
              </c:ext>
            </c:extLst>
          </c:dPt>
          <c:dPt>
            <c:idx val="45"/>
            <c:bubble3D val="0"/>
            <c:extLst>
              <c:ext xmlns:c16="http://schemas.microsoft.com/office/drawing/2014/chart" uri="{C3380CC4-5D6E-409C-BE32-E72D297353CC}">
                <c16:uniqueId val="{0000002E-FC80-4B37-AED9-6CEBB04436E1}"/>
              </c:ext>
            </c:extLst>
          </c:dPt>
          <c:dPt>
            <c:idx val="46"/>
            <c:bubble3D val="0"/>
            <c:extLst>
              <c:ext xmlns:c16="http://schemas.microsoft.com/office/drawing/2014/chart" uri="{C3380CC4-5D6E-409C-BE32-E72D297353CC}">
                <c16:uniqueId val="{0000002F-FC80-4B37-AED9-6CEBB04436E1}"/>
              </c:ext>
            </c:extLst>
          </c:dPt>
          <c:dPt>
            <c:idx val="47"/>
            <c:bubble3D val="0"/>
            <c:extLst>
              <c:ext xmlns:c16="http://schemas.microsoft.com/office/drawing/2014/chart" uri="{C3380CC4-5D6E-409C-BE32-E72D297353CC}">
                <c16:uniqueId val="{00000030-FC80-4B37-AED9-6CEBB04436E1}"/>
              </c:ext>
            </c:extLst>
          </c:dPt>
          <c:dPt>
            <c:idx val="48"/>
            <c:bubble3D val="0"/>
            <c:extLst>
              <c:ext xmlns:c16="http://schemas.microsoft.com/office/drawing/2014/chart" uri="{C3380CC4-5D6E-409C-BE32-E72D297353CC}">
                <c16:uniqueId val="{00000031-FC80-4B37-AED9-6CEBB04436E1}"/>
              </c:ext>
            </c:extLst>
          </c:dPt>
          <c:dPt>
            <c:idx val="49"/>
            <c:bubble3D val="0"/>
            <c:extLst>
              <c:ext xmlns:c16="http://schemas.microsoft.com/office/drawing/2014/chart" uri="{C3380CC4-5D6E-409C-BE32-E72D297353CC}">
                <c16:uniqueId val="{00000032-FC80-4B37-AED9-6CEBB04436E1}"/>
              </c:ext>
            </c:extLst>
          </c:dPt>
          <c:dPt>
            <c:idx val="50"/>
            <c:bubble3D val="0"/>
            <c:extLst>
              <c:ext xmlns:c16="http://schemas.microsoft.com/office/drawing/2014/chart" uri="{C3380CC4-5D6E-409C-BE32-E72D297353CC}">
                <c16:uniqueId val="{00000033-FC80-4B37-AED9-6CEBB04436E1}"/>
              </c:ext>
            </c:extLst>
          </c:dPt>
          <c:dPt>
            <c:idx val="51"/>
            <c:bubble3D val="0"/>
            <c:extLst>
              <c:ext xmlns:c16="http://schemas.microsoft.com/office/drawing/2014/chart" uri="{C3380CC4-5D6E-409C-BE32-E72D297353CC}">
                <c16:uniqueId val="{00000034-FC80-4B37-AED9-6CEBB04436E1}"/>
              </c:ext>
            </c:extLst>
          </c:dPt>
          <c:dPt>
            <c:idx val="52"/>
            <c:bubble3D val="0"/>
            <c:extLst>
              <c:ext xmlns:c16="http://schemas.microsoft.com/office/drawing/2014/chart" uri="{C3380CC4-5D6E-409C-BE32-E72D297353CC}">
                <c16:uniqueId val="{00000035-FC80-4B37-AED9-6CEBB04436E1}"/>
              </c:ext>
            </c:extLst>
          </c:dPt>
          <c:dPt>
            <c:idx val="53"/>
            <c:bubble3D val="0"/>
            <c:extLst>
              <c:ext xmlns:c16="http://schemas.microsoft.com/office/drawing/2014/chart" uri="{C3380CC4-5D6E-409C-BE32-E72D297353CC}">
                <c16:uniqueId val="{00000036-FC80-4B37-AED9-6CEBB04436E1}"/>
              </c:ext>
            </c:extLst>
          </c:dPt>
          <c:dPt>
            <c:idx val="54"/>
            <c:bubble3D val="0"/>
            <c:extLst>
              <c:ext xmlns:c16="http://schemas.microsoft.com/office/drawing/2014/chart" uri="{C3380CC4-5D6E-409C-BE32-E72D297353CC}">
                <c16:uniqueId val="{00000037-FC80-4B37-AED9-6CEBB04436E1}"/>
              </c:ext>
            </c:extLst>
          </c:dPt>
          <c:dPt>
            <c:idx val="55"/>
            <c:bubble3D val="0"/>
            <c:extLst>
              <c:ext xmlns:c16="http://schemas.microsoft.com/office/drawing/2014/chart" uri="{C3380CC4-5D6E-409C-BE32-E72D297353CC}">
                <c16:uniqueId val="{00000038-FC80-4B37-AED9-6CEBB04436E1}"/>
              </c:ext>
            </c:extLst>
          </c:dPt>
          <c:dPt>
            <c:idx val="56"/>
            <c:bubble3D val="0"/>
            <c:extLst>
              <c:ext xmlns:c16="http://schemas.microsoft.com/office/drawing/2014/chart" uri="{C3380CC4-5D6E-409C-BE32-E72D297353CC}">
                <c16:uniqueId val="{00000039-FC80-4B37-AED9-6CEBB04436E1}"/>
              </c:ext>
            </c:extLst>
          </c:dPt>
          <c:dPt>
            <c:idx val="57"/>
            <c:bubble3D val="0"/>
            <c:extLst>
              <c:ext xmlns:c16="http://schemas.microsoft.com/office/drawing/2014/chart" uri="{C3380CC4-5D6E-409C-BE32-E72D297353CC}">
                <c16:uniqueId val="{0000003A-FC80-4B37-AED9-6CEBB04436E1}"/>
              </c:ext>
            </c:extLst>
          </c:dPt>
          <c:dPt>
            <c:idx val="58"/>
            <c:bubble3D val="0"/>
            <c:extLst>
              <c:ext xmlns:c16="http://schemas.microsoft.com/office/drawing/2014/chart" uri="{C3380CC4-5D6E-409C-BE32-E72D297353CC}">
                <c16:uniqueId val="{0000003B-FC80-4B37-AED9-6CEBB04436E1}"/>
              </c:ext>
            </c:extLst>
          </c:dPt>
          <c:dPt>
            <c:idx val="59"/>
            <c:bubble3D val="0"/>
            <c:extLst>
              <c:ext xmlns:c16="http://schemas.microsoft.com/office/drawing/2014/chart" uri="{C3380CC4-5D6E-409C-BE32-E72D297353CC}">
                <c16:uniqueId val="{0000003C-FC80-4B37-AED9-6CEBB04436E1}"/>
              </c:ext>
            </c:extLst>
          </c:dPt>
          <c:dPt>
            <c:idx val="60"/>
            <c:bubble3D val="0"/>
            <c:extLst>
              <c:ext xmlns:c16="http://schemas.microsoft.com/office/drawing/2014/chart" uri="{C3380CC4-5D6E-409C-BE32-E72D297353CC}">
                <c16:uniqueId val="{0000003D-FC80-4B37-AED9-6CEBB04436E1}"/>
              </c:ext>
            </c:extLst>
          </c:dPt>
          <c:dPt>
            <c:idx val="61"/>
            <c:bubble3D val="0"/>
            <c:extLst>
              <c:ext xmlns:c16="http://schemas.microsoft.com/office/drawing/2014/chart" uri="{C3380CC4-5D6E-409C-BE32-E72D297353CC}">
                <c16:uniqueId val="{0000003E-FC80-4B37-AED9-6CEBB04436E1}"/>
              </c:ext>
            </c:extLst>
          </c:dPt>
          <c:dPt>
            <c:idx val="62"/>
            <c:bubble3D val="0"/>
            <c:extLst>
              <c:ext xmlns:c16="http://schemas.microsoft.com/office/drawing/2014/chart" uri="{C3380CC4-5D6E-409C-BE32-E72D297353CC}">
                <c16:uniqueId val="{0000003F-FC80-4B37-AED9-6CEBB04436E1}"/>
              </c:ext>
            </c:extLst>
          </c:dPt>
          <c:dPt>
            <c:idx val="63"/>
            <c:bubble3D val="0"/>
            <c:extLst>
              <c:ext xmlns:c16="http://schemas.microsoft.com/office/drawing/2014/chart" uri="{C3380CC4-5D6E-409C-BE32-E72D297353CC}">
                <c16:uniqueId val="{00000040-FC80-4B37-AED9-6CEBB04436E1}"/>
              </c:ext>
            </c:extLst>
          </c:dPt>
          <c:dPt>
            <c:idx val="64"/>
            <c:bubble3D val="0"/>
            <c:extLst>
              <c:ext xmlns:c16="http://schemas.microsoft.com/office/drawing/2014/chart" uri="{C3380CC4-5D6E-409C-BE32-E72D297353CC}">
                <c16:uniqueId val="{00000041-FC80-4B37-AED9-6CEBB04436E1}"/>
              </c:ext>
            </c:extLst>
          </c:dPt>
          <c:dPt>
            <c:idx val="65"/>
            <c:bubble3D val="0"/>
            <c:extLst>
              <c:ext xmlns:c16="http://schemas.microsoft.com/office/drawing/2014/chart" uri="{C3380CC4-5D6E-409C-BE32-E72D297353CC}">
                <c16:uniqueId val="{00000042-FC80-4B37-AED9-6CEBB04436E1}"/>
              </c:ext>
            </c:extLst>
          </c:dPt>
          <c:dPt>
            <c:idx val="66"/>
            <c:bubble3D val="0"/>
            <c:extLst>
              <c:ext xmlns:c16="http://schemas.microsoft.com/office/drawing/2014/chart" uri="{C3380CC4-5D6E-409C-BE32-E72D297353CC}">
                <c16:uniqueId val="{00000043-FC80-4B37-AED9-6CEBB04436E1}"/>
              </c:ext>
            </c:extLst>
          </c:dPt>
          <c:dPt>
            <c:idx val="67"/>
            <c:bubble3D val="0"/>
            <c:extLst>
              <c:ext xmlns:c16="http://schemas.microsoft.com/office/drawing/2014/chart" uri="{C3380CC4-5D6E-409C-BE32-E72D297353CC}">
                <c16:uniqueId val="{00000044-FC80-4B37-AED9-6CEBB04436E1}"/>
              </c:ext>
            </c:extLst>
          </c:dPt>
          <c:dPt>
            <c:idx val="68"/>
            <c:bubble3D val="0"/>
            <c:extLst>
              <c:ext xmlns:c16="http://schemas.microsoft.com/office/drawing/2014/chart" uri="{C3380CC4-5D6E-409C-BE32-E72D297353CC}">
                <c16:uniqueId val="{00000045-FC80-4B37-AED9-6CEBB04436E1}"/>
              </c:ext>
            </c:extLst>
          </c:dPt>
          <c:dPt>
            <c:idx val="69"/>
            <c:bubble3D val="0"/>
            <c:extLst>
              <c:ext xmlns:c16="http://schemas.microsoft.com/office/drawing/2014/chart" uri="{C3380CC4-5D6E-409C-BE32-E72D297353CC}">
                <c16:uniqueId val="{00000046-FC80-4B37-AED9-6CEBB04436E1}"/>
              </c:ext>
            </c:extLst>
          </c:dPt>
          <c:dPt>
            <c:idx val="70"/>
            <c:bubble3D val="0"/>
            <c:extLst>
              <c:ext xmlns:c16="http://schemas.microsoft.com/office/drawing/2014/chart" uri="{C3380CC4-5D6E-409C-BE32-E72D297353CC}">
                <c16:uniqueId val="{00000047-FC80-4B37-AED9-6CEBB04436E1}"/>
              </c:ext>
            </c:extLst>
          </c:dPt>
          <c:dPt>
            <c:idx val="71"/>
            <c:bubble3D val="0"/>
            <c:extLst>
              <c:ext xmlns:c16="http://schemas.microsoft.com/office/drawing/2014/chart" uri="{C3380CC4-5D6E-409C-BE32-E72D297353CC}">
                <c16:uniqueId val="{00000048-FC80-4B37-AED9-6CEBB04436E1}"/>
              </c:ext>
            </c:extLst>
          </c:dPt>
          <c:dPt>
            <c:idx val="72"/>
            <c:bubble3D val="0"/>
            <c:extLst>
              <c:ext xmlns:c16="http://schemas.microsoft.com/office/drawing/2014/chart" uri="{C3380CC4-5D6E-409C-BE32-E72D297353CC}">
                <c16:uniqueId val="{00000049-FC80-4B37-AED9-6CEBB04436E1}"/>
              </c:ext>
            </c:extLst>
          </c:dPt>
          <c:dPt>
            <c:idx val="73"/>
            <c:bubble3D val="0"/>
            <c:extLst>
              <c:ext xmlns:c16="http://schemas.microsoft.com/office/drawing/2014/chart" uri="{C3380CC4-5D6E-409C-BE32-E72D297353CC}">
                <c16:uniqueId val="{0000004A-FC80-4B37-AED9-6CEBB04436E1}"/>
              </c:ext>
            </c:extLst>
          </c:dPt>
          <c:dPt>
            <c:idx val="74"/>
            <c:bubble3D val="0"/>
            <c:extLst>
              <c:ext xmlns:c16="http://schemas.microsoft.com/office/drawing/2014/chart" uri="{C3380CC4-5D6E-409C-BE32-E72D297353CC}">
                <c16:uniqueId val="{0000004B-FC80-4B37-AED9-6CEBB04436E1}"/>
              </c:ext>
            </c:extLst>
          </c:dPt>
          <c:dPt>
            <c:idx val="75"/>
            <c:bubble3D val="0"/>
            <c:extLst>
              <c:ext xmlns:c16="http://schemas.microsoft.com/office/drawing/2014/chart" uri="{C3380CC4-5D6E-409C-BE32-E72D297353CC}">
                <c16:uniqueId val="{0000004C-FC80-4B37-AED9-6CEBB04436E1}"/>
              </c:ext>
            </c:extLst>
          </c:dPt>
          <c:dPt>
            <c:idx val="76"/>
            <c:bubble3D val="0"/>
            <c:extLst>
              <c:ext xmlns:c16="http://schemas.microsoft.com/office/drawing/2014/chart" uri="{C3380CC4-5D6E-409C-BE32-E72D297353CC}">
                <c16:uniqueId val="{0000004D-FC80-4B37-AED9-6CEBB04436E1}"/>
              </c:ext>
            </c:extLst>
          </c:dPt>
          <c:dPt>
            <c:idx val="77"/>
            <c:bubble3D val="0"/>
            <c:extLst>
              <c:ext xmlns:c16="http://schemas.microsoft.com/office/drawing/2014/chart" uri="{C3380CC4-5D6E-409C-BE32-E72D297353CC}">
                <c16:uniqueId val="{0000004E-FC80-4B37-AED9-6CEBB04436E1}"/>
              </c:ext>
            </c:extLst>
          </c:dPt>
          <c:dPt>
            <c:idx val="78"/>
            <c:bubble3D val="0"/>
            <c:extLst>
              <c:ext xmlns:c16="http://schemas.microsoft.com/office/drawing/2014/chart" uri="{C3380CC4-5D6E-409C-BE32-E72D297353CC}">
                <c16:uniqueId val="{0000004F-FC80-4B37-AED9-6CEBB04436E1}"/>
              </c:ext>
            </c:extLst>
          </c:dPt>
          <c:dPt>
            <c:idx val="79"/>
            <c:bubble3D val="0"/>
            <c:extLst>
              <c:ext xmlns:c16="http://schemas.microsoft.com/office/drawing/2014/chart" uri="{C3380CC4-5D6E-409C-BE32-E72D297353CC}">
                <c16:uniqueId val="{00000050-FC80-4B37-AED9-6CEBB04436E1}"/>
              </c:ext>
            </c:extLst>
          </c:dPt>
          <c:dPt>
            <c:idx val="80"/>
            <c:bubble3D val="0"/>
            <c:extLst>
              <c:ext xmlns:c16="http://schemas.microsoft.com/office/drawing/2014/chart" uri="{C3380CC4-5D6E-409C-BE32-E72D297353CC}">
                <c16:uniqueId val="{00000051-FC80-4B37-AED9-6CEBB04436E1}"/>
              </c:ext>
            </c:extLst>
          </c:dPt>
          <c:dPt>
            <c:idx val="81"/>
            <c:bubble3D val="0"/>
            <c:extLst>
              <c:ext xmlns:c16="http://schemas.microsoft.com/office/drawing/2014/chart" uri="{C3380CC4-5D6E-409C-BE32-E72D297353CC}">
                <c16:uniqueId val="{00000052-FC80-4B37-AED9-6CEBB04436E1}"/>
              </c:ext>
            </c:extLst>
          </c:dPt>
          <c:dPt>
            <c:idx val="82"/>
            <c:bubble3D val="0"/>
            <c:extLst>
              <c:ext xmlns:c16="http://schemas.microsoft.com/office/drawing/2014/chart" uri="{C3380CC4-5D6E-409C-BE32-E72D297353CC}">
                <c16:uniqueId val="{00000053-FC80-4B37-AED9-6CEBB04436E1}"/>
              </c:ext>
            </c:extLst>
          </c:dPt>
          <c:dPt>
            <c:idx val="83"/>
            <c:bubble3D val="0"/>
            <c:extLst>
              <c:ext xmlns:c16="http://schemas.microsoft.com/office/drawing/2014/chart" uri="{C3380CC4-5D6E-409C-BE32-E72D297353CC}">
                <c16:uniqueId val="{00000054-FC80-4B37-AED9-6CEBB04436E1}"/>
              </c:ext>
            </c:extLst>
          </c:dPt>
          <c:dPt>
            <c:idx val="84"/>
            <c:bubble3D val="0"/>
            <c:extLst>
              <c:ext xmlns:c16="http://schemas.microsoft.com/office/drawing/2014/chart" uri="{C3380CC4-5D6E-409C-BE32-E72D297353CC}">
                <c16:uniqueId val="{00000055-FC80-4B37-AED9-6CEBB04436E1}"/>
              </c:ext>
            </c:extLst>
          </c:dPt>
          <c:dPt>
            <c:idx val="85"/>
            <c:bubble3D val="0"/>
            <c:extLst>
              <c:ext xmlns:c16="http://schemas.microsoft.com/office/drawing/2014/chart" uri="{C3380CC4-5D6E-409C-BE32-E72D297353CC}">
                <c16:uniqueId val="{00000056-FC80-4B37-AED9-6CEBB04436E1}"/>
              </c:ext>
            </c:extLst>
          </c:dPt>
          <c:dPt>
            <c:idx val="86"/>
            <c:bubble3D val="0"/>
            <c:extLst>
              <c:ext xmlns:c16="http://schemas.microsoft.com/office/drawing/2014/chart" uri="{C3380CC4-5D6E-409C-BE32-E72D297353CC}">
                <c16:uniqueId val="{00000057-FC80-4B37-AED9-6CEBB04436E1}"/>
              </c:ext>
            </c:extLst>
          </c:dPt>
          <c:dPt>
            <c:idx val="87"/>
            <c:bubble3D val="0"/>
            <c:extLst>
              <c:ext xmlns:c16="http://schemas.microsoft.com/office/drawing/2014/chart" uri="{C3380CC4-5D6E-409C-BE32-E72D297353CC}">
                <c16:uniqueId val="{00000058-FC80-4B37-AED9-6CEBB04436E1}"/>
              </c:ext>
            </c:extLst>
          </c:dPt>
          <c:dPt>
            <c:idx val="88"/>
            <c:bubble3D val="0"/>
            <c:extLst>
              <c:ext xmlns:c16="http://schemas.microsoft.com/office/drawing/2014/chart" uri="{C3380CC4-5D6E-409C-BE32-E72D297353CC}">
                <c16:uniqueId val="{00000059-FC80-4B37-AED9-6CEBB04436E1}"/>
              </c:ext>
            </c:extLst>
          </c:dPt>
          <c:dPt>
            <c:idx val="89"/>
            <c:bubble3D val="0"/>
            <c:extLst>
              <c:ext xmlns:c16="http://schemas.microsoft.com/office/drawing/2014/chart" uri="{C3380CC4-5D6E-409C-BE32-E72D297353CC}">
                <c16:uniqueId val="{0000005A-FC80-4B37-AED9-6CEBB04436E1}"/>
              </c:ext>
            </c:extLst>
          </c:dPt>
          <c:dPt>
            <c:idx val="90"/>
            <c:bubble3D val="0"/>
            <c:extLst>
              <c:ext xmlns:c16="http://schemas.microsoft.com/office/drawing/2014/chart" uri="{C3380CC4-5D6E-409C-BE32-E72D297353CC}">
                <c16:uniqueId val="{0000005B-FC80-4B37-AED9-6CEBB04436E1}"/>
              </c:ext>
            </c:extLst>
          </c:dPt>
          <c:dPt>
            <c:idx val="91"/>
            <c:bubble3D val="0"/>
            <c:extLst>
              <c:ext xmlns:c16="http://schemas.microsoft.com/office/drawing/2014/chart" uri="{C3380CC4-5D6E-409C-BE32-E72D297353CC}">
                <c16:uniqueId val="{0000005C-FC80-4B37-AED9-6CEBB04436E1}"/>
              </c:ext>
            </c:extLst>
          </c:dPt>
          <c:dPt>
            <c:idx val="92"/>
            <c:bubble3D val="0"/>
            <c:extLst>
              <c:ext xmlns:c16="http://schemas.microsoft.com/office/drawing/2014/chart" uri="{C3380CC4-5D6E-409C-BE32-E72D297353CC}">
                <c16:uniqueId val="{0000005D-FC80-4B37-AED9-6CEBB04436E1}"/>
              </c:ext>
            </c:extLst>
          </c:dPt>
          <c:dPt>
            <c:idx val="93"/>
            <c:bubble3D val="0"/>
            <c:extLst>
              <c:ext xmlns:c16="http://schemas.microsoft.com/office/drawing/2014/chart" uri="{C3380CC4-5D6E-409C-BE32-E72D297353CC}">
                <c16:uniqueId val="{0000005E-FC80-4B37-AED9-6CEBB04436E1}"/>
              </c:ext>
            </c:extLst>
          </c:dPt>
          <c:dPt>
            <c:idx val="94"/>
            <c:bubble3D val="0"/>
            <c:extLst>
              <c:ext xmlns:c16="http://schemas.microsoft.com/office/drawing/2014/chart" uri="{C3380CC4-5D6E-409C-BE32-E72D297353CC}">
                <c16:uniqueId val="{0000005F-FC80-4B37-AED9-6CEBB04436E1}"/>
              </c:ext>
            </c:extLst>
          </c:dPt>
          <c:dPt>
            <c:idx val="95"/>
            <c:bubble3D val="0"/>
            <c:extLst>
              <c:ext xmlns:c16="http://schemas.microsoft.com/office/drawing/2014/chart" uri="{C3380CC4-5D6E-409C-BE32-E72D297353CC}">
                <c16:uniqueId val="{00000060-FC80-4B37-AED9-6CEBB04436E1}"/>
              </c:ext>
            </c:extLst>
          </c:dPt>
          <c:dPt>
            <c:idx val="96"/>
            <c:bubble3D val="0"/>
            <c:extLst>
              <c:ext xmlns:c16="http://schemas.microsoft.com/office/drawing/2014/chart" uri="{C3380CC4-5D6E-409C-BE32-E72D297353CC}">
                <c16:uniqueId val="{00000061-FC80-4B37-AED9-6CEBB04436E1}"/>
              </c:ext>
            </c:extLst>
          </c:dPt>
          <c:dPt>
            <c:idx val="97"/>
            <c:bubble3D val="0"/>
            <c:extLst>
              <c:ext xmlns:c16="http://schemas.microsoft.com/office/drawing/2014/chart" uri="{C3380CC4-5D6E-409C-BE32-E72D297353CC}">
                <c16:uniqueId val="{00000062-FC80-4B37-AED9-6CEBB04436E1}"/>
              </c:ext>
            </c:extLst>
          </c:dPt>
          <c:dPt>
            <c:idx val="98"/>
            <c:bubble3D val="0"/>
            <c:extLst>
              <c:ext xmlns:c16="http://schemas.microsoft.com/office/drawing/2014/chart" uri="{C3380CC4-5D6E-409C-BE32-E72D297353CC}">
                <c16:uniqueId val="{00000063-FC80-4B37-AED9-6CEBB04436E1}"/>
              </c:ext>
            </c:extLst>
          </c:dPt>
          <c:dPt>
            <c:idx val="99"/>
            <c:bubble3D val="0"/>
            <c:extLst>
              <c:ext xmlns:c16="http://schemas.microsoft.com/office/drawing/2014/chart" uri="{C3380CC4-5D6E-409C-BE32-E72D297353CC}">
                <c16:uniqueId val="{00000064-FC80-4B37-AED9-6CEBB04436E1}"/>
              </c:ext>
            </c:extLst>
          </c:dPt>
          <c:dPt>
            <c:idx val="100"/>
            <c:bubble3D val="0"/>
            <c:extLst>
              <c:ext xmlns:c16="http://schemas.microsoft.com/office/drawing/2014/chart" uri="{C3380CC4-5D6E-409C-BE32-E72D297353CC}">
                <c16:uniqueId val="{00000065-FC80-4B37-AED9-6CEBB04436E1}"/>
              </c:ext>
            </c:extLst>
          </c:dPt>
          <c:dPt>
            <c:idx val="101"/>
            <c:bubble3D val="0"/>
            <c:extLst>
              <c:ext xmlns:c16="http://schemas.microsoft.com/office/drawing/2014/chart" uri="{C3380CC4-5D6E-409C-BE32-E72D297353CC}">
                <c16:uniqueId val="{00000066-FC80-4B37-AED9-6CEBB04436E1}"/>
              </c:ext>
            </c:extLst>
          </c:dPt>
          <c:dPt>
            <c:idx val="102"/>
            <c:bubble3D val="0"/>
            <c:extLst>
              <c:ext xmlns:c16="http://schemas.microsoft.com/office/drawing/2014/chart" uri="{C3380CC4-5D6E-409C-BE32-E72D297353CC}">
                <c16:uniqueId val="{00000067-FC80-4B37-AED9-6CEBB04436E1}"/>
              </c:ext>
            </c:extLst>
          </c:dPt>
          <c:dPt>
            <c:idx val="103"/>
            <c:bubble3D val="0"/>
            <c:extLst>
              <c:ext xmlns:c16="http://schemas.microsoft.com/office/drawing/2014/chart" uri="{C3380CC4-5D6E-409C-BE32-E72D297353CC}">
                <c16:uniqueId val="{00000068-FC80-4B37-AED9-6CEBB04436E1}"/>
              </c:ext>
            </c:extLst>
          </c:dPt>
          <c:dPt>
            <c:idx val="104"/>
            <c:bubble3D val="0"/>
            <c:extLst>
              <c:ext xmlns:c16="http://schemas.microsoft.com/office/drawing/2014/chart" uri="{C3380CC4-5D6E-409C-BE32-E72D297353CC}">
                <c16:uniqueId val="{00000069-FC80-4B37-AED9-6CEBB04436E1}"/>
              </c:ext>
            </c:extLst>
          </c:dPt>
          <c:dPt>
            <c:idx val="105"/>
            <c:bubble3D val="0"/>
            <c:extLst>
              <c:ext xmlns:c16="http://schemas.microsoft.com/office/drawing/2014/chart" uri="{C3380CC4-5D6E-409C-BE32-E72D297353CC}">
                <c16:uniqueId val="{0000006A-FC80-4B37-AED9-6CEBB04436E1}"/>
              </c:ext>
            </c:extLst>
          </c:dPt>
          <c:dPt>
            <c:idx val="106"/>
            <c:bubble3D val="0"/>
            <c:extLst>
              <c:ext xmlns:c16="http://schemas.microsoft.com/office/drawing/2014/chart" uri="{C3380CC4-5D6E-409C-BE32-E72D297353CC}">
                <c16:uniqueId val="{0000006B-FC80-4B37-AED9-6CEBB04436E1}"/>
              </c:ext>
            </c:extLst>
          </c:dPt>
          <c:dPt>
            <c:idx val="107"/>
            <c:bubble3D val="0"/>
            <c:extLst>
              <c:ext xmlns:c16="http://schemas.microsoft.com/office/drawing/2014/chart" uri="{C3380CC4-5D6E-409C-BE32-E72D297353CC}">
                <c16:uniqueId val="{0000006C-FC80-4B37-AED9-6CEBB04436E1}"/>
              </c:ext>
            </c:extLst>
          </c:dPt>
          <c:dPt>
            <c:idx val="108"/>
            <c:bubble3D val="0"/>
            <c:extLst>
              <c:ext xmlns:c16="http://schemas.microsoft.com/office/drawing/2014/chart" uri="{C3380CC4-5D6E-409C-BE32-E72D297353CC}">
                <c16:uniqueId val="{0000006D-FC80-4B37-AED9-6CEBB04436E1}"/>
              </c:ext>
            </c:extLst>
          </c:dPt>
          <c:dPt>
            <c:idx val="109"/>
            <c:bubble3D val="0"/>
            <c:extLst>
              <c:ext xmlns:c16="http://schemas.microsoft.com/office/drawing/2014/chart" uri="{C3380CC4-5D6E-409C-BE32-E72D297353CC}">
                <c16:uniqueId val="{0000006E-FC80-4B37-AED9-6CEBB04436E1}"/>
              </c:ext>
            </c:extLst>
          </c:dPt>
          <c:dPt>
            <c:idx val="110"/>
            <c:bubble3D val="0"/>
            <c:extLst>
              <c:ext xmlns:c16="http://schemas.microsoft.com/office/drawing/2014/chart" uri="{C3380CC4-5D6E-409C-BE32-E72D297353CC}">
                <c16:uniqueId val="{0000006F-FC80-4B37-AED9-6CEBB04436E1}"/>
              </c:ext>
            </c:extLst>
          </c:dPt>
          <c:dPt>
            <c:idx val="111"/>
            <c:bubble3D val="0"/>
            <c:extLst>
              <c:ext xmlns:c16="http://schemas.microsoft.com/office/drawing/2014/chart" uri="{C3380CC4-5D6E-409C-BE32-E72D297353CC}">
                <c16:uniqueId val="{00000070-FC80-4B37-AED9-6CEBB04436E1}"/>
              </c:ext>
            </c:extLst>
          </c:dPt>
          <c:dPt>
            <c:idx val="112"/>
            <c:bubble3D val="0"/>
            <c:extLst>
              <c:ext xmlns:c16="http://schemas.microsoft.com/office/drawing/2014/chart" uri="{C3380CC4-5D6E-409C-BE32-E72D297353CC}">
                <c16:uniqueId val="{00000071-FC80-4B37-AED9-6CEBB04436E1}"/>
              </c:ext>
            </c:extLst>
          </c:dPt>
          <c:xVal>
            <c:numRef>
              <c:f>'5Yr R.R Chart'!$B$2:$B$114</c:f>
              <c:numCache>
                <c:formatCode>0.00%</c:formatCode>
                <c:ptCount val="113"/>
                <c:pt idx="0">
                  <c:v>2.4885338812172318E-3</c:v>
                </c:pt>
                <c:pt idx="1">
                  <c:v>2.3819982922762108E-3</c:v>
                </c:pt>
                <c:pt idx="2">
                  <c:v>2.4676660069859321E-3</c:v>
                </c:pt>
                <c:pt idx="3">
                  <c:v>2.4808925430516928E-3</c:v>
                </c:pt>
                <c:pt idx="4">
                  <c:v>2.5835303667675769E-3</c:v>
                </c:pt>
                <c:pt idx="5">
                  <c:v>2.4413111231467387E-3</c:v>
                </c:pt>
                <c:pt idx="6">
                  <c:v>2.5905296735937639E-3</c:v>
                </c:pt>
                <c:pt idx="7">
                  <c:v>2.5318735418092151E-3</c:v>
                </c:pt>
                <c:pt idx="8">
                  <c:v>2.2580121624630788E-3</c:v>
                </c:pt>
                <c:pt idx="9">
                  <c:v>2.7634072152580317E-3</c:v>
                </c:pt>
                <c:pt idx="10">
                  <c:v>2.5148052656809587E-3</c:v>
                </c:pt>
                <c:pt idx="11">
                  <c:v>2.5724489511238301E-3</c:v>
                </c:pt>
                <c:pt idx="12">
                  <c:v>2.235999350319482E-3</c:v>
                </c:pt>
                <c:pt idx="13">
                  <c:v>1.4531736148813098E-3</c:v>
                </c:pt>
                <c:pt idx="14">
                  <c:v>2.2582953080165832E-3</c:v>
                </c:pt>
                <c:pt idx="15">
                  <c:v>2.2663331583539794E-3</c:v>
                </c:pt>
                <c:pt idx="16">
                  <c:v>2.4793778610782803E-3</c:v>
                </c:pt>
                <c:pt idx="17">
                  <c:v>2.5754298427020507E-3</c:v>
                </c:pt>
                <c:pt idx="18">
                  <c:v>2.4570374942360631E-3</c:v>
                </c:pt>
                <c:pt idx="19">
                  <c:v>2.0841135793820613E-3</c:v>
                </c:pt>
                <c:pt idx="20">
                  <c:v>2.2822118763588424E-3</c:v>
                </c:pt>
                <c:pt idx="21">
                  <c:v>2.3305268714866223E-3</c:v>
                </c:pt>
                <c:pt idx="22">
                  <c:v>2.2437637360749017E-3</c:v>
                </c:pt>
                <c:pt idx="23">
                  <c:v>1.9402322744383935E-3</c:v>
                </c:pt>
                <c:pt idx="24">
                  <c:v>1.7292134131254575E-3</c:v>
                </c:pt>
                <c:pt idx="25">
                  <c:v>2.5707482963271723E-3</c:v>
                </c:pt>
                <c:pt idx="26">
                  <c:v>2.6946190578647057E-3</c:v>
                </c:pt>
                <c:pt idx="27">
                  <c:v>2.1229473311516686E-3</c:v>
                </c:pt>
                <c:pt idx="28">
                  <c:v>2.7243995560813877E-3</c:v>
                </c:pt>
                <c:pt idx="29">
                  <c:v>2.7254695271131725E-3</c:v>
                </c:pt>
                <c:pt idx="30">
                  <c:v>2.8565445116984535E-3</c:v>
                </c:pt>
                <c:pt idx="31">
                  <c:v>2.4645517534165389E-3</c:v>
                </c:pt>
                <c:pt idx="32">
                  <c:v>2.6554581149985214E-3</c:v>
                </c:pt>
                <c:pt idx="33">
                  <c:v>2.6851967022777428E-3</c:v>
                </c:pt>
                <c:pt idx="34">
                  <c:v>2.7552971535012433E-3</c:v>
                </c:pt>
                <c:pt idx="35">
                  <c:v>2.7512285095972035E-3</c:v>
                </c:pt>
                <c:pt idx="36">
                  <c:v>2.3201000948510548E-3</c:v>
                </c:pt>
                <c:pt idx="37">
                  <c:v>2.7194196010825377E-3</c:v>
                </c:pt>
                <c:pt idx="38">
                  <c:v>2.4814297503935314E-3</c:v>
                </c:pt>
                <c:pt idx="39">
                  <c:v>2.4472020664350917E-3</c:v>
                </c:pt>
                <c:pt idx="40">
                  <c:v>2.4839021359489718E-3</c:v>
                </c:pt>
                <c:pt idx="41">
                  <c:v>2.1168427003211182E-3</c:v>
                </c:pt>
                <c:pt idx="42">
                  <c:v>2.3363468543948925E-3</c:v>
                </c:pt>
                <c:pt idx="43">
                  <c:v>1.8014628894871773E-3</c:v>
                </c:pt>
                <c:pt idx="44">
                  <c:v>2.3618883597750599E-3</c:v>
                </c:pt>
                <c:pt idx="45">
                  <c:v>2.4311385774177293E-3</c:v>
                </c:pt>
                <c:pt idx="46">
                  <c:v>2.4596279842634475E-3</c:v>
                </c:pt>
                <c:pt idx="47">
                  <c:v>2.3881420616022543E-3</c:v>
                </c:pt>
                <c:pt idx="48">
                  <c:v>2.4513788593402805E-3</c:v>
                </c:pt>
                <c:pt idx="49">
                  <c:v>1.9420636583791309E-3</c:v>
                </c:pt>
                <c:pt idx="50">
                  <c:v>2.2012319266458275E-3</c:v>
                </c:pt>
                <c:pt idx="51">
                  <c:v>1.6274499532654247E-3</c:v>
                </c:pt>
                <c:pt idx="52">
                  <c:v>2.2928555778258812E-3</c:v>
                </c:pt>
                <c:pt idx="53">
                  <c:v>2.3469629937682567E-3</c:v>
                </c:pt>
                <c:pt idx="54">
                  <c:v>2.3871244566120763E-3</c:v>
                </c:pt>
                <c:pt idx="55">
                  <c:v>1.8262507538278469E-3</c:v>
                </c:pt>
                <c:pt idx="56">
                  <c:v>2.4183865179874878E-3</c:v>
                </c:pt>
                <c:pt idx="57">
                  <c:v>2.2399077438071545E-3</c:v>
                </c:pt>
                <c:pt idx="58">
                  <c:v>2.1790328458337897E-3</c:v>
                </c:pt>
                <c:pt idx="59">
                  <c:v>2.2804742181937818E-3</c:v>
                </c:pt>
                <c:pt idx="60">
                  <c:v>2.0636793303506784E-3</c:v>
                </c:pt>
                <c:pt idx="61">
                  <c:v>2.4092957233085646E-3</c:v>
                </c:pt>
                <c:pt idx="62">
                  <c:v>2.3665940216748417E-3</c:v>
                </c:pt>
                <c:pt idx="63">
                  <c:v>1.8434649905424022E-3</c:v>
                </c:pt>
                <c:pt idx="64">
                  <c:v>2.3821909578349908E-3</c:v>
                </c:pt>
                <c:pt idx="65">
                  <c:v>2.2817523664702484E-3</c:v>
                </c:pt>
                <c:pt idx="66">
                  <c:v>2.352024757598875E-3</c:v>
                </c:pt>
                <c:pt idx="67">
                  <c:v>2.1552766391589604E-3</c:v>
                </c:pt>
                <c:pt idx="68">
                  <c:v>2.084947882474349E-3</c:v>
                </c:pt>
                <c:pt idx="69">
                  <c:v>1.8980539232730392E-3</c:v>
                </c:pt>
                <c:pt idx="70">
                  <c:v>1.8826845935451802E-3</c:v>
                </c:pt>
                <c:pt idx="71">
                  <c:v>1.8714027726804061E-3</c:v>
                </c:pt>
                <c:pt idx="72">
                  <c:v>2.4906269303919958E-3</c:v>
                </c:pt>
                <c:pt idx="73">
                  <c:v>2.5246711061786653E-3</c:v>
                </c:pt>
                <c:pt idx="74">
                  <c:v>2.5415221892328955E-3</c:v>
                </c:pt>
                <c:pt idx="75">
                  <c:v>2.605816825857732E-3</c:v>
                </c:pt>
                <c:pt idx="76">
                  <c:v>2.300539245136738E-3</c:v>
                </c:pt>
                <c:pt idx="77">
                  <c:v>2.6452195940540107E-3</c:v>
                </c:pt>
                <c:pt idx="78">
                  <c:v>2.7155232453734729E-3</c:v>
                </c:pt>
                <c:pt idx="79">
                  <c:v>2.6376091630843823E-3</c:v>
                </c:pt>
                <c:pt idx="80">
                  <c:v>2.5016311814044317E-3</c:v>
                </c:pt>
                <c:pt idx="81">
                  <c:v>2.6532901931573282E-3</c:v>
                </c:pt>
                <c:pt idx="82">
                  <c:v>2.4182490336495119E-3</c:v>
                </c:pt>
                <c:pt idx="83">
                  <c:v>2.4729017301041135E-3</c:v>
                </c:pt>
                <c:pt idx="84">
                  <c:v>2.3575204799320894E-3</c:v>
                </c:pt>
                <c:pt idx="85">
                  <c:v>2.3039385825857784E-3</c:v>
                </c:pt>
                <c:pt idx="86">
                  <c:v>2.5851335750833103E-3</c:v>
                </c:pt>
                <c:pt idx="87">
                  <c:v>2.4474842242868484E-3</c:v>
                </c:pt>
                <c:pt idx="88">
                  <c:v>2.2789933614839634E-3</c:v>
                </c:pt>
                <c:pt idx="89">
                  <c:v>2.4544651101578319E-3</c:v>
                </c:pt>
                <c:pt idx="90">
                  <c:v>2.1935618420703827E-3</c:v>
                </c:pt>
                <c:pt idx="91">
                  <c:v>2.447296122666903E-3</c:v>
                </c:pt>
                <c:pt idx="92">
                  <c:v>2.4675904355351912E-3</c:v>
                </c:pt>
                <c:pt idx="93">
                  <c:v>2.4844580836289932E-3</c:v>
                </c:pt>
                <c:pt idx="94">
                  <c:v>2.2724436186625152E-3</c:v>
                </c:pt>
              </c:numCache>
            </c:numRef>
          </c:xVal>
          <c:yVal>
            <c:numRef>
              <c:f>'5Yr R.R Chart'!$C$2:$C$114</c:f>
              <c:numCache>
                <c:formatCode>0.00%</c:formatCode>
                <c:ptCount val="113"/>
                <c:pt idx="0">
                  <c:v>1.4200946777867906E-2</c:v>
                </c:pt>
                <c:pt idx="1">
                  <c:v>1.1553872047707326E-2</c:v>
                </c:pt>
                <c:pt idx="2">
                  <c:v>1.2403706375476276E-2</c:v>
                </c:pt>
                <c:pt idx="3">
                  <c:v>1.1366566639694486E-2</c:v>
                </c:pt>
                <c:pt idx="4">
                  <c:v>1.3400055074613171E-2</c:v>
                </c:pt>
                <c:pt idx="5">
                  <c:v>9.235933578389588E-3</c:v>
                </c:pt>
                <c:pt idx="6">
                  <c:v>1.1553076297232012E-2</c:v>
                </c:pt>
                <c:pt idx="7">
                  <c:v>1.1078791929434173E-2</c:v>
                </c:pt>
                <c:pt idx="8">
                  <c:v>7.7991432718638176E-3</c:v>
                </c:pt>
                <c:pt idx="9">
                  <c:v>9.3227988717008436E-3</c:v>
                </c:pt>
                <c:pt idx="10">
                  <c:v>9.9024171274111339E-3</c:v>
                </c:pt>
                <c:pt idx="11">
                  <c:v>1.1851944889414323E-2</c:v>
                </c:pt>
                <c:pt idx="12">
                  <c:v>7.8692569793041844E-3</c:v>
                </c:pt>
                <c:pt idx="13">
                  <c:v>4.7221932697867341E-3</c:v>
                </c:pt>
                <c:pt idx="14">
                  <c:v>8.3948345474322839E-3</c:v>
                </c:pt>
                <c:pt idx="15">
                  <c:v>8.6577243875394228E-3</c:v>
                </c:pt>
                <c:pt idx="16">
                  <c:v>1.0955954852089445E-2</c:v>
                </c:pt>
                <c:pt idx="17">
                  <c:v>1.1693727450941438E-2</c:v>
                </c:pt>
                <c:pt idx="18">
                  <c:v>9.621809779842172E-3</c:v>
                </c:pt>
                <c:pt idx="19">
                  <c:v>6.8190814200748129E-3</c:v>
                </c:pt>
                <c:pt idx="20">
                  <c:v>8.5349903967406604E-3</c:v>
                </c:pt>
                <c:pt idx="21">
                  <c:v>1.0780665740530271E-2</c:v>
                </c:pt>
                <c:pt idx="22">
                  <c:v>9.6924884615228191E-3</c:v>
                </c:pt>
                <c:pt idx="23">
                  <c:v>6.5918919344223337E-3</c:v>
                </c:pt>
                <c:pt idx="24">
                  <c:v>5.2808314134680234E-3</c:v>
                </c:pt>
                <c:pt idx="25">
                  <c:v>1.032353463039426E-2</c:v>
                </c:pt>
                <c:pt idx="26">
                  <c:v>1.1025666643610599E-2</c:v>
                </c:pt>
                <c:pt idx="27">
                  <c:v>7.0115168338629186E-3</c:v>
                </c:pt>
                <c:pt idx="28">
                  <c:v>1.2062526663046524E-2</c:v>
                </c:pt>
                <c:pt idx="29">
                  <c:v>1.1166128716460388E-2</c:v>
                </c:pt>
                <c:pt idx="30">
                  <c:v>1.185117735234531E-2</c:v>
                </c:pt>
                <c:pt idx="31">
                  <c:v>8.3943510022992385E-3</c:v>
                </c:pt>
                <c:pt idx="32">
                  <c:v>9.7967660058548844E-3</c:v>
                </c:pt>
                <c:pt idx="33">
                  <c:v>1.100812510157323E-2</c:v>
                </c:pt>
                <c:pt idx="34">
                  <c:v>1.2097609753637384E-2</c:v>
                </c:pt>
                <c:pt idx="35">
                  <c:v>1.1043080472302291E-2</c:v>
                </c:pt>
                <c:pt idx="36">
                  <c:v>7.501277363662906E-3</c:v>
                </c:pt>
                <c:pt idx="37">
                  <c:v>1.1974625977621889E-2</c:v>
                </c:pt>
                <c:pt idx="38">
                  <c:v>8.2365951598117881E-3</c:v>
                </c:pt>
                <c:pt idx="39">
                  <c:v>1.1272264844345736E-2</c:v>
                </c:pt>
                <c:pt idx="40">
                  <c:v>1.1711535388092331E-2</c:v>
                </c:pt>
                <c:pt idx="41">
                  <c:v>7.414173781108202E-3</c:v>
                </c:pt>
                <c:pt idx="42">
                  <c:v>9.3940402449605998E-3</c:v>
                </c:pt>
                <c:pt idx="43">
                  <c:v>5.9974335249746158E-3</c:v>
                </c:pt>
                <c:pt idx="44">
                  <c:v>1.028893557433963E-2</c:v>
                </c:pt>
                <c:pt idx="45">
                  <c:v>1.1465601040088202E-2</c:v>
                </c:pt>
                <c:pt idx="46">
                  <c:v>1.1201953138345377E-2</c:v>
                </c:pt>
                <c:pt idx="47">
                  <c:v>9.797435894175921E-3</c:v>
                </c:pt>
                <c:pt idx="48">
                  <c:v>1.0236057031580259E-2</c:v>
                </c:pt>
                <c:pt idx="49">
                  <c:v>7.0293846430526941E-3</c:v>
                </c:pt>
                <c:pt idx="50">
                  <c:v>8.692927665308936E-3</c:v>
                </c:pt>
                <c:pt idx="51">
                  <c:v>5.9627558058863439E-3</c:v>
                </c:pt>
                <c:pt idx="52">
                  <c:v>9.4993913514989092E-3</c:v>
                </c:pt>
                <c:pt idx="53">
                  <c:v>1.125493314732573E-2</c:v>
                </c:pt>
                <c:pt idx="54">
                  <c:v>1.1518429864802782E-2</c:v>
                </c:pt>
                <c:pt idx="55">
                  <c:v>6.0498510693096641E-3</c:v>
                </c:pt>
                <c:pt idx="56">
                  <c:v>1.1202053299407266E-2</c:v>
                </c:pt>
                <c:pt idx="57">
                  <c:v>9.0961026227804886E-3</c:v>
                </c:pt>
                <c:pt idx="58">
                  <c:v>8.5176914742619569E-3</c:v>
                </c:pt>
                <c:pt idx="59">
                  <c:v>9.6573149706205008E-3</c:v>
                </c:pt>
                <c:pt idx="60">
                  <c:v>7.5368572012655122E-3</c:v>
                </c:pt>
                <c:pt idx="61">
                  <c:v>1.1658984578571063E-2</c:v>
                </c:pt>
                <c:pt idx="62">
                  <c:v>1.2133769449875542E-2</c:v>
                </c:pt>
                <c:pt idx="63">
                  <c:v>6.2771837706323552E-3</c:v>
                </c:pt>
                <c:pt idx="64">
                  <c:v>1.1799674832724261E-2</c:v>
                </c:pt>
                <c:pt idx="65">
                  <c:v>9.3590840334101255E-3</c:v>
                </c:pt>
                <c:pt idx="66">
                  <c:v>9.9379093360156823E-3</c:v>
                </c:pt>
                <c:pt idx="67">
                  <c:v>8.1497361319746719E-3</c:v>
                </c:pt>
                <c:pt idx="68">
                  <c:v>6.9065830976682285E-3</c:v>
                </c:pt>
                <c:pt idx="69">
                  <c:v>5.9098258239036472E-3</c:v>
                </c:pt>
                <c:pt idx="70">
                  <c:v>5.83991482211621E-3</c:v>
                </c:pt>
                <c:pt idx="71">
                  <c:v>5.7874838767713044E-3</c:v>
                </c:pt>
                <c:pt idx="72">
                  <c:v>1.0288624838527882E-2</c:v>
                </c:pt>
                <c:pt idx="73">
                  <c:v>1.1061242159763562E-2</c:v>
                </c:pt>
                <c:pt idx="74">
                  <c:v>1.1781705171612034E-2</c:v>
                </c:pt>
                <c:pt idx="75">
                  <c:v>1.2221103954274781E-2</c:v>
                </c:pt>
                <c:pt idx="76">
                  <c:v>8.2895931988957727E-3</c:v>
                </c:pt>
                <c:pt idx="77">
                  <c:v>1.0709636505785491E-2</c:v>
                </c:pt>
                <c:pt idx="78">
                  <c:v>1.2150470946051151E-2</c:v>
                </c:pt>
                <c:pt idx="79">
                  <c:v>1.113122491129892E-2</c:v>
                </c:pt>
                <c:pt idx="80">
                  <c:v>9.9199989677571931E-3</c:v>
                </c:pt>
                <c:pt idx="81">
                  <c:v>1.053401021791589E-2</c:v>
                </c:pt>
                <c:pt idx="82">
                  <c:v>8.2717943949131012E-3</c:v>
                </c:pt>
                <c:pt idx="83">
                  <c:v>8.1139650058132951E-3</c:v>
                </c:pt>
                <c:pt idx="84">
                  <c:v>8.3245092619619321E-3</c:v>
                </c:pt>
                <c:pt idx="85">
                  <c:v>8.3947312685370701E-3</c:v>
                </c:pt>
                <c:pt idx="86">
                  <c:v>1.2045311127393932E-2</c:v>
                </c:pt>
                <c:pt idx="87">
                  <c:v>1.1324978196156188E-2</c:v>
                </c:pt>
                <c:pt idx="88">
                  <c:v>9.0784788157616259E-3</c:v>
                </c:pt>
                <c:pt idx="89">
                  <c:v>1.1904981805019199E-2</c:v>
                </c:pt>
                <c:pt idx="90">
                  <c:v>8.3424034939818537E-3</c:v>
                </c:pt>
                <c:pt idx="91">
                  <c:v>1.1061433753636107E-2</c:v>
                </c:pt>
                <c:pt idx="92">
                  <c:v>1.1588536982316322E-2</c:v>
                </c:pt>
                <c:pt idx="93">
                  <c:v>1.1184322261882818E-2</c:v>
                </c:pt>
                <c:pt idx="94">
                  <c:v>9.4116730746205413E-3</c:v>
                </c:pt>
              </c:numCache>
            </c:numRef>
          </c:yVal>
          <c:smooth val="0"/>
          <c:extLst>
            <c:ext xmlns:c16="http://schemas.microsoft.com/office/drawing/2014/chart" uri="{C3380CC4-5D6E-409C-BE32-E72D297353CC}">
              <c16:uniqueId val="{00000072-FC80-4B37-AED9-6CEBB04436E1}"/>
            </c:ext>
          </c:extLst>
        </c:ser>
        <c:dLbls>
          <c:showLegendKey val="0"/>
          <c:showVal val="0"/>
          <c:showCatName val="0"/>
          <c:showSerName val="0"/>
          <c:showPercent val="0"/>
          <c:showBubbleSize val="0"/>
        </c:dLbls>
        <c:axId val="911898264"/>
        <c:axId val="1"/>
      </c:scatterChart>
      <c:valAx>
        <c:axId val="911898264"/>
        <c:scaling>
          <c:orientation val="minMax"/>
        </c:scaling>
        <c:delete val="0"/>
        <c:axPos val="b"/>
        <c:title>
          <c:tx>
            <c:rich>
              <a:bodyPr/>
              <a:lstStyle/>
              <a:p>
                <a:pPr>
                  <a:defRPr sz="1000" b="0" i="0" u="none" strike="noStrike" baseline="0">
                    <a:solidFill>
                      <a:srgbClr val="000000"/>
                    </a:solidFill>
                    <a:latin typeface="Arial"/>
                    <a:ea typeface="Arial"/>
                    <a:cs typeface="Arial"/>
                  </a:defRPr>
                </a:pPr>
                <a:r>
                  <a:rPr lang="en-US"/>
                  <a:t>Annualized Standard Deviation</a:t>
                </a:r>
              </a:p>
            </c:rich>
          </c:tx>
          <c:layout>
            <c:manualLayout>
              <c:xMode val="edge"/>
              <c:yMode val="edge"/>
              <c:x val="0.40085590515760428"/>
              <c:y val="0.91451291729029749"/>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scaling>
        <c:delete val="0"/>
        <c:axPos val="l"/>
        <c:majorGridlines>
          <c:spPr>
            <a:ln w="3175">
              <a:solidFill>
                <a:srgbClr val="000000"/>
              </a:solidFill>
              <a:prstDash val="solid"/>
            </a:ln>
          </c:spPr>
        </c:majorGridlines>
        <c:title>
          <c:tx>
            <c:rich>
              <a:bodyPr/>
              <a:lstStyle/>
              <a:p>
                <a:pPr>
                  <a:defRPr sz="1000" b="0" i="0" u="none" strike="noStrike" baseline="0">
                    <a:solidFill>
                      <a:srgbClr val="000000"/>
                    </a:solidFill>
                    <a:latin typeface="Arial"/>
                    <a:ea typeface="Arial"/>
                    <a:cs typeface="Arial"/>
                  </a:defRPr>
                </a:pPr>
                <a:r>
                  <a:rPr lang="en-US"/>
                  <a:t>Annualized 
 Return</a:t>
                </a:r>
              </a:p>
            </c:rich>
          </c:tx>
          <c:layout>
            <c:manualLayout>
              <c:xMode val="edge"/>
              <c:yMode val="edge"/>
              <c:x val="3.6526762830976045E-3"/>
              <c:y val="0.44273131192112031"/>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911898264"/>
        <c:crosses val="autoZero"/>
        <c:crossBetween val="midCat"/>
      </c:valAx>
      <c:spPr>
        <a:noFill/>
        <a:ln w="12700">
          <a:solidFill>
            <a:sysClr val="windowText" lastClr="00000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40" b="0" i="0" u="none" strike="noStrike" baseline="0">
                <a:solidFill>
                  <a:srgbClr val="000000"/>
                </a:solidFill>
                <a:latin typeface="Arial"/>
                <a:ea typeface="Arial"/>
                <a:cs typeface="Arial"/>
              </a:defRPr>
            </a:pPr>
            <a:r>
              <a:rPr lang="en-US"/>
              <a:t>Return Distribution</a:t>
            </a:r>
          </a:p>
        </c:rich>
      </c:tx>
      <c:layout>
        <c:manualLayout>
          <c:xMode val="edge"/>
          <c:yMode val="edge"/>
          <c:x val="0.36276629095113272"/>
          <c:y val="7.1748878923766817E-3"/>
        </c:manualLayout>
      </c:layout>
      <c:overlay val="0"/>
    </c:title>
    <c:autoTitleDeleted val="0"/>
    <c:plotArea>
      <c:layout>
        <c:manualLayout>
          <c:layoutTarget val="inner"/>
          <c:xMode val="edge"/>
          <c:yMode val="edge"/>
          <c:x val="0.13633647896876955"/>
          <c:y val="6.6083756812892025E-2"/>
          <c:w val="0.79828437707380118"/>
          <c:h val="0.66537506608714547"/>
        </c:manualLayout>
      </c:layout>
      <c:barChart>
        <c:barDir val="col"/>
        <c:grouping val="clustered"/>
        <c:varyColors val="0"/>
        <c:ser>
          <c:idx val="0"/>
          <c:order val="0"/>
          <c:tx>
            <c:strRef>
              <c:f>'Return Distribution'!$A$9</c:f>
              <c:strCache>
                <c:ptCount val="1"/>
                <c:pt idx="0">
                  <c:v>95th</c:v>
                </c:pt>
              </c:strCache>
            </c:strRef>
          </c:tx>
          <c:spPr>
            <a:solidFill>
              <a:srgbClr val="737A35"/>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1-ED95-48B2-93C5-9EE447472704}"/>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3-ED95-48B2-93C5-9EE447472704}"/>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5-ED95-48B2-93C5-9EE447472704}"/>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7-ED95-48B2-93C5-9EE447472704}"/>
              </c:ext>
            </c:extLst>
          </c:dPt>
          <c:dLbls>
            <c:dLbl>
              <c:idx val="0"/>
              <c:layout>
                <c:manualLayout>
                  <c:x val="5.4646704494723634E-2"/>
                  <c:y val="2.4333884796872655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1-ED95-48B2-93C5-9EE447472704}"/>
                </c:ext>
              </c:extLst>
            </c:dLbl>
            <c:dLbl>
              <c:idx val="1"/>
              <c:layout>
                <c:manualLayout>
                  <c:x val="5.3034227345141988E-2"/>
                  <c:y val="1.053619419004149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3-ED95-48B2-93C5-9EE447472704}"/>
                </c:ext>
              </c:extLst>
            </c:dLbl>
            <c:dLbl>
              <c:idx val="2"/>
              <c:layout>
                <c:manualLayout>
                  <c:x val="5.4425955161582384E-2"/>
                  <c:y val="8.0429385098658539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5-ED95-48B2-93C5-9EE447472704}"/>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'Return Distribution'!$B$8:$D$8</c:f>
              <c:strCache>
                <c:ptCount val="3"/>
                <c:pt idx="0">
                  <c:v>1-Year</c:v>
                </c:pt>
                <c:pt idx="1">
                  <c:v>3-Year</c:v>
                </c:pt>
                <c:pt idx="2">
                  <c:v>5-Year</c:v>
                </c:pt>
              </c:strCache>
            </c:strRef>
          </c:cat>
          <c:val>
            <c:numRef>
              <c:f>'Return Distribution'!$B$9:$D$9</c:f>
              <c:numCache>
                <c:formatCode>0.00%</c:formatCode>
                <c:ptCount val="3"/>
                <c:pt idx="0">
                  <c:v>7.4988496500905111E-4</c:v>
                </c:pt>
                <c:pt idx="1">
                  <c:v>1.158931245499617E-2</c:v>
                </c:pt>
                <c:pt idx="2">
                  <c:v>1.2080068208341954E-2</c:v>
                </c:pt>
              </c:numCache>
            </c:numRef>
          </c:val>
          <c:extLst>
            <c:ext xmlns:c16="http://schemas.microsoft.com/office/drawing/2014/chart" uri="{C3380CC4-5D6E-409C-BE32-E72D297353CC}">
              <c16:uniqueId val="{00000008-ED95-48B2-93C5-9EE447472704}"/>
            </c:ext>
          </c:extLst>
        </c:ser>
        <c:ser>
          <c:idx val="1"/>
          <c:order val="1"/>
          <c:tx>
            <c:strRef>
              <c:f>'Return Distribution'!$A$10</c:f>
              <c:strCache>
                <c:ptCount val="1"/>
                <c:pt idx="0">
                  <c:v>75th</c:v>
                </c:pt>
              </c:strCache>
            </c:strRef>
          </c:tx>
          <c:spPr>
            <a:solidFill>
              <a:srgbClr val="AFBCBA"/>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A-ED95-48B2-93C5-9EE447472704}"/>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C-ED95-48B2-93C5-9EE447472704}"/>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E-ED95-48B2-93C5-9EE447472704}"/>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0-ED95-48B2-93C5-9EE447472704}"/>
              </c:ext>
            </c:extLst>
          </c:dPt>
          <c:dLbls>
            <c:dLbl>
              <c:idx val="0"/>
              <c:layout>
                <c:manualLayout>
                  <c:x val="5.426872585873356E-2"/>
                  <c:y val="3.5888560722533759E-4"/>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A-ED95-48B2-93C5-9EE447472704}"/>
                </c:ext>
              </c:extLst>
            </c:dLbl>
            <c:dLbl>
              <c:idx val="1"/>
              <c:layout>
                <c:manualLayout>
                  <c:x val="5.2104599219595121E-2"/>
                  <c:y val="9.8237243196205581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C-ED95-48B2-93C5-9EE447472704}"/>
                </c:ext>
              </c:extLst>
            </c:dLbl>
            <c:dLbl>
              <c:idx val="2"/>
              <c:layout>
                <c:manualLayout>
                  <c:x val="5.3647332304499307E-2"/>
                  <c:y val="7.8444655969713006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E-ED95-48B2-93C5-9EE447472704}"/>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'Return Distribution'!$B$8:$D$8</c:f>
              <c:strCache>
                <c:ptCount val="3"/>
                <c:pt idx="0">
                  <c:v>1-Year</c:v>
                </c:pt>
                <c:pt idx="1">
                  <c:v>3-Year</c:v>
                </c:pt>
                <c:pt idx="2">
                  <c:v>5-Year</c:v>
                </c:pt>
              </c:strCache>
            </c:strRef>
          </c:cat>
          <c:val>
            <c:numRef>
              <c:f>'Return Distribution'!$B$10:$D$10</c:f>
              <c:numCache>
                <c:formatCode>0.00%</c:formatCode>
                <c:ptCount val="3"/>
                <c:pt idx="0">
                  <c:v>2.000099999999172E-4</c:v>
                </c:pt>
                <c:pt idx="1">
                  <c:v>1.0765305942274095E-2</c:v>
                </c:pt>
                <c:pt idx="2">
                  <c:v>1.1228493223366498E-2</c:v>
                </c:pt>
              </c:numCache>
            </c:numRef>
          </c:val>
          <c:extLst>
            <c:ext xmlns:c16="http://schemas.microsoft.com/office/drawing/2014/chart" uri="{C3380CC4-5D6E-409C-BE32-E72D297353CC}">
              <c16:uniqueId val="{00000011-ED95-48B2-93C5-9EE447472704}"/>
            </c:ext>
          </c:extLst>
        </c:ser>
        <c:ser>
          <c:idx val="2"/>
          <c:order val="2"/>
          <c:tx>
            <c:strRef>
              <c:f>'Return Distribution'!$A$11</c:f>
              <c:strCache>
                <c:ptCount val="1"/>
                <c:pt idx="0">
                  <c:v>50th</c:v>
                </c:pt>
              </c:strCache>
            </c:strRef>
          </c:tx>
          <c:spPr>
            <a:solidFill>
              <a:srgbClr val="532E63"/>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3-ED95-48B2-93C5-9EE447472704}"/>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5-ED95-48B2-93C5-9EE447472704}"/>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7-ED95-48B2-93C5-9EE447472704}"/>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9-ED95-48B2-93C5-9EE447472704}"/>
              </c:ext>
            </c:extLst>
          </c:dPt>
          <c:dLbls>
            <c:dLbl>
              <c:idx val="0"/>
              <c:layout>
                <c:manualLayout>
                  <c:x val="5.6983676136620968E-2"/>
                  <c:y val="1.1387732679797135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13-ED95-48B2-93C5-9EE447472704}"/>
                </c:ext>
              </c:extLst>
            </c:dLbl>
            <c:dLbl>
              <c:idx val="1"/>
              <c:layout>
                <c:manualLayout>
                  <c:x val="5.6096843035741646E-2"/>
                  <c:y val="7.7331614499995434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15-ED95-48B2-93C5-9EE447472704}"/>
                </c:ext>
              </c:extLst>
            </c:dLbl>
            <c:dLbl>
              <c:idx val="2"/>
              <c:layout>
                <c:manualLayout>
                  <c:x val="5.6943098788776618E-2"/>
                  <c:y val="8.7436908927647355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17-ED95-48B2-93C5-9EE447472704}"/>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'Return Distribution'!$B$8:$D$8</c:f>
              <c:strCache>
                <c:ptCount val="3"/>
                <c:pt idx="0">
                  <c:v>1-Year</c:v>
                </c:pt>
                <c:pt idx="1">
                  <c:v>3-Year</c:v>
                </c:pt>
                <c:pt idx="2">
                  <c:v>5-Year</c:v>
                </c:pt>
              </c:strCache>
            </c:strRef>
          </c:cat>
          <c:val>
            <c:numRef>
              <c:f>'Return Distribution'!$B$11:$D$11</c:f>
              <c:numCache>
                <c:formatCode>0.00%</c:formatCode>
                <c:ptCount val="3"/>
                <c:pt idx="0">
                  <c:v>0</c:v>
                </c:pt>
                <c:pt idx="1">
                  <c:v>9.537938455411954E-3</c:v>
                </c:pt>
                <c:pt idx="2">
                  <c:v>9.797435894175921E-3</c:v>
                </c:pt>
              </c:numCache>
            </c:numRef>
          </c:val>
          <c:extLst>
            <c:ext xmlns:c16="http://schemas.microsoft.com/office/drawing/2014/chart" uri="{C3380CC4-5D6E-409C-BE32-E72D297353CC}">
              <c16:uniqueId val="{0000001A-ED95-48B2-93C5-9EE447472704}"/>
            </c:ext>
          </c:extLst>
        </c:ser>
        <c:ser>
          <c:idx val="3"/>
          <c:order val="3"/>
          <c:tx>
            <c:strRef>
              <c:f>'Return Distribution'!$A$12</c:f>
              <c:strCache>
                <c:ptCount val="1"/>
                <c:pt idx="0">
                  <c:v>25th</c:v>
                </c:pt>
              </c:strCache>
            </c:strRef>
          </c:tx>
          <c:spPr>
            <a:solidFill>
              <a:srgbClr val="B06E0E"/>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C-ED95-48B2-93C5-9EE447472704}"/>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E-ED95-48B2-93C5-9EE447472704}"/>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20-ED95-48B2-93C5-9EE447472704}"/>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22-ED95-48B2-93C5-9EE447472704}"/>
              </c:ext>
            </c:extLst>
          </c:dPt>
          <c:dLbls>
            <c:dLbl>
              <c:idx val="0"/>
              <c:layout>
                <c:manualLayout>
                  <c:x val="5.9170284486830274E-2"/>
                  <c:y val="2.2244128226819194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1C-ED95-48B2-93C5-9EE447472704}"/>
                </c:ext>
              </c:extLst>
            </c:dLbl>
            <c:dLbl>
              <c:idx val="1"/>
              <c:layout>
                <c:manualLayout>
                  <c:x val="5.9321043183160491E-2"/>
                  <c:y val="1.1608280741719476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1E-ED95-48B2-93C5-9EE447472704}"/>
                </c:ext>
              </c:extLst>
            </c:dLbl>
            <c:dLbl>
              <c:idx val="2"/>
              <c:layout>
                <c:manualLayout>
                  <c:x val="5.6058509566802604E-2"/>
                  <c:y val="1.3723263861171642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20-ED95-48B2-93C5-9EE447472704}"/>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'Return Distribution'!$B$8:$D$8</c:f>
              <c:strCache>
                <c:ptCount val="3"/>
                <c:pt idx="0">
                  <c:v>1-Year</c:v>
                </c:pt>
                <c:pt idx="1">
                  <c:v>3-Year</c:v>
                </c:pt>
                <c:pt idx="2">
                  <c:v>5-Year</c:v>
                </c:pt>
              </c:strCache>
            </c:strRef>
          </c:cat>
          <c:val>
            <c:numRef>
              <c:f>'Return Distribution'!$B$12:$D$12</c:f>
              <c:numCache>
                <c:formatCode>0.00%</c:formatCode>
                <c:ptCount val="3"/>
                <c:pt idx="0">
                  <c:v>-1.9998999999992773E-4</c:v>
                </c:pt>
                <c:pt idx="1">
                  <c:v>8.5126660409501342E-3</c:v>
                </c:pt>
                <c:pt idx="2">
                  <c:v>8.280693796904437E-3</c:v>
                </c:pt>
              </c:numCache>
            </c:numRef>
          </c:val>
          <c:extLst>
            <c:ext xmlns:c16="http://schemas.microsoft.com/office/drawing/2014/chart" uri="{C3380CC4-5D6E-409C-BE32-E72D297353CC}">
              <c16:uniqueId val="{00000023-ED95-48B2-93C5-9EE447472704}"/>
            </c:ext>
          </c:extLst>
        </c:ser>
        <c:ser>
          <c:idx val="4"/>
          <c:order val="4"/>
          <c:tx>
            <c:strRef>
              <c:f>'Return Distribution'!$A$13</c:f>
              <c:strCache>
                <c:ptCount val="1"/>
                <c:pt idx="0">
                  <c:v>5th</c:v>
                </c:pt>
              </c:strCache>
            </c:strRef>
          </c:tx>
          <c:spPr>
            <a:solidFill>
              <a:srgbClr val="5B9B98"/>
            </a:solidFill>
            <a:ln w="12700">
              <a:solidFill>
                <a:srgbClr val="000000"/>
              </a:solidFill>
              <a:prstDash val="solid"/>
            </a:ln>
          </c:spPr>
          <c:invertIfNegative val="0"/>
          <c:dPt>
            <c:idx val="0"/>
            <c:invertIfNegative val="0"/>
            <c:bubble3D val="0"/>
            <c:spPr>
              <a:solidFill>
                <a:srgbClr val="FFFFFF"/>
              </a:solidFill>
              <a:ln w="12700">
                <a:solidFill>
                  <a:srgbClr val="FFFFFF"/>
                </a:solidFill>
                <a:prstDash val="solid"/>
              </a:ln>
            </c:spPr>
            <c:extLst>
              <c:ext xmlns:c16="http://schemas.microsoft.com/office/drawing/2014/chart" uri="{C3380CC4-5D6E-409C-BE32-E72D297353CC}">
                <c16:uniqueId val="{00000025-ED95-48B2-93C5-9EE447472704}"/>
              </c:ext>
            </c:extLst>
          </c:dPt>
          <c:dPt>
            <c:idx val="1"/>
            <c:invertIfNegative val="0"/>
            <c:bubble3D val="0"/>
            <c:spPr>
              <a:solidFill>
                <a:srgbClr val="FFFFFF"/>
              </a:solidFill>
              <a:ln w="3175">
                <a:solidFill>
                  <a:srgbClr val="FFFFFF"/>
                </a:solidFill>
                <a:prstDash val="solid"/>
              </a:ln>
            </c:spPr>
            <c:extLst>
              <c:ext xmlns:c16="http://schemas.microsoft.com/office/drawing/2014/chart" uri="{C3380CC4-5D6E-409C-BE32-E72D297353CC}">
                <c16:uniqueId val="{00000027-ED95-48B2-93C5-9EE447472704}"/>
              </c:ext>
            </c:extLst>
          </c:dPt>
          <c:dPt>
            <c:idx val="2"/>
            <c:invertIfNegative val="0"/>
            <c:bubble3D val="0"/>
            <c:spPr>
              <a:solidFill>
                <a:srgbClr val="FFFFFF"/>
              </a:solidFill>
              <a:ln w="12700">
                <a:solidFill>
                  <a:srgbClr val="FFFFFF"/>
                </a:solidFill>
                <a:prstDash val="solid"/>
              </a:ln>
            </c:spPr>
            <c:extLst>
              <c:ext xmlns:c16="http://schemas.microsoft.com/office/drawing/2014/chart" uri="{C3380CC4-5D6E-409C-BE32-E72D297353CC}">
                <c16:uniqueId val="{00000029-ED95-48B2-93C5-9EE447472704}"/>
              </c:ext>
            </c:extLst>
          </c:dPt>
          <c:dPt>
            <c:idx val="3"/>
            <c:invertIfNegative val="0"/>
            <c:bubble3D val="0"/>
            <c:spPr>
              <a:solidFill>
                <a:srgbClr val="FFFFFF"/>
              </a:solidFill>
              <a:ln w="12700">
                <a:solidFill>
                  <a:srgbClr val="FFFFFF"/>
                </a:solidFill>
                <a:prstDash val="solid"/>
              </a:ln>
            </c:spPr>
            <c:extLst>
              <c:ext xmlns:c16="http://schemas.microsoft.com/office/drawing/2014/chart" uri="{C3380CC4-5D6E-409C-BE32-E72D297353CC}">
                <c16:uniqueId val="{0000002B-ED95-48B2-93C5-9EE447472704}"/>
              </c:ext>
            </c:extLst>
          </c:dPt>
          <c:dLbls>
            <c:dLbl>
              <c:idx val="0"/>
              <c:layout>
                <c:manualLayout>
                  <c:x val="6.190813863961335E-2"/>
                  <c:y val="1.4839305473725823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25-ED95-48B2-93C5-9EE447472704}"/>
                </c:ext>
              </c:extLst>
            </c:dLbl>
            <c:dLbl>
              <c:idx val="1"/>
              <c:layout>
                <c:manualLayout>
                  <c:x val="5.0614268453344803E-2"/>
                  <c:y val="8.3177554133521073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27-ED95-48B2-93C5-9EE447472704}"/>
                </c:ext>
              </c:extLst>
            </c:dLbl>
            <c:dLbl>
              <c:idx val="2"/>
              <c:layout>
                <c:manualLayout>
                  <c:x val="5.6547070897750802E-2"/>
                  <c:y val="1.300403854348741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29-ED95-48B2-93C5-9EE447472704}"/>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'Return Distribution'!$B$8:$D$8</c:f>
              <c:strCache>
                <c:ptCount val="3"/>
                <c:pt idx="0">
                  <c:v>1-Year</c:v>
                </c:pt>
                <c:pt idx="1">
                  <c:v>3-Year</c:v>
                </c:pt>
                <c:pt idx="2">
                  <c:v>5-Year</c:v>
                </c:pt>
              </c:strCache>
            </c:strRef>
          </c:cat>
          <c:val>
            <c:numRef>
              <c:f>'Return Distribution'!$B$13:$D$13</c:f>
              <c:numCache>
                <c:formatCode>0.00%</c:formatCode>
                <c:ptCount val="3"/>
                <c:pt idx="0">
                  <c:v>-4.9990000999933226E-4</c:v>
                </c:pt>
                <c:pt idx="1">
                  <c:v>6.5339475204155839E-3</c:v>
                </c:pt>
                <c:pt idx="2">
                  <c:v>5.9362908148949955E-3</c:v>
                </c:pt>
              </c:numCache>
            </c:numRef>
          </c:val>
          <c:extLst>
            <c:ext xmlns:c16="http://schemas.microsoft.com/office/drawing/2014/chart" uri="{C3380CC4-5D6E-409C-BE32-E72D297353CC}">
              <c16:uniqueId val="{0000002C-ED95-48B2-93C5-9EE447472704}"/>
            </c:ext>
          </c:extLst>
        </c:ser>
        <c:dLbls>
          <c:showLegendKey val="0"/>
          <c:showVal val="0"/>
          <c:showCatName val="0"/>
          <c:showSerName val="0"/>
          <c:showPercent val="0"/>
          <c:showBubbleSize val="0"/>
        </c:dLbls>
        <c:gapWidth val="50"/>
        <c:overlap val="100"/>
        <c:axId val="374993416"/>
        <c:axId val="1"/>
      </c:barChart>
      <c:lineChart>
        <c:grouping val="standard"/>
        <c:varyColors val="0"/>
        <c:ser>
          <c:idx val="5"/>
          <c:order val="5"/>
          <c:tx>
            <c:strRef>
              <c:f>'Return Distribution'!$A$14</c:f>
              <c:strCache>
                <c:ptCount val="1"/>
                <c:pt idx="0">
                  <c:v>FL PRIME</c:v>
                </c:pt>
              </c:strCache>
            </c:strRef>
          </c:tx>
          <c:spPr>
            <a:ln w="28575">
              <a:noFill/>
            </a:ln>
          </c:spPr>
          <c:marker>
            <c:symbol val="circle"/>
            <c:size val="7"/>
            <c:spPr>
              <a:solidFill>
                <a:srgbClr val="00B050"/>
              </a:solidFill>
              <a:ln>
                <a:solidFill>
                  <a:srgbClr val="00B050"/>
                </a:solidFill>
                <a:prstDash val="solid"/>
              </a:ln>
            </c:spPr>
          </c:marker>
          <c:cat>
            <c:strRef>
              <c:f>'Return Distribution'!$B$8:$D$8</c:f>
              <c:strCache>
                <c:ptCount val="3"/>
                <c:pt idx="0">
                  <c:v>1-Year</c:v>
                </c:pt>
                <c:pt idx="1">
                  <c:v>3-Year</c:v>
                </c:pt>
                <c:pt idx="2">
                  <c:v>5-Year</c:v>
                </c:pt>
              </c:strCache>
            </c:strRef>
          </c:cat>
          <c:val>
            <c:numRef>
              <c:f>'Return Distribution'!$B$14:$D$14</c:f>
              <c:numCache>
                <c:formatCode>0.00%</c:formatCode>
                <c:ptCount val="3"/>
                <c:pt idx="0">
                  <c:v>2.1089920103816162E-3</c:v>
                </c:pt>
                <c:pt idx="1">
                  <c:v>1.4605650768944045E-2</c:v>
                </c:pt>
                <c:pt idx="2">
                  <c:v>1.3900946777867906E-2</c:v>
                </c:pt>
              </c:numCache>
            </c:numRef>
          </c:val>
          <c:smooth val="0"/>
          <c:extLst>
            <c:ext xmlns:c16="http://schemas.microsoft.com/office/drawing/2014/chart" uri="{C3380CC4-5D6E-409C-BE32-E72D297353CC}">
              <c16:uniqueId val="{0000002D-ED95-48B2-93C5-9EE447472704}"/>
            </c:ext>
          </c:extLst>
        </c:ser>
        <c:ser>
          <c:idx val="7"/>
          <c:order val="6"/>
          <c:tx>
            <c:strRef>
              <c:f>'Return Distribution'!$A$15</c:f>
              <c:strCache>
                <c:ptCount val="1"/>
                <c:pt idx="0">
                  <c:v>S&amp;P US AAA &amp; AA Rated GIP All 30-Day Net</c:v>
                </c:pt>
              </c:strCache>
            </c:strRef>
          </c:tx>
          <c:spPr>
            <a:ln w="28575">
              <a:noFill/>
            </a:ln>
          </c:spPr>
          <c:marker>
            <c:symbol val="square"/>
            <c:size val="7"/>
            <c:spPr>
              <a:solidFill>
                <a:srgbClr val="FF0000"/>
              </a:solidFill>
              <a:ln>
                <a:noFill/>
              </a:ln>
            </c:spPr>
          </c:marker>
          <c:cat>
            <c:strRef>
              <c:f>'Return Distribution'!$B$8:$D$8</c:f>
              <c:strCache>
                <c:ptCount val="3"/>
                <c:pt idx="0">
                  <c:v>1-Year</c:v>
                </c:pt>
                <c:pt idx="1">
                  <c:v>3-Year</c:v>
                </c:pt>
                <c:pt idx="2">
                  <c:v>5-Year</c:v>
                </c:pt>
              </c:strCache>
            </c:strRef>
          </c:cat>
          <c:val>
            <c:numRef>
              <c:f>'Return Distribution'!$B$15:$D$15</c:f>
              <c:numCache>
                <c:formatCode>0.00%</c:formatCode>
                <c:ptCount val="3"/>
                <c:pt idx="0">
                  <c:v>8.4331895760425546E-4</c:v>
                </c:pt>
                <c:pt idx="1">
                  <c:v>1.2481488155851928E-2</c:v>
                </c:pt>
                <c:pt idx="2">
                  <c:v>1.1353872047707325E-2</c:v>
                </c:pt>
              </c:numCache>
            </c:numRef>
          </c:val>
          <c:smooth val="0"/>
          <c:extLst>
            <c:ext xmlns:c16="http://schemas.microsoft.com/office/drawing/2014/chart" uri="{C3380CC4-5D6E-409C-BE32-E72D297353CC}">
              <c16:uniqueId val="{0000002E-ED95-48B2-93C5-9EE447472704}"/>
            </c:ext>
          </c:extLst>
        </c:ser>
        <c:ser>
          <c:idx val="8"/>
          <c:order val="7"/>
          <c:tx>
            <c:strRef>
              <c:f>'Return Distribution'!$A$16</c:f>
              <c:strCache>
                <c:ptCount val="1"/>
                <c:pt idx="0">
                  <c:v>1 mo LIBOR</c:v>
                </c:pt>
              </c:strCache>
            </c:strRef>
          </c:tx>
          <c:spPr>
            <a:ln w="28575">
              <a:noFill/>
            </a:ln>
          </c:spPr>
          <c:marker>
            <c:symbol val="diamond"/>
            <c:size val="7"/>
            <c:spPr>
              <a:solidFill>
                <a:srgbClr val="7030A0"/>
              </a:solidFill>
              <a:ln>
                <a:solidFill>
                  <a:srgbClr val="7030A0"/>
                </a:solidFill>
              </a:ln>
            </c:spPr>
          </c:marker>
          <c:cat>
            <c:strRef>
              <c:f>'Return Distribution'!$B$8:$D$8</c:f>
              <c:strCache>
                <c:ptCount val="3"/>
                <c:pt idx="0">
                  <c:v>1-Year</c:v>
                </c:pt>
                <c:pt idx="1">
                  <c:v>3-Year</c:v>
                </c:pt>
                <c:pt idx="2">
                  <c:v>5-Year</c:v>
                </c:pt>
              </c:strCache>
            </c:strRef>
          </c:cat>
          <c:val>
            <c:numRef>
              <c:f>'Return Distribution'!$B$16:$D$16</c:f>
              <c:numCache>
                <c:formatCode>0.00%</c:formatCode>
                <c:ptCount val="3"/>
                <c:pt idx="0">
                  <c:v>1.5310708589246769E-3</c:v>
                </c:pt>
                <c:pt idx="1">
                  <c:v>1.4283745229644929E-2</c:v>
                </c:pt>
                <c:pt idx="2">
                  <c:v>1.2403706375476276E-2</c:v>
                </c:pt>
              </c:numCache>
            </c:numRef>
          </c:val>
          <c:smooth val="0"/>
          <c:extLst>
            <c:ext xmlns:c16="http://schemas.microsoft.com/office/drawing/2014/chart" uri="{C3380CC4-5D6E-409C-BE32-E72D297353CC}">
              <c16:uniqueId val="{0000002F-ED95-48B2-93C5-9EE447472704}"/>
            </c:ext>
          </c:extLst>
        </c:ser>
        <c:ser>
          <c:idx val="6"/>
          <c:order val="8"/>
          <c:tx>
            <c:strRef>
              <c:f>'Return Distribution'!$A$17</c:f>
              <c:strCache>
                <c:ptCount val="1"/>
                <c:pt idx="0">
                  <c:v>Citigroup 90-day T-Bill</c:v>
                </c:pt>
              </c:strCache>
            </c:strRef>
          </c:tx>
          <c:spPr>
            <a:ln w="28575">
              <a:noFill/>
            </a:ln>
          </c:spPr>
          <c:marker>
            <c:symbol val="triangle"/>
            <c:size val="7"/>
            <c:spPr>
              <a:solidFill>
                <a:srgbClr val="FFFF00"/>
              </a:solidFill>
              <a:ln>
                <a:solidFill>
                  <a:srgbClr val="FFFF00"/>
                </a:solidFill>
                <a:prstDash val="solid"/>
              </a:ln>
            </c:spPr>
          </c:marker>
          <c:cat>
            <c:strRef>
              <c:f>'Return Distribution'!$B$8:$D$8</c:f>
              <c:strCache>
                <c:ptCount val="3"/>
                <c:pt idx="0">
                  <c:v>1-Year</c:v>
                </c:pt>
                <c:pt idx="1">
                  <c:v>3-Year</c:v>
                </c:pt>
                <c:pt idx="2">
                  <c:v>5-Year</c:v>
                </c:pt>
              </c:strCache>
            </c:strRef>
          </c:cat>
          <c:val>
            <c:numRef>
              <c:f>'Return Distribution'!$B$17:$D$17</c:f>
              <c:numCache>
                <c:formatCode>0.00%</c:formatCode>
                <c:ptCount val="3"/>
                <c:pt idx="0">
                  <c:v>1.3637947781839355E-3</c:v>
                </c:pt>
                <c:pt idx="1">
                  <c:v>1.4263690304275878E-2</c:v>
                </c:pt>
                <c:pt idx="2">
                  <c:v>1.1366566639694486E-2</c:v>
                </c:pt>
              </c:numCache>
            </c:numRef>
          </c:val>
          <c:smooth val="0"/>
          <c:extLst>
            <c:ext xmlns:c16="http://schemas.microsoft.com/office/drawing/2014/chart" uri="{C3380CC4-5D6E-409C-BE32-E72D297353CC}">
              <c16:uniqueId val="{00000030-ED95-48B2-93C5-9EE447472704}"/>
            </c:ext>
          </c:extLst>
        </c:ser>
        <c:dLbls>
          <c:showLegendKey val="0"/>
          <c:showVal val="0"/>
          <c:showCatName val="0"/>
          <c:showSerName val="0"/>
          <c:showPercent val="0"/>
          <c:showBubbleSize val="0"/>
        </c:dLbls>
        <c:marker val="1"/>
        <c:smooth val="0"/>
        <c:axId val="374993416"/>
        <c:axId val="1"/>
      </c:lineChart>
      <c:catAx>
        <c:axId val="374993416"/>
        <c:scaling>
          <c:orientation val="minMax"/>
        </c:scaling>
        <c:delete val="0"/>
        <c:axPos val="b"/>
        <c:numFmt formatCode="General" sourceLinked="1"/>
        <c:majorTickMark val="none"/>
        <c:minorTickMark val="none"/>
        <c:tickLblPos val="low"/>
        <c:spPr>
          <a:ln w="9525">
            <a:noFill/>
          </a:ln>
        </c:spPr>
        <c:txPr>
          <a:bodyPr rot="0" vert="horz"/>
          <a:lstStyle/>
          <a:p>
            <a:pPr>
              <a:defRPr sz="1200" b="0"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in val="-1.0000000000000002E-3"/>
        </c:scaling>
        <c:delete val="0"/>
        <c:axPos val="l"/>
        <c:title>
          <c:tx>
            <c:rich>
              <a:bodyPr/>
              <a:lstStyle/>
              <a:p>
                <a:pPr>
                  <a:defRPr sz="1200" b="0" i="0" u="none" strike="noStrike" baseline="0">
                    <a:solidFill>
                      <a:srgbClr val="000000"/>
                    </a:solidFill>
                    <a:latin typeface="Arial"/>
                    <a:ea typeface="Arial"/>
                    <a:cs typeface="Arial"/>
                  </a:defRPr>
                </a:pPr>
                <a:r>
                  <a:rPr lang="en-US"/>
                  <a:t>Rate of Return (%)</a:t>
                </a:r>
              </a:p>
            </c:rich>
          </c:tx>
          <c:layout>
            <c:manualLayout>
              <c:xMode val="edge"/>
              <c:yMode val="edge"/>
              <c:x val="0"/>
              <c:y val="0.23412308887398045"/>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374993416"/>
        <c:crosses val="autoZero"/>
        <c:crossBetween val="between"/>
        <c:majorUnit val="2.0000000000000005E-3"/>
      </c:valAx>
      <c:spPr>
        <a:noFill/>
        <a:ln w="3175">
          <a:solidFill>
            <a:sysClr val="windowText" lastClr="000000"/>
          </a:solidFill>
          <a:prstDash val="solid"/>
        </a:ln>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ayout>
        <c:manualLayout>
          <c:xMode val="edge"/>
          <c:yMode val="edge"/>
          <c:x val="0.25224760591732442"/>
          <c:y val="0.84387348551128083"/>
          <c:w val="0.57381425348958381"/>
          <c:h val="0.12648225032477001"/>
        </c:manualLayout>
      </c:layout>
      <c:overlay val="0"/>
      <c:spPr>
        <a:noFill/>
        <a:ln w="25400">
          <a:noFill/>
        </a:ln>
      </c:spPr>
      <c:txPr>
        <a:bodyPr/>
        <a:lstStyle/>
        <a:p>
          <a:pPr>
            <a:defRPr sz="85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40" b="0" i="0" u="none" strike="noStrike" baseline="0">
                <a:solidFill>
                  <a:srgbClr val="000000"/>
                </a:solidFill>
                <a:latin typeface="Arial"/>
                <a:ea typeface="Arial"/>
                <a:cs typeface="Arial"/>
              </a:defRPr>
            </a:pPr>
            <a:r>
              <a:rPr lang="en-US"/>
              <a:t>Standard Deviation Distribution</a:t>
            </a:r>
          </a:p>
        </c:rich>
      </c:tx>
      <c:layout>
        <c:manualLayout>
          <c:xMode val="edge"/>
          <c:yMode val="edge"/>
          <c:x val="0.27388064054182282"/>
          <c:y val="7.1468445837047445E-3"/>
        </c:manualLayout>
      </c:layout>
      <c:overlay val="0"/>
    </c:title>
    <c:autoTitleDeleted val="0"/>
    <c:plotArea>
      <c:layout>
        <c:manualLayout>
          <c:layoutTarget val="inner"/>
          <c:xMode val="edge"/>
          <c:yMode val="edge"/>
          <c:x val="0.13304739617896685"/>
          <c:y val="6.6083679324474676E-2"/>
          <c:w val="0.79828437707380118"/>
          <c:h val="0.66537506608714547"/>
        </c:manualLayout>
      </c:layout>
      <c:barChart>
        <c:barDir val="col"/>
        <c:grouping val="clustered"/>
        <c:varyColors val="0"/>
        <c:ser>
          <c:idx val="0"/>
          <c:order val="0"/>
          <c:tx>
            <c:strRef>
              <c:f>'Standard Deviation Distribtion'!$A$8</c:f>
              <c:strCache>
                <c:ptCount val="1"/>
                <c:pt idx="0">
                  <c:v>95th</c:v>
                </c:pt>
              </c:strCache>
            </c:strRef>
          </c:tx>
          <c:spPr>
            <a:solidFill>
              <a:srgbClr val="737A35"/>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1-8964-4E22-88B1-0869460B87F6}"/>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3-8964-4E22-88B1-0869460B87F6}"/>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5-8964-4E22-88B1-0869460B87F6}"/>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7-8964-4E22-88B1-0869460B87F6}"/>
              </c:ext>
            </c:extLst>
          </c:dPt>
          <c:dLbls>
            <c:dLbl>
              <c:idx val="0"/>
              <c:layout>
                <c:manualLayout>
                  <c:x val="6.1099708918942119E-2"/>
                  <c:y val="-3.3013503553478943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1-8964-4E22-88B1-0869460B87F6}"/>
                </c:ext>
              </c:extLst>
            </c:dLbl>
            <c:dLbl>
              <c:idx val="1"/>
              <c:layout>
                <c:manualLayout>
                  <c:x val="5.1215706245674515E-2"/>
                  <c:y val="1.3401810796574917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3-8964-4E22-88B1-0869460B87F6}"/>
                </c:ext>
              </c:extLst>
            </c:dLbl>
            <c:dLbl>
              <c:idx val="2"/>
              <c:layout>
                <c:manualLayout>
                  <c:x val="5.1227014611280625E-2"/>
                  <c:y val="-4.2799605576621856E-4"/>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5-8964-4E22-88B1-0869460B87F6}"/>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'Standard Deviation Distribtion'!$B$7:$D$7</c:f>
              <c:strCache>
                <c:ptCount val="3"/>
                <c:pt idx="0">
                  <c:v>1-Year</c:v>
                </c:pt>
                <c:pt idx="1">
                  <c:v>3-Year</c:v>
                </c:pt>
                <c:pt idx="2">
                  <c:v>5-Year</c:v>
                </c:pt>
              </c:strCache>
            </c:strRef>
          </c:cat>
          <c:val>
            <c:numRef>
              <c:f>'Standard Deviation Distribtion'!$B$8:$D$8</c:f>
              <c:numCache>
                <c:formatCode>0.00%</c:formatCode>
                <c:ptCount val="3"/>
                <c:pt idx="0">
                  <c:v>6.6137336865406131E-4</c:v>
                </c:pt>
                <c:pt idx="1">
                  <c:v>3.1865720936339178E-3</c:v>
                </c:pt>
                <c:pt idx="2">
                  <c:v>2.7249345415972801E-3</c:v>
                </c:pt>
              </c:numCache>
            </c:numRef>
          </c:val>
          <c:extLst>
            <c:ext xmlns:c16="http://schemas.microsoft.com/office/drawing/2014/chart" uri="{C3380CC4-5D6E-409C-BE32-E72D297353CC}">
              <c16:uniqueId val="{00000008-8964-4E22-88B1-0869460B87F6}"/>
            </c:ext>
          </c:extLst>
        </c:ser>
        <c:ser>
          <c:idx val="1"/>
          <c:order val="1"/>
          <c:tx>
            <c:strRef>
              <c:f>'Standard Deviation Distribtion'!$A$9</c:f>
              <c:strCache>
                <c:ptCount val="1"/>
                <c:pt idx="0">
                  <c:v>75th</c:v>
                </c:pt>
              </c:strCache>
            </c:strRef>
          </c:tx>
          <c:spPr>
            <a:solidFill>
              <a:srgbClr val="AFBCBA"/>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A-8964-4E22-88B1-0869460B87F6}"/>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C-8964-4E22-88B1-0869460B87F6}"/>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E-8964-4E22-88B1-0869460B87F6}"/>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0-8964-4E22-88B1-0869460B87F6}"/>
              </c:ext>
            </c:extLst>
          </c:dPt>
          <c:dLbls>
            <c:dLbl>
              <c:idx val="0"/>
              <c:layout>
                <c:manualLayout>
                  <c:x val="6.1259320196915684E-2"/>
                  <c:y val="-1.6619579090246077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A-8964-4E22-88B1-0869460B87F6}"/>
                </c:ext>
              </c:extLst>
            </c:dLbl>
            <c:dLbl>
              <c:idx val="1"/>
              <c:layout>
                <c:manualLayout>
                  <c:x val="5.0949980360482754E-2"/>
                  <c:y val="6.5824681698777492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C-8964-4E22-88B1-0869460B87F6}"/>
                </c:ext>
              </c:extLst>
            </c:dLbl>
            <c:dLbl>
              <c:idx val="2"/>
              <c:layout>
                <c:manualLayout>
                  <c:x val="5.25644527337948E-2"/>
                  <c:y val="5.905678562733661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E-8964-4E22-88B1-0869460B87F6}"/>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'Standard Deviation Distribtion'!$B$7:$D$7</c:f>
              <c:strCache>
                <c:ptCount val="3"/>
                <c:pt idx="0">
                  <c:v>1-Year</c:v>
                </c:pt>
                <c:pt idx="1">
                  <c:v>3-Year</c:v>
                </c:pt>
                <c:pt idx="2">
                  <c:v>5-Year</c:v>
                </c:pt>
              </c:strCache>
            </c:strRef>
          </c:cat>
          <c:val>
            <c:numRef>
              <c:f>'Standard Deviation Distribtion'!$B$9:$D$9</c:f>
              <c:numCache>
                <c:formatCode>0.00%</c:formatCode>
                <c:ptCount val="3"/>
                <c:pt idx="0">
                  <c:v>5.7711158747481592E-4</c:v>
                </c:pt>
                <c:pt idx="1">
                  <c:v>2.9264519512507362E-3</c:v>
                </c:pt>
                <c:pt idx="2">
                  <c:v>2.52827232399394E-3</c:v>
                </c:pt>
              </c:numCache>
            </c:numRef>
          </c:val>
          <c:extLst>
            <c:ext xmlns:c16="http://schemas.microsoft.com/office/drawing/2014/chart" uri="{C3380CC4-5D6E-409C-BE32-E72D297353CC}">
              <c16:uniqueId val="{00000011-8964-4E22-88B1-0869460B87F6}"/>
            </c:ext>
          </c:extLst>
        </c:ser>
        <c:ser>
          <c:idx val="2"/>
          <c:order val="2"/>
          <c:tx>
            <c:strRef>
              <c:f>'Standard Deviation Distribtion'!$A$10</c:f>
              <c:strCache>
                <c:ptCount val="1"/>
                <c:pt idx="0">
                  <c:v>50th</c:v>
                </c:pt>
              </c:strCache>
            </c:strRef>
          </c:tx>
          <c:spPr>
            <a:solidFill>
              <a:srgbClr val="532E63"/>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3-8964-4E22-88B1-0869460B87F6}"/>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5-8964-4E22-88B1-0869460B87F6}"/>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7-8964-4E22-88B1-0869460B87F6}"/>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9-8964-4E22-88B1-0869460B87F6}"/>
              </c:ext>
            </c:extLst>
          </c:dPt>
          <c:dLbls>
            <c:dLbl>
              <c:idx val="0"/>
              <c:layout>
                <c:manualLayout>
                  <c:x val="6.075517195633004E-2"/>
                  <c:y val="2.8834705699906952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13-8964-4E22-88B1-0869460B87F6}"/>
                </c:ext>
              </c:extLst>
            </c:dLbl>
            <c:dLbl>
              <c:idx val="1"/>
              <c:layout>
                <c:manualLayout>
                  <c:x val="5.1375928755174258E-2"/>
                  <c:y val="1.8239647767483321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15-8964-4E22-88B1-0869460B87F6}"/>
                </c:ext>
              </c:extLst>
            </c:dLbl>
            <c:dLbl>
              <c:idx val="2"/>
              <c:layout>
                <c:manualLayout>
                  <c:x val="4.9268525527470609E-2"/>
                  <c:y val="6.2634165646702038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17-8964-4E22-88B1-0869460B87F6}"/>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'Standard Deviation Distribtion'!$B$7:$D$7</c:f>
              <c:strCache>
                <c:ptCount val="3"/>
                <c:pt idx="0">
                  <c:v>1-Year</c:v>
                </c:pt>
                <c:pt idx="1">
                  <c:v>3-Year</c:v>
                </c:pt>
                <c:pt idx="2">
                  <c:v>5-Year</c:v>
                </c:pt>
              </c:strCache>
            </c:strRef>
          </c:cat>
          <c:val>
            <c:numRef>
              <c:f>'Standard Deviation Distribtion'!$B$10:$D$10</c:f>
              <c:numCache>
                <c:formatCode>0.00%</c:formatCode>
                <c:ptCount val="3"/>
                <c:pt idx="0">
                  <c:v>4.8507125007266603E-4</c:v>
                </c:pt>
                <c:pt idx="1">
                  <c:v>2.747516785180479E-3</c:v>
                </c:pt>
                <c:pt idx="2">
                  <c:v>2.4092957233085646E-3</c:v>
                </c:pt>
              </c:numCache>
            </c:numRef>
          </c:val>
          <c:extLst>
            <c:ext xmlns:c16="http://schemas.microsoft.com/office/drawing/2014/chart" uri="{C3380CC4-5D6E-409C-BE32-E72D297353CC}">
              <c16:uniqueId val="{0000001A-8964-4E22-88B1-0869460B87F6}"/>
            </c:ext>
          </c:extLst>
        </c:ser>
        <c:ser>
          <c:idx val="3"/>
          <c:order val="3"/>
          <c:tx>
            <c:strRef>
              <c:f>'Standard Deviation Distribtion'!$A$11</c:f>
              <c:strCache>
                <c:ptCount val="1"/>
                <c:pt idx="0">
                  <c:v>25th</c:v>
                </c:pt>
              </c:strCache>
            </c:strRef>
          </c:tx>
          <c:spPr>
            <a:solidFill>
              <a:srgbClr val="B06E0E"/>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C-8964-4E22-88B1-0869460B87F6}"/>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E-8964-4E22-88B1-0869460B87F6}"/>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20-8964-4E22-88B1-0869460B87F6}"/>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22-8964-4E22-88B1-0869460B87F6}"/>
              </c:ext>
            </c:extLst>
          </c:dPt>
          <c:dLbls>
            <c:dLbl>
              <c:idx val="0"/>
              <c:layout>
                <c:manualLayout>
                  <c:x val="6.6214697642477546E-2"/>
                  <c:y val="1.9910821185471259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1C-8964-4E22-88B1-0869460B87F6}"/>
                </c:ext>
              </c:extLst>
            </c:dLbl>
            <c:dLbl>
              <c:idx val="1"/>
              <c:layout>
                <c:manualLayout>
                  <c:x val="4.9683733563155412E-2"/>
                  <c:y val="1.2851869547013856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1E-8964-4E22-88B1-0869460B87F6}"/>
                </c:ext>
              </c:extLst>
            </c:dLbl>
            <c:dLbl>
              <c:idx val="2"/>
              <c:layout>
                <c:manualLayout>
                  <c:x val="4.6335214044726077E-2"/>
                  <c:y val="1.9274274324350381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20-8964-4E22-88B1-0869460B87F6}"/>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'Standard Deviation Distribtion'!$B$7:$D$7</c:f>
              <c:strCache>
                <c:ptCount val="3"/>
                <c:pt idx="0">
                  <c:v>1-Year</c:v>
                </c:pt>
                <c:pt idx="1">
                  <c:v>3-Year</c:v>
                </c:pt>
                <c:pt idx="2">
                  <c:v>5-Year</c:v>
                </c:pt>
              </c:strCache>
            </c:strRef>
          </c:cat>
          <c:val>
            <c:numRef>
              <c:f>'Standard Deviation Distribtion'!$B$11:$D$11</c:f>
              <c:numCache>
                <c:formatCode>0.00%</c:formatCode>
                <c:ptCount val="3"/>
                <c:pt idx="0">
                  <c:v>4.2058650703027175E-4</c:v>
                </c:pt>
                <c:pt idx="1">
                  <c:v>2.536113331286598E-3</c:v>
                </c:pt>
                <c:pt idx="2">
                  <c:v>2.2508879492689903E-3</c:v>
                </c:pt>
              </c:numCache>
            </c:numRef>
          </c:val>
          <c:extLst>
            <c:ext xmlns:c16="http://schemas.microsoft.com/office/drawing/2014/chart" uri="{C3380CC4-5D6E-409C-BE32-E72D297353CC}">
              <c16:uniqueId val="{00000023-8964-4E22-88B1-0869460B87F6}"/>
            </c:ext>
          </c:extLst>
        </c:ser>
        <c:ser>
          <c:idx val="4"/>
          <c:order val="4"/>
          <c:tx>
            <c:strRef>
              <c:f>'Standard Deviation Distribtion'!$A$12</c:f>
              <c:strCache>
                <c:ptCount val="1"/>
                <c:pt idx="0">
                  <c:v>5th</c:v>
                </c:pt>
              </c:strCache>
            </c:strRef>
          </c:tx>
          <c:spPr>
            <a:solidFill>
              <a:srgbClr val="5B9B98"/>
            </a:solidFill>
            <a:ln w="12700">
              <a:solidFill>
                <a:srgbClr val="000000"/>
              </a:solidFill>
              <a:prstDash val="solid"/>
            </a:ln>
          </c:spPr>
          <c:invertIfNegative val="0"/>
          <c:dPt>
            <c:idx val="0"/>
            <c:invertIfNegative val="0"/>
            <c:bubble3D val="0"/>
            <c:spPr>
              <a:solidFill>
                <a:srgbClr val="FFFFFF"/>
              </a:solidFill>
              <a:ln w="12700">
                <a:solidFill>
                  <a:srgbClr val="FFFFFF"/>
                </a:solidFill>
                <a:prstDash val="solid"/>
              </a:ln>
            </c:spPr>
            <c:extLst>
              <c:ext xmlns:c16="http://schemas.microsoft.com/office/drawing/2014/chart" uri="{C3380CC4-5D6E-409C-BE32-E72D297353CC}">
                <c16:uniqueId val="{00000025-8964-4E22-88B1-0869460B87F6}"/>
              </c:ext>
            </c:extLst>
          </c:dPt>
          <c:dPt>
            <c:idx val="1"/>
            <c:invertIfNegative val="0"/>
            <c:bubble3D val="0"/>
            <c:spPr>
              <a:solidFill>
                <a:srgbClr val="FFFFFF"/>
              </a:solidFill>
              <a:ln w="3175">
                <a:solidFill>
                  <a:srgbClr val="FFFFFF"/>
                </a:solidFill>
                <a:prstDash val="solid"/>
              </a:ln>
            </c:spPr>
            <c:extLst>
              <c:ext xmlns:c16="http://schemas.microsoft.com/office/drawing/2014/chart" uri="{C3380CC4-5D6E-409C-BE32-E72D297353CC}">
                <c16:uniqueId val="{00000027-8964-4E22-88B1-0869460B87F6}"/>
              </c:ext>
            </c:extLst>
          </c:dPt>
          <c:dPt>
            <c:idx val="2"/>
            <c:invertIfNegative val="0"/>
            <c:bubble3D val="0"/>
            <c:spPr>
              <a:solidFill>
                <a:srgbClr val="FFFFFF"/>
              </a:solidFill>
              <a:ln w="12700">
                <a:solidFill>
                  <a:srgbClr val="FFFFFF"/>
                </a:solidFill>
                <a:prstDash val="solid"/>
              </a:ln>
            </c:spPr>
            <c:extLst>
              <c:ext xmlns:c16="http://schemas.microsoft.com/office/drawing/2014/chart" uri="{C3380CC4-5D6E-409C-BE32-E72D297353CC}">
                <c16:uniqueId val="{00000029-8964-4E22-88B1-0869460B87F6}"/>
              </c:ext>
            </c:extLst>
          </c:dPt>
          <c:dPt>
            <c:idx val="3"/>
            <c:invertIfNegative val="0"/>
            <c:bubble3D val="0"/>
            <c:spPr>
              <a:solidFill>
                <a:srgbClr val="FFFFFF"/>
              </a:solidFill>
              <a:ln w="12700">
                <a:solidFill>
                  <a:srgbClr val="FFFFFF"/>
                </a:solidFill>
                <a:prstDash val="solid"/>
              </a:ln>
            </c:spPr>
            <c:extLst>
              <c:ext xmlns:c16="http://schemas.microsoft.com/office/drawing/2014/chart" uri="{C3380CC4-5D6E-409C-BE32-E72D297353CC}">
                <c16:uniqueId val="{0000002B-8964-4E22-88B1-0869460B87F6}"/>
              </c:ext>
            </c:extLst>
          </c:dPt>
          <c:dLbls>
            <c:dLbl>
              <c:idx val="0"/>
              <c:layout>
                <c:manualLayout>
                  <c:x val="6.5705891074814851E-2"/>
                  <c:y val="3.9658003359491122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25-8964-4E22-88B1-0869460B87F6}"/>
                </c:ext>
              </c:extLst>
            </c:dLbl>
            <c:dLbl>
              <c:idx val="1"/>
              <c:layout>
                <c:manualLayout>
                  <c:x val="5.4231730696695617E-2"/>
                  <c:y val="8.5614774646180659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27-8964-4E22-88B1-0869460B87F6}"/>
                </c:ext>
              </c:extLst>
            </c:dLbl>
            <c:dLbl>
              <c:idx val="2"/>
              <c:layout>
                <c:manualLayout>
                  <c:x val="5.4590574592447497E-2"/>
                  <c:y val="3.6329639227116942E-4"/>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29-8964-4E22-88B1-0869460B87F6}"/>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'Standard Deviation Distribtion'!$B$7:$D$7</c:f>
              <c:strCache>
                <c:ptCount val="3"/>
                <c:pt idx="0">
                  <c:v>1-Year</c:v>
                </c:pt>
                <c:pt idx="1">
                  <c:v>3-Year</c:v>
                </c:pt>
                <c:pt idx="2">
                  <c:v>5-Year</c:v>
                </c:pt>
              </c:strCache>
            </c:strRef>
          </c:cat>
          <c:val>
            <c:numRef>
              <c:f>'Standard Deviation Distribtion'!$B$12:$D$12</c:f>
              <c:numCache>
                <c:formatCode>0.00%</c:formatCode>
                <c:ptCount val="3"/>
                <c:pt idx="0">
                  <c:v>3.0113455707969075E-4</c:v>
                </c:pt>
                <c:pt idx="1">
                  <c:v>2.0316266036995234E-3</c:v>
                </c:pt>
                <c:pt idx="2">
                  <c:v>1.8348578721851245E-3</c:v>
                </c:pt>
              </c:numCache>
            </c:numRef>
          </c:val>
          <c:extLst>
            <c:ext xmlns:c16="http://schemas.microsoft.com/office/drawing/2014/chart" uri="{C3380CC4-5D6E-409C-BE32-E72D297353CC}">
              <c16:uniqueId val="{0000002C-8964-4E22-88B1-0869460B87F6}"/>
            </c:ext>
          </c:extLst>
        </c:ser>
        <c:dLbls>
          <c:showLegendKey val="0"/>
          <c:showVal val="0"/>
          <c:showCatName val="0"/>
          <c:showSerName val="0"/>
          <c:showPercent val="0"/>
          <c:showBubbleSize val="0"/>
        </c:dLbls>
        <c:gapWidth val="50"/>
        <c:overlap val="100"/>
        <c:axId val="374995712"/>
        <c:axId val="1"/>
      </c:barChart>
      <c:lineChart>
        <c:grouping val="standard"/>
        <c:varyColors val="0"/>
        <c:ser>
          <c:idx val="5"/>
          <c:order val="5"/>
          <c:tx>
            <c:strRef>
              <c:f>'Standard Deviation Distribtion'!$A$13</c:f>
              <c:strCache>
                <c:ptCount val="1"/>
                <c:pt idx="0">
                  <c:v>FL PRIME</c:v>
                </c:pt>
              </c:strCache>
            </c:strRef>
          </c:tx>
          <c:spPr>
            <a:ln w="28575">
              <a:noFill/>
            </a:ln>
          </c:spPr>
          <c:marker>
            <c:symbol val="circle"/>
            <c:size val="7"/>
            <c:spPr>
              <a:solidFill>
                <a:srgbClr val="00B050"/>
              </a:solidFill>
              <a:ln>
                <a:solidFill>
                  <a:srgbClr val="00B050"/>
                </a:solidFill>
                <a:prstDash val="solid"/>
              </a:ln>
            </c:spPr>
          </c:marker>
          <c:cat>
            <c:strRef>
              <c:f>'Standard Deviation Distribtion'!$B$7:$D$7</c:f>
              <c:strCache>
                <c:ptCount val="3"/>
                <c:pt idx="0">
                  <c:v>1-Year</c:v>
                </c:pt>
                <c:pt idx="1">
                  <c:v>3-Year</c:v>
                </c:pt>
                <c:pt idx="2">
                  <c:v>5-Year</c:v>
                </c:pt>
              </c:strCache>
            </c:strRef>
          </c:cat>
          <c:val>
            <c:numRef>
              <c:f>'Standard Deviation Distribtion'!$B$13:$D$13</c:f>
              <c:numCache>
                <c:formatCode>0.00%</c:formatCode>
                <c:ptCount val="3"/>
                <c:pt idx="0">
                  <c:v>8.9293650729523096E-5</c:v>
                </c:pt>
                <c:pt idx="1">
                  <c:v>3.0624263147598068E-3</c:v>
                </c:pt>
                <c:pt idx="2">
                  <c:v>2.4885338812172318E-3</c:v>
                </c:pt>
              </c:numCache>
            </c:numRef>
          </c:val>
          <c:smooth val="0"/>
          <c:extLst>
            <c:ext xmlns:c16="http://schemas.microsoft.com/office/drawing/2014/chart" uri="{C3380CC4-5D6E-409C-BE32-E72D297353CC}">
              <c16:uniqueId val="{0000002D-8964-4E22-88B1-0869460B87F6}"/>
            </c:ext>
          </c:extLst>
        </c:ser>
        <c:ser>
          <c:idx val="7"/>
          <c:order val="6"/>
          <c:tx>
            <c:strRef>
              <c:f>'Standard Deviation Distribtion'!$A$14</c:f>
              <c:strCache>
                <c:ptCount val="1"/>
                <c:pt idx="0">
                  <c:v>S&amp;P US AAA &amp; AA Rated GIP All 30-Day Net</c:v>
                </c:pt>
              </c:strCache>
            </c:strRef>
          </c:tx>
          <c:spPr>
            <a:ln w="28575">
              <a:noFill/>
            </a:ln>
          </c:spPr>
          <c:marker>
            <c:symbol val="square"/>
            <c:size val="7"/>
            <c:spPr>
              <a:solidFill>
                <a:srgbClr val="FF0000"/>
              </a:solidFill>
              <a:ln>
                <a:noFill/>
              </a:ln>
            </c:spPr>
          </c:marker>
          <c:cat>
            <c:strRef>
              <c:f>'Standard Deviation Distribtion'!$B$7:$D$7</c:f>
              <c:strCache>
                <c:ptCount val="3"/>
                <c:pt idx="0">
                  <c:v>1-Year</c:v>
                </c:pt>
                <c:pt idx="1">
                  <c:v>3-Year</c:v>
                </c:pt>
                <c:pt idx="2">
                  <c:v>5-Year</c:v>
                </c:pt>
              </c:strCache>
            </c:strRef>
          </c:cat>
          <c:val>
            <c:numRef>
              <c:f>'Standard Deviation Distribtion'!$B$14:$D$14</c:f>
              <c:numCache>
                <c:formatCode>0.00%</c:formatCode>
                <c:ptCount val="3"/>
                <c:pt idx="0">
                  <c:v>3.5234603342839999E-5</c:v>
                </c:pt>
                <c:pt idx="1">
                  <c:v>2.8759815351417318E-3</c:v>
                </c:pt>
                <c:pt idx="2">
                  <c:v>2.3819982922762108E-3</c:v>
                </c:pt>
              </c:numCache>
            </c:numRef>
          </c:val>
          <c:smooth val="0"/>
          <c:extLst>
            <c:ext xmlns:c16="http://schemas.microsoft.com/office/drawing/2014/chart" uri="{C3380CC4-5D6E-409C-BE32-E72D297353CC}">
              <c16:uniqueId val="{0000002E-8964-4E22-88B1-0869460B87F6}"/>
            </c:ext>
          </c:extLst>
        </c:ser>
        <c:ser>
          <c:idx val="8"/>
          <c:order val="7"/>
          <c:tx>
            <c:strRef>
              <c:f>'Standard Deviation Distribtion'!$A$15</c:f>
              <c:strCache>
                <c:ptCount val="1"/>
                <c:pt idx="0">
                  <c:v>1 mo LIBOR</c:v>
                </c:pt>
              </c:strCache>
            </c:strRef>
          </c:tx>
          <c:spPr>
            <a:ln w="28575">
              <a:noFill/>
            </a:ln>
          </c:spPr>
          <c:marker>
            <c:symbol val="diamond"/>
            <c:size val="7"/>
            <c:spPr>
              <a:solidFill>
                <a:srgbClr val="7030A0"/>
              </a:solidFill>
              <a:ln>
                <a:solidFill>
                  <a:srgbClr val="7030A0"/>
                </a:solidFill>
              </a:ln>
            </c:spPr>
          </c:marker>
          <c:cat>
            <c:strRef>
              <c:f>'Standard Deviation Distribtion'!$B$7:$D$7</c:f>
              <c:strCache>
                <c:ptCount val="3"/>
                <c:pt idx="0">
                  <c:v>1-Year</c:v>
                </c:pt>
                <c:pt idx="1">
                  <c:v>3-Year</c:v>
                </c:pt>
                <c:pt idx="2">
                  <c:v>5-Year</c:v>
                </c:pt>
              </c:strCache>
            </c:strRef>
          </c:cat>
          <c:val>
            <c:numRef>
              <c:f>'Standard Deviation Distribtion'!$B$15:$D$15</c:f>
              <c:numCache>
                <c:formatCode>0.00%</c:formatCode>
                <c:ptCount val="3"/>
                <c:pt idx="0">
                  <c:v>2.0672775245806655E-5</c:v>
                </c:pt>
                <c:pt idx="1">
                  <c:v>2.9827541379770215E-3</c:v>
                </c:pt>
                <c:pt idx="2">
                  <c:v>2.4676660069859321E-3</c:v>
                </c:pt>
              </c:numCache>
            </c:numRef>
          </c:val>
          <c:smooth val="0"/>
          <c:extLst>
            <c:ext xmlns:c16="http://schemas.microsoft.com/office/drawing/2014/chart" uri="{C3380CC4-5D6E-409C-BE32-E72D297353CC}">
              <c16:uniqueId val="{0000002F-8964-4E22-88B1-0869460B87F6}"/>
            </c:ext>
          </c:extLst>
        </c:ser>
        <c:ser>
          <c:idx val="6"/>
          <c:order val="8"/>
          <c:tx>
            <c:strRef>
              <c:f>'Standard Deviation Distribtion'!$A$16</c:f>
              <c:strCache>
                <c:ptCount val="1"/>
                <c:pt idx="0">
                  <c:v>Citigroup 90-day T-Bill</c:v>
                </c:pt>
              </c:strCache>
            </c:strRef>
          </c:tx>
          <c:spPr>
            <a:ln w="28575">
              <a:noFill/>
            </a:ln>
          </c:spPr>
          <c:marker>
            <c:symbol val="triangle"/>
            <c:size val="7"/>
            <c:spPr>
              <a:solidFill>
                <a:srgbClr val="FFFF00"/>
              </a:solidFill>
              <a:ln>
                <a:solidFill>
                  <a:srgbClr val="FFFF00"/>
                </a:solidFill>
                <a:prstDash val="solid"/>
              </a:ln>
            </c:spPr>
          </c:marker>
          <c:cat>
            <c:strRef>
              <c:f>'Standard Deviation Distribtion'!$B$7:$D$7</c:f>
              <c:strCache>
                <c:ptCount val="3"/>
                <c:pt idx="0">
                  <c:v>1-Year</c:v>
                </c:pt>
                <c:pt idx="1">
                  <c:v>3-Year</c:v>
                </c:pt>
                <c:pt idx="2">
                  <c:v>5-Year</c:v>
                </c:pt>
              </c:strCache>
            </c:strRef>
          </c:cat>
          <c:val>
            <c:numRef>
              <c:f>'Standard Deviation Distribtion'!$B$16:$D$16</c:f>
              <c:numCache>
                <c:formatCode>0.00%</c:formatCode>
                <c:ptCount val="3"/>
                <c:pt idx="0">
                  <c:v>1.0177288291568486E-4</c:v>
                </c:pt>
                <c:pt idx="1">
                  <c:v>2.766818952205893E-3</c:v>
                </c:pt>
                <c:pt idx="2">
                  <c:v>2.4808925430516928E-3</c:v>
                </c:pt>
              </c:numCache>
            </c:numRef>
          </c:val>
          <c:smooth val="0"/>
          <c:extLst>
            <c:ext xmlns:c16="http://schemas.microsoft.com/office/drawing/2014/chart" uri="{C3380CC4-5D6E-409C-BE32-E72D297353CC}">
              <c16:uniqueId val="{00000030-8964-4E22-88B1-0869460B87F6}"/>
            </c:ext>
          </c:extLst>
        </c:ser>
        <c:dLbls>
          <c:showLegendKey val="0"/>
          <c:showVal val="0"/>
          <c:showCatName val="0"/>
          <c:showSerName val="0"/>
          <c:showPercent val="0"/>
          <c:showBubbleSize val="0"/>
        </c:dLbls>
        <c:marker val="1"/>
        <c:smooth val="0"/>
        <c:axId val="374995712"/>
        <c:axId val="1"/>
      </c:lineChart>
      <c:catAx>
        <c:axId val="374995712"/>
        <c:scaling>
          <c:orientation val="minMax"/>
        </c:scaling>
        <c:delete val="0"/>
        <c:axPos val="b"/>
        <c:numFmt formatCode="General" sourceLinked="1"/>
        <c:majorTickMark val="none"/>
        <c:minorTickMark val="none"/>
        <c:tickLblPos val="low"/>
        <c:spPr>
          <a:ln w="9525">
            <a:noFill/>
          </a:ln>
        </c:spPr>
        <c:txPr>
          <a:bodyPr rot="0" vert="horz"/>
          <a:lstStyle/>
          <a:p>
            <a:pPr>
              <a:defRPr sz="1200" b="0"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3.5000000000000009E-3"/>
          <c:min val="-2.0000000000000006E-4"/>
        </c:scaling>
        <c:delete val="0"/>
        <c:axPos val="l"/>
        <c:title>
          <c:tx>
            <c:rich>
              <a:bodyPr/>
              <a:lstStyle/>
              <a:p>
                <a:pPr>
                  <a:defRPr sz="1200" b="0" i="0" u="none" strike="noStrike" baseline="0">
                    <a:solidFill>
                      <a:srgbClr val="000000"/>
                    </a:solidFill>
                    <a:latin typeface="Arial"/>
                    <a:ea typeface="Arial"/>
                    <a:cs typeface="Arial"/>
                  </a:defRPr>
                </a:pPr>
                <a:r>
                  <a:rPr lang="en-US"/>
                  <a:t>Standard Deviation (%)</a:t>
                </a:r>
              </a:p>
            </c:rich>
          </c:tx>
          <c:layout>
            <c:manualLayout>
              <c:xMode val="edge"/>
              <c:yMode val="edge"/>
              <c:x val="0"/>
              <c:y val="0.2520323487570118"/>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en-US"/>
          </a:p>
        </c:txPr>
        <c:crossAx val="374995712"/>
        <c:crosses val="autoZero"/>
        <c:crossBetween val="between"/>
        <c:majorUnit val="2.0000000000000006E-4"/>
      </c:valAx>
      <c:spPr>
        <a:noFill/>
        <a:ln w="3175">
          <a:solidFill>
            <a:sysClr val="windowText" lastClr="000000"/>
          </a:solidFill>
          <a:prstDash val="solid"/>
        </a:ln>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ayout>
        <c:manualLayout>
          <c:xMode val="edge"/>
          <c:yMode val="edge"/>
          <c:x val="0.27785495096695001"/>
          <c:y val="0.84305835010060359"/>
          <c:w val="0.58514226766430311"/>
          <c:h val="0.1287726358148894"/>
        </c:manualLayout>
      </c:layout>
      <c:overlay val="0"/>
      <c:spPr>
        <a:noFill/>
        <a:ln w="25400">
          <a:noFill/>
        </a:ln>
      </c:spPr>
      <c:txPr>
        <a:bodyPr/>
        <a:lstStyle/>
        <a:p>
          <a:pPr>
            <a:defRPr sz="85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327688089268174E-2"/>
          <c:y val="8.5760517799352745E-2"/>
          <c:w val="0.87901324066335285"/>
          <c:h val="0.75970963823294124"/>
        </c:manualLayout>
      </c:layout>
      <c:barChart>
        <c:barDir val="col"/>
        <c:grouping val="clustered"/>
        <c:varyColors val="0"/>
        <c:ser>
          <c:idx val="0"/>
          <c:order val="0"/>
          <c:spPr>
            <a:solidFill>
              <a:srgbClr val="004074"/>
            </a:solidFill>
            <a:ln w="25400">
              <a:noFill/>
            </a:ln>
          </c:spPr>
          <c:invertIfNegative val="0"/>
          <c:dLbls>
            <c:dLbl>
              <c:idx val="7"/>
              <c:layout>
                <c:manualLayout>
                  <c:x val="5.3111702494664393E-3"/>
                  <c:y val="1.4308420672068957E-2"/>
                </c:manualLayout>
              </c:layout>
              <c:numFmt formatCode="\$#,##0" sourceLinked="0"/>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BB9-4CD4-AD52-9B65FF82AAF0}"/>
                </c:ext>
              </c:extLst>
            </c:dLbl>
            <c:dLbl>
              <c:idx val="8"/>
              <c:layout>
                <c:manualLayout>
                  <c:x val="7.9778149893401339E-3"/>
                  <c:y val="5.1835404076396117E-3"/>
                </c:manualLayout>
              </c:layout>
              <c:numFmt formatCode="\$#,##0" sourceLinked="0"/>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BB9-4CD4-AD52-9B65FF82AAF0}"/>
                </c:ext>
              </c:extLst>
            </c:dLbl>
            <c:dLbl>
              <c:idx val="15"/>
              <c:layout>
                <c:manualLayout>
                  <c:x val="-1.0924765167999279E-16"/>
                  <c:y val="9.7087378640776691E-3"/>
                </c:manualLayout>
              </c:layout>
              <c:numFmt formatCode="\$#,##0" sourceLinked="0"/>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BB9-4CD4-AD52-9B65FF82AAF0}"/>
                </c:ext>
              </c:extLst>
            </c:dLbl>
            <c:dLbl>
              <c:idx val="16"/>
              <c:layout>
                <c:manualLayout>
                  <c:x val="-2.9795158286778397E-3"/>
                  <c:y val="9.7087378640776396E-3"/>
                </c:manualLayout>
              </c:layout>
              <c:numFmt formatCode="\$#,##0" sourceLinked="0"/>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BB9-4CD4-AD52-9B65FF82AAF0}"/>
                </c:ext>
              </c:extLst>
            </c:dLbl>
            <c:dLbl>
              <c:idx val="17"/>
              <c:layout>
                <c:manualLayout>
                  <c:x val="-4.469273743016978E-3"/>
                  <c:y val="-1.2944983818770227E-2"/>
                </c:manualLayout>
              </c:layout>
              <c:numFmt formatCode="\$#,##0" sourceLinked="0"/>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BB9-4CD4-AD52-9B65FF82AAF0}"/>
                </c:ext>
              </c:extLst>
            </c:dLbl>
            <c:dLbl>
              <c:idx val="18"/>
              <c:layout>
                <c:manualLayout>
                  <c:x val="-8.9385474860335188E-3"/>
                  <c:y val="0"/>
                </c:manualLayout>
              </c:layout>
              <c:numFmt formatCode="\$#,##0" sourceLinked="0"/>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BB9-4CD4-AD52-9B65FF82AAF0}"/>
                </c:ext>
              </c:extLst>
            </c:dLbl>
            <c:numFmt formatCode="\$#,##0" sourceLinked="0"/>
            <c:spPr>
              <a:noFill/>
              <a:ln w="25400">
                <a:noFill/>
              </a:ln>
            </c:spPr>
            <c:txPr>
              <a:bodyPr wrap="square" lIns="38100" tIns="19050" rIns="38100" bIns="19050" anchor="ctr">
                <a:spAutoFit/>
              </a:bodyPr>
              <a:lstStyle/>
              <a:p>
                <a:pPr>
                  <a:defRPr sz="9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'MM Slide 30'!$A$2:$A$20</c:f>
              <c:strCache>
                <c:ptCount val="19"/>
                <c:pt idx="0">
                  <c:v>FY 
02-03</c:v>
                </c:pt>
                <c:pt idx="1">
                  <c:v>FY 
03-04</c:v>
                </c:pt>
                <c:pt idx="2">
                  <c:v>FY 
04-05</c:v>
                </c:pt>
                <c:pt idx="3">
                  <c:v>FY 
05-06</c:v>
                </c:pt>
                <c:pt idx="4">
                  <c:v>FY 
06-07</c:v>
                </c:pt>
                <c:pt idx="5">
                  <c:v>FY 
07-08</c:v>
                </c:pt>
                <c:pt idx="6">
                  <c:v>FY 
08-09</c:v>
                </c:pt>
                <c:pt idx="7">
                  <c:v>FY 
09-10</c:v>
                </c:pt>
                <c:pt idx="8">
                  <c:v>FY 
10-11</c:v>
                </c:pt>
                <c:pt idx="9">
                  <c:v>FY 
11-12</c:v>
                </c:pt>
                <c:pt idx="10">
                  <c:v>FY 
12-13</c:v>
                </c:pt>
                <c:pt idx="11">
                  <c:v>FY 
13-14</c:v>
                </c:pt>
                <c:pt idx="12">
                  <c:v>FY 
14-15</c:v>
                </c:pt>
                <c:pt idx="13">
                  <c:v>FY 
15-16</c:v>
                </c:pt>
                <c:pt idx="14">
                  <c:v>FY 
16-17</c:v>
                </c:pt>
                <c:pt idx="15">
                  <c:v>FY 
17-18</c:v>
                </c:pt>
                <c:pt idx="16">
                  <c:v>FY 
18-19</c:v>
                </c:pt>
                <c:pt idx="17">
                  <c:v>FY 
19-20</c:v>
                </c:pt>
                <c:pt idx="18">
                  <c:v>FY 
20-21*</c:v>
                </c:pt>
              </c:strCache>
            </c:strRef>
          </c:cat>
          <c:val>
            <c:numRef>
              <c:f>'MM Slide 30'!$B$2:$B$20</c:f>
              <c:numCache>
                <c:formatCode>"$"#,##0_);[Red]\("$"#,##0\)</c:formatCode>
                <c:ptCount val="19"/>
                <c:pt idx="0">
                  <c:v>333</c:v>
                </c:pt>
                <c:pt idx="1">
                  <c:v>706</c:v>
                </c:pt>
                <c:pt idx="2">
                  <c:v>1426</c:v>
                </c:pt>
                <c:pt idx="3">
                  <c:v>2306</c:v>
                </c:pt>
                <c:pt idx="4">
                  <c:v>3688</c:v>
                </c:pt>
                <c:pt idx="5">
                  <c:v>4365</c:v>
                </c:pt>
                <c:pt idx="6">
                  <c:v>4075</c:v>
                </c:pt>
                <c:pt idx="7">
                  <c:v>5048</c:v>
                </c:pt>
                <c:pt idx="8">
                  <c:v>6733</c:v>
                </c:pt>
                <c:pt idx="9">
                  <c:v>7136</c:v>
                </c:pt>
                <c:pt idx="10">
                  <c:v>7879</c:v>
                </c:pt>
                <c:pt idx="11">
                  <c:v>9035</c:v>
                </c:pt>
                <c:pt idx="12">
                  <c:v>9129.2814760900001</c:v>
                </c:pt>
                <c:pt idx="13">
                  <c:v>8918.1623269899992</c:v>
                </c:pt>
                <c:pt idx="14">
                  <c:v>9967.1989452500002</c:v>
                </c:pt>
                <c:pt idx="15">
                  <c:v>10825</c:v>
                </c:pt>
                <c:pt idx="16">
                  <c:v>11241</c:v>
                </c:pt>
                <c:pt idx="17">
                  <c:v>11490.237999999999</c:v>
                </c:pt>
                <c:pt idx="18">
                  <c:v>14793</c:v>
                </c:pt>
              </c:numCache>
            </c:numRef>
          </c:val>
          <c:extLst>
            <c:ext xmlns:c16="http://schemas.microsoft.com/office/drawing/2014/chart" uri="{C3380CC4-5D6E-409C-BE32-E72D297353CC}">
              <c16:uniqueId val="{00000006-0BB9-4CD4-AD52-9B65FF82AAF0}"/>
            </c:ext>
          </c:extLst>
        </c:ser>
        <c:dLbls>
          <c:showLegendKey val="0"/>
          <c:showVal val="0"/>
          <c:showCatName val="0"/>
          <c:showSerName val="0"/>
          <c:showPercent val="0"/>
          <c:showBubbleSize val="0"/>
        </c:dLbls>
        <c:gapWidth val="150"/>
        <c:axId val="367176496"/>
        <c:axId val="1"/>
      </c:barChart>
      <c:catAx>
        <c:axId val="367176496"/>
        <c:scaling>
          <c:orientation val="minMax"/>
        </c:scaling>
        <c:delete val="0"/>
        <c:axPos val="b"/>
        <c:title>
          <c:tx>
            <c:rich>
              <a:bodyPr/>
              <a:lstStyle/>
              <a:p>
                <a:pPr>
                  <a:defRPr sz="900" b="1" i="0" u="none" strike="noStrike" baseline="0">
                    <a:solidFill>
                      <a:srgbClr val="000000"/>
                    </a:solidFill>
                    <a:latin typeface="Arial"/>
                    <a:ea typeface="Arial"/>
                    <a:cs typeface="Arial"/>
                  </a:defRPr>
                </a:pPr>
                <a:r>
                  <a:rPr lang="en-US"/>
                  <a:t>*Period Ending 6/30/2021</a:t>
                </a:r>
              </a:p>
            </c:rich>
          </c:tx>
          <c:layout>
            <c:manualLayout>
              <c:xMode val="edge"/>
              <c:yMode val="edge"/>
              <c:x val="0.41066713588175779"/>
              <c:y val="0.9393214076395789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16000"/>
          <c:min val="0"/>
        </c:scaling>
        <c:delete val="0"/>
        <c:axPos val="l"/>
        <c:numFmt formatCode="\$#,##0" sourceLinked="0"/>
        <c:majorTickMark val="out"/>
        <c:minorTickMark val="none"/>
        <c:tickLblPos val="nextTo"/>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367176496"/>
        <c:crosses val="autoZero"/>
        <c:crossBetween val="between"/>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900" b="1" i="0" u="none" strike="noStrike" baseline="0">
          <a:solidFill>
            <a:srgbClr val="000000"/>
          </a:solidFill>
          <a:latin typeface="Arial"/>
          <a:ea typeface="Arial"/>
          <a:cs typeface="Arial"/>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52366171882685"/>
          <c:y val="7.3040831921326294E-2"/>
          <c:w val="0.89329685362517097"/>
          <c:h val="0.79100733457169359"/>
        </c:manualLayout>
      </c:layout>
      <c:barChart>
        <c:barDir val="col"/>
        <c:grouping val="clustered"/>
        <c:varyColors val="0"/>
        <c:ser>
          <c:idx val="0"/>
          <c:order val="0"/>
          <c:spPr>
            <a:solidFill>
              <a:srgbClr val="004074"/>
            </a:solidFill>
            <a:ln w="25400">
              <a:noFill/>
            </a:ln>
          </c:spPr>
          <c:invertIfNegative val="0"/>
          <c:dLbls>
            <c:dLbl>
              <c:idx val="4"/>
              <c:layout>
                <c:manualLayout>
                  <c:x val="1.3315093479252243E-3"/>
                  <c:y val="-6.9824829076084779E-3"/>
                </c:manualLayout>
              </c:layout>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EF7-46E0-9985-61ECA5D3459F}"/>
                </c:ext>
              </c:extLst>
            </c:dLbl>
            <c:dLbl>
              <c:idx val="15"/>
              <c:layout>
                <c:manualLayout>
                  <c:x val="-8.0612656187021361E-3"/>
                  <c:y val="3.5273368606701938E-3"/>
                </c:manualLayout>
              </c:layout>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EF7-46E0-9985-61ECA5D3459F}"/>
                </c:ext>
              </c:extLst>
            </c:dLbl>
            <c:dLbl>
              <c:idx val="16"/>
              <c:layout>
                <c:manualLayout>
                  <c:x val="-4.8367593712214003E-3"/>
                  <c:y val="1.0582010582010581E-2"/>
                </c:manualLayout>
              </c:layout>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EF7-46E0-9985-61ECA5D3459F}"/>
                </c:ext>
              </c:extLst>
            </c:dLbl>
            <c:spPr>
              <a:noFill/>
              <a:ln w="25400">
                <a:noFill/>
              </a:ln>
            </c:spPr>
            <c:txPr>
              <a:bodyPr wrap="square" lIns="38100" tIns="19050" rIns="38100" bIns="19050" anchor="ctr">
                <a:spAutoFit/>
              </a:bodyPr>
              <a:lstStyle/>
              <a:p>
                <a:pPr>
                  <a:defRPr sz="9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'MM Slide 31'!$A$2:$A$19</c:f>
              <c:strCache>
                <c:ptCount val="18"/>
                <c:pt idx="0">
                  <c:v>FY 
03-04</c:v>
                </c:pt>
                <c:pt idx="1">
                  <c:v>FY 
04-05</c:v>
                </c:pt>
                <c:pt idx="2">
                  <c:v>FY 
05-06</c:v>
                </c:pt>
                <c:pt idx="3">
                  <c:v>FY 
06-07</c:v>
                </c:pt>
                <c:pt idx="4">
                  <c:v>FY 
07-08</c:v>
                </c:pt>
                <c:pt idx="5">
                  <c:v>FY 
08-09</c:v>
                </c:pt>
                <c:pt idx="6">
                  <c:v>FY 
09-10</c:v>
                </c:pt>
                <c:pt idx="7">
                  <c:v>FY 
10-11</c:v>
                </c:pt>
                <c:pt idx="8">
                  <c:v>FY 
11-12</c:v>
                </c:pt>
                <c:pt idx="9">
                  <c:v>FY 
12-13</c:v>
                </c:pt>
                <c:pt idx="10">
                  <c:v>FY 
13-14</c:v>
                </c:pt>
                <c:pt idx="11">
                  <c:v>FY 
14-15</c:v>
                </c:pt>
                <c:pt idx="12">
                  <c:v>FY 
15-16</c:v>
                </c:pt>
                <c:pt idx="13">
                  <c:v>FY 
16-17</c:v>
                </c:pt>
                <c:pt idx="14">
                  <c:v>FY 
17-18</c:v>
                </c:pt>
                <c:pt idx="15">
                  <c:v>FY 
18-19</c:v>
                </c:pt>
                <c:pt idx="16">
                  <c:v>FY 
19-20</c:v>
                </c:pt>
                <c:pt idx="17">
                  <c:v>FY 
20-21*</c:v>
                </c:pt>
              </c:strCache>
            </c:strRef>
          </c:cat>
          <c:val>
            <c:numRef>
              <c:f>'MM Slide 31'!$B$2:$B$19</c:f>
              <c:numCache>
                <c:formatCode>_(* #,##0_);_(* \(#,##0\);_(* "-"??_);_(@_)</c:formatCode>
                <c:ptCount val="18"/>
                <c:pt idx="0">
                  <c:v>38347</c:v>
                </c:pt>
                <c:pt idx="1">
                  <c:v>56034</c:v>
                </c:pt>
                <c:pt idx="2">
                  <c:v>75377</c:v>
                </c:pt>
                <c:pt idx="3">
                  <c:v>98070</c:v>
                </c:pt>
                <c:pt idx="4">
                  <c:v>116531</c:v>
                </c:pt>
                <c:pt idx="5">
                  <c:v>121522</c:v>
                </c:pt>
                <c:pt idx="6">
                  <c:v>127940</c:v>
                </c:pt>
                <c:pt idx="7">
                  <c:v>136661</c:v>
                </c:pt>
                <c:pt idx="8">
                  <c:v>144299</c:v>
                </c:pt>
                <c:pt idx="9">
                  <c:v>150721</c:v>
                </c:pt>
                <c:pt idx="10">
                  <c:v>157227</c:v>
                </c:pt>
                <c:pt idx="11">
                  <c:v>163456</c:v>
                </c:pt>
                <c:pt idx="12">
                  <c:v>169576</c:v>
                </c:pt>
                <c:pt idx="13">
                  <c:v>177218</c:v>
                </c:pt>
                <c:pt idx="14">
                  <c:v>190664</c:v>
                </c:pt>
                <c:pt idx="15">
                  <c:v>213213</c:v>
                </c:pt>
                <c:pt idx="16">
                  <c:v>241867</c:v>
                </c:pt>
                <c:pt idx="17">
                  <c:v>261385</c:v>
                </c:pt>
              </c:numCache>
            </c:numRef>
          </c:val>
          <c:extLst>
            <c:ext xmlns:c16="http://schemas.microsoft.com/office/drawing/2014/chart" uri="{C3380CC4-5D6E-409C-BE32-E72D297353CC}">
              <c16:uniqueId val="{00000003-9EF7-46E0-9985-61ECA5D3459F}"/>
            </c:ext>
          </c:extLst>
        </c:ser>
        <c:dLbls>
          <c:showLegendKey val="0"/>
          <c:showVal val="0"/>
          <c:showCatName val="0"/>
          <c:showSerName val="0"/>
          <c:showPercent val="0"/>
          <c:showBubbleSize val="0"/>
        </c:dLbls>
        <c:gapWidth val="150"/>
        <c:axId val="367175840"/>
        <c:axId val="1"/>
      </c:barChart>
      <c:catAx>
        <c:axId val="367175840"/>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280000"/>
          <c:min val="0"/>
        </c:scaling>
        <c:delete val="0"/>
        <c:axPos val="l"/>
        <c:numFmt formatCode="#,##0" sourceLinked="0"/>
        <c:majorTickMark val="out"/>
        <c:minorTickMark val="none"/>
        <c:tickLblPos val="nextTo"/>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367175840"/>
        <c:crosses val="autoZero"/>
        <c:crossBetween val="between"/>
        <c:majorUnit val="20000"/>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900" b="1" i="0" u="none" strike="noStrike" baseline="0">
          <a:solidFill>
            <a:srgbClr val="000000"/>
          </a:solidFill>
          <a:latin typeface="Arial"/>
          <a:ea typeface="Arial"/>
          <a:cs typeface="Arial"/>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7577767484946734E-2"/>
          <c:y val="3.0733605107872153E-2"/>
          <c:w val="0.67539107611548554"/>
          <c:h val="0.82579131250977733"/>
        </c:manualLayout>
      </c:layout>
      <c:barChart>
        <c:barDir val="col"/>
        <c:grouping val="clustered"/>
        <c:varyColors val="0"/>
        <c:ser>
          <c:idx val="0"/>
          <c:order val="0"/>
          <c:tx>
            <c:strRef>
              <c:f>'CAT Graphs'!$B$8</c:f>
              <c:strCache>
                <c:ptCount val="1"/>
                <c:pt idx="0">
                  <c:v>CAT Fund 2020A</c:v>
                </c:pt>
              </c:strCache>
            </c:strRef>
          </c:tx>
          <c:spPr>
            <a:solidFill>
              <a:srgbClr val="D3CD8B"/>
            </a:solidFill>
            <a:ln w="25400">
              <a:noFill/>
            </a:ln>
          </c:spPr>
          <c:invertIfNegative val="0"/>
          <c:dLbls>
            <c:dLbl>
              <c:idx val="0"/>
              <c:layout>
                <c:manualLayout>
                  <c:x val="-1.4373946012555645E-17"/>
                  <c:y val="3.6339340770022127E-2"/>
                </c:manualLayout>
              </c:layout>
              <c:numFmt formatCode="0.00" sourceLinked="0"/>
              <c:spPr>
                <a:noFill/>
                <a:ln w="25400">
                  <a:noFill/>
                </a:ln>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D69-4E1B-B1D5-E312FF505FF4}"/>
                </c:ext>
              </c:extLst>
            </c:dLbl>
            <c:numFmt formatCode="0.00" sourceLinked="0"/>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'CAT Graphs'!$E$1:$H$1</c:f>
              <c:strCache>
                <c:ptCount val="4"/>
                <c:pt idx="0">
                  <c:v>1 Quarter</c:v>
                </c:pt>
                <c:pt idx="1">
                  <c:v>1 Year</c:v>
                </c:pt>
                <c:pt idx="2">
                  <c:v>3 Years</c:v>
                </c:pt>
                <c:pt idx="3">
                  <c:v>5 Years</c:v>
                </c:pt>
              </c:strCache>
            </c:strRef>
          </c:cat>
          <c:val>
            <c:numRef>
              <c:f>'CAT Graphs'!$E$8</c:f>
              <c:numCache>
                <c:formatCode>#,##0.00;\-#,##0.00;0.00</c:formatCode>
                <c:ptCount val="1"/>
                <c:pt idx="0">
                  <c:v>3.7000000000000002E-3</c:v>
                </c:pt>
              </c:numCache>
            </c:numRef>
          </c:val>
          <c:extLst>
            <c:ext xmlns:c16="http://schemas.microsoft.com/office/drawing/2014/chart" uri="{C3380CC4-5D6E-409C-BE32-E72D297353CC}">
              <c16:uniqueId val="{00000001-3D69-4E1B-B1D5-E312FF505FF4}"/>
            </c:ext>
          </c:extLst>
        </c:ser>
        <c:ser>
          <c:idx val="1"/>
          <c:order val="1"/>
          <c:tx>
            <c:strRef>
              <c:f>'CAT Graphs'!$A$9</c:f>
              <c:strCache>
                <c:ptCount val="1"/>
                <c:pt idx="0">
                  <c:v>Performance Benchmark*</c:v>
                </c:pt>
              </c:strCache>
            </c:strRef>
          </c:tx>
          <c:spPr>
            <a:solidFill>
              <a:srgbClr val="000080"/>
            </a:solidFill>
            <a:ln w="25400">
              <a:noFill/>
            </a:ln>
          </c:spPr>
          <c:invertIfNegative val="0"/>
          <c:dPt>
            <c:idx val="0"/>
            <c:invertIfNegative val="0"/>
            <c:bubble3D val="0"/>
            <c:spPr>
              <a:solidFill>
                <a:srgbClr val="003F72"/>
              </a:solidFill>
              <a:ln w="25400">
                <a:noFill/>
              </a:ln>
            </c:spPr>
            <c:extLst>
              <c:ext xmlns:c16="http://schemas.microsoft.com/office/drawing/2014/chart" uri="{C3380CC4-5D6E-409C-BE32-E72D297353CC}">
                <c16:uniqueId val="{00000003-3D69-4E1B-B1D5-E312FF505FF4}"/>
              </c:ext>
            </c:extLst>
          </c:dPt>
          <c:dPt>
            <c:idx val="1"/>
            <c:invertIfNegative val="0"/>
            <c:bubble3D val="0"/>
            <c:spPr>
              <a:solidFill>
                <a:srgbClr val="003F72"/>
              </a:solidFill>
              <a:ln w="25400">
                <a:noFill/>
              </a:ln>
            </c:spPr>
            <c:extLst>
              <c:ext xmlns:c16="http://schemas.microsoft.com/office/drawing/2014/chart" uri="{C3380CC4-5D6E-409C-BE32-E72D297353CC}">
                <c16:uniqueId val="{00000005-3D69-4E1B-B1D5-E312FF505FF4}"/>
              </c:ext>
            </c:extLst>
          </c:dPt>
          <c:dPt>
            <c:idx val="2"/>
            <c:invertIfNegative val="0"/>
            <c:bubble3D val="0"/>
            <c:spPr>
              <a:solidFill>
                <a:srgbClr val="003F72"/>
              </a:solidFill>
              <a:ln w="25400">
                <a:noFill/>
              </a:ln>
            </c:spPr>
            <c:extLst>
              <c:ext xmlns:c16="http://schemas.microsoft.com/office/drawing/2014/chart" uri="{C3380CC4-5D6E-409C-BE32-E72D297353CC}">
                <c16:uniqueId val="{00000007-3D69-4E1B-B1D5-E312FF505FF4}"/>
              </c:ext>
            </c:extLst>
          </c:dPt>
          <c:dPt>
            <c:idx val="3"/>
            <c:invertIfNegative val="0"/>
            <c:bubble3D val="0"/>
            <c:spPr>
              <a:solidFill>
                <a:srgbClr val="003F72"/>
              </a:solidFill>
              <a:ln w="25400">
                <a:noFill/>
              </a:ln>
            </c:spPr>
            <c:extLst>
              <c:ext xmlns:c16="http://schemas.microsoft.com/office/drawing/2014/chart" uri="{C3380CC4-5D6E-409C-BE32-E72D297353CC}">
                <c16:uniqueId val="{00000009-3D69-4E1B-B1D5-E312FF505FF4}"/>
              </c:ext>
            </c:extLst>
          </c:dPt>
          <c:dLbls>
            <c:dLbl>
              <c:idx val="1"/>
              <c:layout>
                <c:manualLayout>
                  <c:x val="0"/>
                  <c:y val="2.1670356439182968E-17"/>
                </c:manualLayout>
              </c:layout>
              <c:spPr>
                <a:noFill/>
                <a:ln w="25400">
                  <a:noFill/>
                </a:ln>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D69-4E1B-B1D5-E312FF505FF4}"/>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'CAT Graphs'!$E$1:$H$1</c:f>
              <c:strCache>
                <c:ptCount val="4"/>
                <c:pt idx="0">
                  <c:v>1 Quarter</c:v>
                </c:pt>
                <c:pt idx="1">
                  <c:v>1 Year</c:v>
                </c:pt>
                <c:pt idx="2">
                  <c:v>3 Years</c:v>
                </c:pt>
                <c:pt idx="3">
                  <c:v>5 Years</c:v>
                </c:pt>
              </c:strCache>
            </c:strRef>
          </c:cat>
          <c:val>
            <c:numRef>
              <c:f>'CAT Graphs'!$E$9</c:f>
              <c:numCache>
                <c:formatCode>#,##0.00;\-#,##0.00;0.00</c:formatCode>
                <c:ptCount val="1"/>
                <c:pt idx="0">
                  <c:v>-2.9999999999999997E-4</c:v>
                </c:pt>
              </c:numCache>
            </c:numRef>
          </c:val>
          <c:extLst>
            <c:ext xmlns:c16="http://schemas.microsoft.com/office/drawing/2014/chart" uri="{C3380CC4-5D6E-409C-BE32-E72D297353CC}">
              <c16:uniqueId val="{0000000A-3D69-4E1B-B1D5-E312FF505FF4}"/>
            </c:ext>
          </c:extLst>
        </c:ser>
        <c:dLbls>
          <c:showLegendKey val="0"/>
          <c:showVal val="0"/>
          <c:showCatName val="0"/>
          <c:showSerName val="0"/>
          <c:showPercent val="0"/>
          <c:showBubbleSize val="0"/>
        </c:dLbls>
        <c:gapWidth val="150"/>
        <c:axId val="351215528"/>
        <c:axId val="1"/>
      </c:barChart>
      <c:catAx>
        <c:axId val="351215528"/>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0.5"/>
          <c:min val="-0.5"/>
        </c:scaling>
        <c:delete val="0"/>
        <c:axPos val="l"/>
        <c:numFmt formatCode="0.00" sourceLinked="0"/>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351215528"/>
        <c:crosses val="autoZero"/>
        <c:crossBetween val="between"/>
        <c:majorUnit val="0.25"/>
      </c:valAx>
      <c:spPr>
        <a:noFill/>
        <a:ln w="12700">
          <a:solidFill>
            <a:sysClr val="windowText" lastClr="000000"/>
          </a:solidFill>
          <a:prstDash val="solid"/>
        </a:ln>
      </c:spPr>
    </c:plotArea>
    <c:legend>
      <c:legendPos val="r"/>
      <c:layout>
        <c:manualLayout>
          <c:xMode val="edge"/>
          <c:yMode val="edge"/>
          <c:x val="0.72725953373475383"/>
          <c:y val="0.36008273800212059"/>
          <c:w val="0.17548556430446194"/>
          <c:h val="0.26217378456831969"/>
        </c:manualLayout>
      </c:layout>
      <c:overlay val="0"/>
    </c:legend>
    <c:plotVisOnly val="1"/>
    <c:dispBlanksAs val="gap"/>
    <c:showDLblsOverMax val="0"/>
  </c:chart>
  <c:spPr>
    <a:noFill/>
    <a:ln w="9525">
      <a:noFill/>
    </a:ln>
  </c:spPr>
  <c:txPr>
    <a:bodyPr/>
    <a:lstStyle/>
    <a:p>
      <a:pPr>
        <a:defRPr sz="800" b="1" i="0" u="none" strike="noStrike" baseline="0">
          <a:solidFill>
            <a:srgbClr val="000000"/>
          </a:solidFill>
          <a:latin typeface="Arial"/>
          <a:ea typeface="Arial"/>
          <a:cs typeface="Arial"/>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415528637432708E-2"/>
          <c:y val="3.0733605107872153E-2"/>
          <c:w val="0.67766165592937244"/>
          <c:h val="0.8853450233614415"/>
        </c:manualLayout>
      </c:layout>
      <c:barChart>
        <c:barDir val="col"/>
        <c:grouping val="clustered"/>
        <c:varyColors val="0"/>
        <c:ser>
          <c:idx val="0"/>
          <c:order val="0"/>
          <c:tx>
            <c:strRef>
              <c:f>'CAT Graphs'!$B$10</c:f>
              <c:strCache>
                <c:ptCount val="1"/>
                <c:pt idx="0">
                  <c:v>CAT Fund 2016A</c:v>
                </c:pt>
              </c:strCache>
            </c:strRef>
          </c:tx>
          <c:spPr>
            <a:solidFill>
              <a:srgbClr val="D3CD8B"/>
            </a:solidFill>
            <a:ln w="25400">
              <a:noFill/>
            </a:ln>
          </c:spPr>
          <c:invertIfNegative val="0"/>
          <c:dLbls>
            <c:numFmt formatCode="0.00" sourceLinked="0"/>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'CAT Graphs'!$E$1:$G$1</c:f>
              <c:strCache>
                <c:ptCount val="3"/>
                <c:pt idx="0">
                  <c:v>1 Quarter</c:v>
                </c:pt>
                <c:pt idx="1">
                  <c:v>1 Year</c:v>
                </c:pt>
                <c:pt idx="2">
                  <c:v>3 Years</c:v>
                </c:pt>
              </c:strCache>
            </c:strRef>
          </c:cat>
          <c:val>
            <c:numRef>
              <c:f>'CAT Graphs'!$E$10:$G$10</c:f>
              <c:numCache>
                <c:formatCode>#,##0.00;\-#,##0.00;0.00</c:formatCode>
                <c:ptCount val="3"/>
                <c:pt idx="0">
                  <c:v>1.01E-2</c:v>
                </c:pt>
                <c:pt idx="1">
                  <c:v>0.18410000000000001</c:v>
                </c:pt>
                <c:pt idx="2">
                  <c:v>2.1371000000000002</c:v>
                </c:pt>
              </c:numCache>
            </c:numRef>
          </c:val>
          <c:extLst>
            <c:ext xmlns:c16="http://schemas.microsoft.com/office/drawing/2014/chart" uri="{C3380CC4-5D6E-409C-BE32-E72D297353CC}">
              <c16:uniqueId val="{00000000-69EC-4F45-9B4A-E750F26167AF}"/>
            </c:ext>
          </c:extLst>
        </c:ser>
        <c:ser>
          <c:idx val="1"/>
          <c:order val="1"/>
          <c:tx>
            <c:strRef>
              <c:f>'CAT Graphs'!$A$11</c:f>
              <c:strCache>
                <c:ptCount val="1"/>
                <c:pt idx="0">
                  <c:v>Performance Benchmark**</c:v>
                </c:pt>
              </c:strCache>
            </c:strRef>
          </c:tx>
          <c:spPr>
            <a:solidFill>
              <a:srgbClr val="000080"/>
            </a:solidFill>
            <a:ln w="25400">
              <a:noFill/>
            </a:ln>
          </c:spPr>
          <c:invertIfNegative val="0"/>
          <c:dPt>
            <c:idx val="0"/>
            <c:invertIfNegative val="0"/>
            <c:bubble3D val="0"/>
            <c:spPr>
              <a:solidFill>
                <a:srgbClr val="003F72"/>
              </a:solidFill>
              <a:ln w="25400">
                <a:noFill/>
              </a:ln>
            </c:spPr>
            <c:extLst>
              <c:ext xmlns:c16="http://schemas.microsoft.com/office/drawing/2014/chart" uri="{C3380CC4-5D6E-409C-BE32-E72D297353CC}">
                <c16:uniqueId val="{00000002-69EC-4F45-9B4A-E750F26167AF}"/>
              </c:ext>
            </c:extLst>
          </c:dPt>
          <c:dPt>
            <c:idx val="1"/>
            <c:invertIfNegative val="0"/>
            <c:bubble3D val="0"/>
            <c:spPr>
              <a:solidFill>
                <a:srgbClr val="003F72"/>
              </a:solidFill>
              <a:ln w="25400">
                <a:noFill/>
              </a:ln>
            </c:spPr>
            <c:extLst>
              <c:ext xmlns:c16="http://schemas.microsoft.com/office/drawing/2014/chart" uri="{C3380CC4-5D6E-409C-BE32-E72D297353CC}">
                <c16:uniqueId val="{00000004-69EC-4F45-9B4A-E750F26167AF}"/>
              </c:ext>
            </c:extLst>
          </c:dPt>
          <c:dPt>
            <c:idx val="2"/>
            <c:invertIfNegative val="0"/>
            <c:bubble3D val="0"/>
            <c:spPr>
              <a:solidFill>
                <a:srgbClr val="003F72"/>
              </a:solidFill>
              <a:ln w="25400">
                <a:noFill/>
              </a:ln>
            </c:spPr>
            <c:extLst>
              <c:ext xmlns:c16="http://schemas.microsoft.com/office/drawing/2014/chart" uri="{C3380CC4-5D6E-409C-BE32-E72D297353CC}">
                <c16:uniqueId val="{00000006-69EC-4F45-9B4A-E750F26167AF}"/>
              </c:ext>
            </c:extLst>
          </c:dPt>
          <c:dLbls>
            <c:dLbl>
              <c:idx val="1"/>
              <c:layout>
                <c:manualLayout>
                  <c:x val="0"/>
                  <c:y val="2.1670356439182968E-17"/>
                </c:manualLayout>
              </c:layout>
              <c:spPr>
                <a:noFill/>
                <a:ln w="25400">
                  <a:noFill/>
                </a:ln>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69EC-4F45-9B4A-E750F26167AF}"/>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'CAT Graphs'!$E$1:$G$1</c:f>
              <c:strCache>
                <c:ptCount val="3"/>
                <c:pt idx="0">
                  <c:v>1 Quarter</c:v>
                </c:pt>
                <c:pt idx="1">
                  <c:v>1 Year</c:v>
                </c:pt>
                <c:pt idx="2">
                  <c:v>3 Years</c:v>
                </c:pt>
              </c:strCache>
            </c:strRef>
          </c:cat>
          <c:val>
            <c:numRef>
              <c:f>'CAT Graphs'!$E$11:$G$11</c:f>
              <c:numCache>
                <c:formatCode>#,##0.00;\-#,##0.00;0.00</c:formatCode>
                <c:ptCount val="3"/>
                <c:pt idx="0">
                  <c:v>1.01E-2</c:v>
                </c:pt>
                <c:pt idx="1">
                  <c:v>0.18410000000000001</c:v>
                </c:pt>
                <c:pt idx="2">
                  <c:v>2.1187</c:v>
                </c:pt>
              </c:numCache>
            </c:numRef>
          </c:val>
          <c:extLst>
            <c:ext xmlns:c16="http://schemas.microsoft.com/office/drawing/2014/chart" uri="{C3380CC4-5D6E-409C-BE32-E72D297353CC}">
              <c16:uniqueId val="{00000007-69EC-4F45-9B4A-E750F26167AF}"/>
            </c:ext>
          </c:extLst>
        </c:ser>
        <c:dLbls>
          <c:showLegendKey val="0"/>
          <c:showVal val="0"/>
          <c:showCatName val="0"/>
          <c:showSerName val="0"/>
          <c:showPercent val="0"/>
          <c:showBubbleSize val="0"/>
        </c:dLbls>
        <c:gapWidth val="150"/>
        <c:axId val="351214216"/>
        <c:axId val="1"/>
      </c:barChart>
      <c:catAx>
        <c:axId val="351214216"/>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5"/>
          <c:min val="-1"/>
        </c:scaling>
        <c:delete val="0"/>
        <c:axPos val="l"/>
        <c:numFmt formatCode="0.00" sourceLinked="0"/>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351214216"/>
        <c:crosses val="autoZero"/>
        <c:crossBetween val="between"/>
        <c:majorUnit val="1"/>
      </c:valAx>
      <c:spPr>
        <a:noFill/>
        <a:ln w="12700">
          <a:solidFill>
            <a:sysClr val="windowText" lastClr="000000"/>
          </a:solidFill>
          <a:prstDash val="solid"/>
        </a:ln>
      </c:spPr>
    </c:plotArea>
    <c:legend>
      <c:legendPos val="r"/>
      <c:layout>
        <c:manualLayout>
          <c:xMode val="edge"/>
          <c:yMode val="edge"/>
          <c:x val="0.73888697797072889"/>
          <c:y val="0.36891276007717577"/>
          <c:w val="0.17610711884154973"/>
          <c:h val="0.26217378456831963"/>
        </c:manualLayout>
      </c:layout>
      <c:overlay val="0"/>
    </c:legend>
    <c:plotVisOnly val="1"/>
    <c:dispBlanksAs val="gap"/>
    <c:showDLblsOverMax val="0"/>
  </c:chart>
  <c:spPr>
    <a:noFill/>
    <a:ln w="9525">
      <a:noFill/>
    </a:ln>
  </c:spPr>
  <c:txPr>
    <a:bodyPr/>
    <a:lstStyle/>
    <a:p>
      <a:pPr>
        <a:defRPr sz="800" b="1" i="0" u="none" strike="noStrike" baseline="0">
          <a:solidFill>
            <a:srgbClr val="000000"/>
          </a:solidFill>
          <a:latin typeface="Arial"/>
          <a:ea typeface="Arial"/>
          <a:cs typeface="Arial"/>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3.2850590702991671E-2"/>
          <c:y val="0.10596288448136383"/>
          <c:w val="0.65900344177980752"/>
          <c:h val="0.48165548426619376"/>
        </c:manualLayout>
      </c:layout>
      <c:pie3DChart>
        <c:varyColors val="1"/>
        <c:ser>
          <c:idx val="0"/>
          <c:order val="0"/>
          <c:spPr>
            <a:ln w="12700">
              <a:solidFill>
                <a:srgbClr val="000000"/>
              </a:solidFill>
              <a:prstDash val="solid"/>
            </a:ln>
          </c:spPr>
          <c:dPt>
            <c:idx val="0"/>
            <c:bubble3D val="0"/>
            <c:spPr>
              <a:solidFill>
                <a:srgbClr val="004074"/>
              </a:solidFill>
              <a:ln w="12700">
                <a:solidFill>
                  <a:srgbClr val="000000"/>
                </a:solidFill>
                <a:prstDash val="solid"/>
              </a:ln>
            </c:spPr>
            <c:extLst>
              <c:ext xmlns:c16="http://schemas.microsoft.com/office/drawing/2014/chart" uri="{C3380CC4-5D6E-409C-BE32-E72D297353CC}">
                <c16:uniqueId val="{00000001-92E8-44B9-BFA2-9D7122AACF68}"/>
              </c:ext>
            </c:extLst>
          </c:dPt>
          <c:dPt>
            <c:idx val="1"/>
            <c:bubble3D val="0"/>
            <c:spPr>
              <a:solidFill>
                <a:srgbClr val="99CC00"/>
              </a:solidFill>
              <a:ln w="12700">
                <a:solidFill>
                  <a:srgbClr val="000000"/>
                </a:solidFill>
                <a:prstDash val="solid"/>
              </a:ln>
            </c:spPr>
            <c:extLst>
              <c:ext xmlns:c16="http://schemas.microsoft.com/office/drawing/2014/chart" uri="{C3380CC4-5D6E-409C-BE32-E72D297353CC}">
                <c16:uniqueId val="{00000003-92E8-44B9-BFA2-9D7122AACF68}"/>
              </c:ext>
            </c:extLst>
          </c:dPt>
          <c:dPt>
            <c:idx val="2"/>
            <c:bubble3D val="0"/>
            <c:spPr>
              <a:solidFill>
                <a:srgbClr val="D3CD8B"/>
              </a:solidFill>
              <a:ln w="12700">
                <a:solidFill>
                  <a:srgbClr val="000000"/>
                </a:solidFill>
                <a:prstDash val="solid"/>
              </a:ln>
            </c:spPr>
            <c:extLst>
              <c:ext xmlns:c16="http://schemas.microsoft.com/office/drawing/2014/chart" uri="{C3380CC4-5D6E-409C-BE32-E72D297353CC}">
                <c16:uniqueId val="{00000005-92E8-44B9-BFA2-9D7122AACF68}"/>
              </c:ext>
            </c:extLst>
          </c:dPt>
          <c:dPt>
            <c:idx val="3"/>
            <c:bubble3D val="0"/>
            <c:spPr>
              <a:solidFill>
                <a:srgbClr val="00B0F0"/>
              </a:solidFill>
              <a:ln w="12700">
                <a:solidFill>
                  <a:srgbClr val="000000"/>
                </a:solidFill>
                <a:prstDash val="solid"/>
              </a:ln>
            </c:spPr>
            <c:extLst>
              <c:ext xmlns:c16="http://schemas.microsoft.com/office/drawing/2014/chart" uri="{C3380CC4-5D6E-409C-BE32-E72D297353CC}">
                <c16:uniqueId val="{00000007-92E8-44B9-BFA2-9D7122AACF68}"/>
              </c:ext>
            </c:extLst>
          </c:dPt>
          <c:dPt>
            <c:idx val="4"/>
            <c:bubble3D val="0"/>
            <c:spPr>
              <a:solidFill>
                <a:srgbClr val="E5B53A"/>
              </a:solidFill>
              <a:ln w="12700">
                <a:solidFill>
                  <a:srgbClr val="000000"/>
                </a:solidFill>
                <a:prstDash val="solid"/>
              </a:ln>
            </c:spPr>
            <c:extLst>
              <c:ext xmlns:c16="http://schemas.microsoft.com/office/drawing/2014/chart" uri="{C3380CC4-5D6E-409C-BE32-E72D297353CC}">
                <c16:uniqueId val="{00000009-92E8-44B9-BFA2-9D7122AACF68}"/>
              </c:ext>
            </c:extLst>
          </c:dPt>
          <c:dPt>
            <c:idx val="5"/>
            <c:bubble3D val="0"/>
            <c:spPr>
              <a:solidFill>
                <a:srgbClr val="333333"/>
              </a:solidFill>
              <a:ln w="12700">
                <a:solidFill>
                  <a:srgbClr val="000000"/>
                </a:solidFill>
                <a:prstDash val="solid"/>
              </a:ln>
            </c:spPr>
            <c:extLst>
              <c:ext xmlns:c16="http://schemas.microsoft.com/office/drawing/2014/chart" uri="{C3380CC4-5D6E-409C-BE32-E72D297353CC}">
                <c16:uniqueId val="{0000000B-92E8-44B9-BFA2-9D7122AACF68}"/>
              </c:ext>
            </c:extLst>
          </c:dPt>
          <c:dPt>
            <c:idx val="6"/>
            <c:bubble3D val="0"/>
            <c:spPr>
              <a:solidFill>
                <a:srgbClr val="FFFF00"/>
              </a:solidFill>
              <a:ln w="12700">
                <a:solidFill>
                  <a:srgbClr val="000000"/>
                </a:solidFill>
                <a:prstDash val="solid"/>
              </a:ln>
            </c:spPr>
            <c:extLst>
              <c:ext xmlns:c16="http://schemas.microsoft.com/office/drawing/2014/chart" uri="{C3380CC4-5D6E-409C-BE32-E72D297353CC}">
                <c16:uniqueId val="{0000000D-92E8-44B9-BFA2-9D7122AACF68}"/>
              </c:ext>
            </c:extLst>
          </c:dPt>
          <c:dPt>
            <c:idx val="7"/>
            <c:bubble3D val="0"/>
            <c:spPr>
              <a:solidFill>
                <a:srgbClr val="906B8B"/>
              </a:solidFill>
              <a:ln w="12700">
                <a:solidFill>
                  <a:srgbClr val="000000"/>
                </a:solidFill>
                <a:prstDash val="solid"/>
              </a:ln>
            </c:spPr>
            <c:extLst>
              <c:ext xmlns:c16="http://schemas.microsoft.com/office/drawing/2014/chart" uri="{C3380CC4-5D6E-409C-BE32-E72D297353CC}">
                <c16:uniqueId val="{0000000F-92E8-44B9-BFA2-9D7122AACF68}"/>
              </c:ext>
            </c:extLst>
          </c:dPt>
          <c:dPt>
            <c:idx val="8"/>
            <c:bubble3D val="0"/>
            <c:spPr>
              <a:solidFill>
                <a:srgbClr val="FF0000"/>
              </a:solidFill>
              <a:ln w="12700">
                <a:solidFill>
                  <a:srgbClr val="000000"/>
                </a:solidFill>
                <a:prstDash val="solid"/>
              </a:ln>
            </c:spPr>
            <c:extLst>
              <c:ext xmlns:c16="http://schemas.microsoft.com/office/drawing/2014/chart" uri="{C3380CC4-5D6E-409C-BE32-E72D297353CC}">
                <c16:uniqueId val="{00000011-92E8-44B9-BFA2-9D7122AACF68}"/>
              </c:ext>
            </c:extLst>
          </c:dPt>
          <c:dPt>
            <c:idx val="9"/>
            <c:bubble3D val="0"/>
            <c:extLst>
              <c:ext xmlns:c16="http://schemas.microsoft.com/office/drawing/2014/chart" uri="{C3380CC4-5D6E-409C-BE32-E72D297353CC}">
                <c16:uniqueId val="{00000012-92E8-44B9-BFA2-9D7122AACF68}"/>
              </c:ext>
            </c:extLst>
          </c:dPt>
          <c:dLbls>
            <c:dLbl>
              <c:idx val="0"/>
              <c:layout>
                <c:manualLayout>
                  <c:x val="-3.5000382233774177E-3"/>
                  <c:y val="-0.13220824408443196"/>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2E8-44B9-BFA2-9D7122AACF68}"/>
                </c:ext>
              </c:extLst>
            </c:dLbl>
            <c:dLbl>
              <c:idx val="1"/>
              <c:layout>
                <c:manualLayout>
                  <c:x val="5.4200712715788572E-2"/>
                  <c:y val="5.7621716204393367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2E8-44B9-BFA2-9D7122AACF68}"/>
                </c:ext>
              </c:extLst>
            </c:dLbl>
            <c:dLbl>
              <c:idx val="2"/>
              <c:layout>
                <c:manualLayout>
                  <c:x val="5.9923948530823848E-2"/>
                  <c:y val="7.0804978206553015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92E8-44B9-BFA2-9D7122AACF68}"/>
                </c:ext>
              </c:extLst>
            </c:dLbl>
            <c:dLbl>
              <c:idx val="3"/>
              <c:layout>
                <c:manualLayout>
                  <c:x val="1.3348214968274597E-2"/>
                  <c:y val="3.4709349855858183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2E8-44B9-BFA2-9D7122AACF68}"/>
                </c:ext>
              </c:extLst>
            </c:dLbl>
            <c:dLbl>
              <c:idx val="4"/>
              <c:layout>
                <c:manualLayout>
                  <c:x val="-6.2254363835588515E-2"/>
                  <c:y val="1.3671959037907147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92E8-44B9-BFA2-9D7122AACF68}"/>
                </c:ext>
              </c:extLst>
            </c:dLbl>
            <c:dLbl>
              <c:idx val="5"/>
              <c:layout>
                <c:manualLayout>
                  <c:x val="-8.9210271144598008E-3"/>
                  <c:y val="-3.0697122611995455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92E8-44B9-BFA2-9D7122AACF68}"/>
                </c:ext>
              </c:extLst>
            </c:dLbl>
            <c:dLbl>
              <c:idx val="6"/>
              <c:layout>
                <c:manualLayout>
                  <c:x val="-6.3009838213900094E-3"/>
                  <c:y val="-4.5437939400645014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92E8-44B9-BFA2-9D7122AACF68}"/>
                </c:ext>
              </c:extLst>
            </c:dLbl>
            <c:dLbl>
              <c:idx val="7"/>
              <c:layout>
                <c:manualLayout>
                  <c:x val="3.2335812212681399E-2"/>
                  <c:y val="-0.17494128976313478"/>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92E8-44B9-BFA2-9D7122AACF68}"/>
                </c:ext>
              </c:extLst>
            </c:dLbl>
            <c:dLbl>
              <c:idx val="8"/>
              <c:layout>
                <c:manualLayout>
                  <c:x val="3.9449149817429204E-2"/>
                  <c:y val="-4.3699646279001081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92E8-44B9-BFA2-9D7122AACF68}"/>
                </c:ext>
              </c:extLst>
            </c:dLbl>
            <c:dLbl>
              <c:idx val="9"/>
              <c:layout>
                <c:manualLayout>
                  <c:x val="4.8896532412329642E-2"/>
                  <c:y val="-5.9412331435497838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92E8-44B9-BFA2-9D7122AACF68}"/>
                </c:ext>
              </c:extLst>
            </c:dLbl>
            <c:numFmt formatCode="0.0%" sourceLinked="0"/>
            <c:spPr>
              <a:ln w="25400">
                <a:noFill/>
              </a:ln>
            </c:spPr>
            <c:txPr>
              <a:bodyPr/>
              <a:lstStyle/>
              <a:p>
                <a:pPr>
                  <a:defRPr sz="10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'SLIDE 36'!$A$3:$A$12</c:f>
              <c:strCache>
                <c:ptCount val="10"/>
                <c:pt idx="0">
                  <c:v>Bank Instrument-Fixed</c:v>
                </c:pt>
                <c:pt idx="1">
                  <c:v>Repurchase Agreements</c:v>
                </c:pt>
                <c:pt idx="2">
                  <c:v>Corporate Commercial Paper-Fixed</c:v>
                </c:pt>
                <c:pt idx="3">
                  <c:v>Bank Instrument-Floating</c:v>
                </c:pt>
                <c:pt idx="4">
                  <c:v>Mutual Funds-Money Market</c:v>
                </c:pt>
                <c:pt idx="5">
                  <c:v>Asset Backed Commercial Paper-Fixed</c:v>
                </c:pt>
                <c:pt idx="6">
                  <c:v>Corporate Notes-Floating</c:v>
                </c:pt>
                <c:pt idx="7">
                  <c:v>Corporate CP-Floating</c:v>
                </c:pt>
                <c:pt idx="8">
                  <c:v>Asset Backed Commercial Paper-Floating</c:v>
                </c:pt>
                <c:pt idx="9">
                  <c:v>Government </c:v>
                </c:pt>
              </c:strCache>
            </c:strRef>
          </c:cat>
          <c:val>
            <c:numRef>
              <c:f>'SLIDE 36'!$B$3:$B$12</c:f>
              <c:numCache>
                <c:formatCode>0.0%</c:formatCode>
                <c:ptCount val="10"/>
                <c:pt idx="0">
                  <c:v>0.33200000000000002</c:v>
                </c:pt>
                <c:pt idx="1">
                  <c:v>7.0000000000000001E-3</c:v>
                </c:pt>
                <c:pt idx="2">
                  <c:v>0.28299999999999997</c:v>
                </c:pt>
                <c:pt idx="3">
                  <c:v>3.5000000000000003E-2</c:v>
                </c:pt>
                <c:pt idx="4">
                  <c:v>9.0999999999999998E-2</c:v>
                </c:pt>
                <c:pt idx="5">
                  <c:v>0.223</c:v>
                </c:pt>
                <c:pt idx="6">
                  <c:v>2E-3</c:v>
                </c:pt>
                <c:pt idx="7">
                  <c:v>1E-3</c:v>
                </c:pt>
                <c:pt idx="8">
                  <c:v>1.6E-2</c:v>
                </c:pt>
                <c:pt idx="9">
                  <c:v>0.01</c:v>
                </c:pt>
              </c:numCache>
            </c:numRef>
          </c:val>
          <c:extLst>
            <c:ext xmlns:c16="http://schemas.microsoft.com/office/drawing/2014/chart" uri="{C3380CC4-5D6E-409C-BE32-E72D297353CC}">
              <c16:uniqueId val="{00000013-92E8-44B9-BFA2-9D7122AACF68}"/>
            </c:ext>
          </c:extLst>
        </c:ser>
        <c:dLbls>
          <c:showLegendKey val="0"/>
          <c:showVal val="0"/>
          <c:showCatName val="0"/>
          <c:showSerName val="0"/>
          <c:showPercent val="0"/>
          <c:showBubbleSize val="0"/>
          <c:showLeaderLines val="1"/>
        </c:dLbls>
      </c:pie3DChart>
      <c:spPr>
        <a:noFill/>
        <a:ln w="25400">
          <a:noFill/>
        </a:ln>
      </c:spPr>
    </c:plotArea>
    <c:legend>
      <c:legendPos val="r"/>
      <c:layout>
        <c:manualLayout>
          <c:xMode val="edge"/>
          <c:yMode val="edge"/>
          <c:x val="0.75669869328494266"/>
          <c:y val="5.1549802760731157E-2"/>
          <c:w val="0.22984720698665603"/>
          <c:h val="0.68400159047134446"/>
        </c:manualLayout>
      </c:layout>
      <c:overlay val="0"/>
    </c:legend>
    <c:plotVisOnly val="1"/>
    <c:dispBlanksAs val="zero"/>
    <c:showDLblsOverMax val="0"/>
  </c:chart>
  <c:spPr>
    <a:noFill/>
    <a:ln w="9525">
      <a:noFill/>
    </a:ln>
  </c:spPr>
  <c:txPr>
    <a:bodyPr/>
    <a:lstStyle/>
    <a:p>
      <a:pPr>
        <a:defRPr sz="1000" b="1"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'Active Management Structure'!$J$37</c:f>
              <c:strCache>
                <c:ptCount val="1"/>
                <c:pt idx="0">
                  <c:v>External</c:v>
                </c:pt>
              </c:strCache>
            </c:strRef>
          </c:tx>
          <c:spPr>
            <a:solidFill>
              <a:srgbClr val="9BBB59">
                <a:lumMod val="75000"/>
              </a:srgbClr>
            </a:solidFill>
            <a:ln>
              <a:noFill/>
            </a:ln>
            <a:effectLst/>
          </c:spPr>
          <c:invertIfNegative val="0"/>
          <c:dLbls>
            <c:dLbl>
              <c:idx val="1"/>
              <c:numFmt formatCode="0%" sourceLinked="0"/>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D899-418B-8BCB-13CD8BC4C8DC}"/>
                </c:ext>
              </c:extLst>
            </c:dLbl>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'Active Management Structure'!$I$38:$I$41</c:f>
              <c:strCache>
                <c:ptCount val="4"/>
                <c:pt idx="0">
                  <c:v>Domestic</c:v>
                </c:pt>
                <c:pt idx="1">
                  <c:v>Foreign</c:v>
                </c:pt>
                <c:pt idx="2">
                  <c:v>Global</c:v>
                </c:pt>
                <c:pt idx="3">
                  <c:v>Total</c:v>
                </c:pt>
              </c:strCache>
            </c:strRef>
          </c:cat>
          <c:val>
            <c:numRef>
              <c:f>'Active Management Structure'!$J$38:$J$41</c:f>
              <c:numCache>
                <c:formatCode>0.0%</c:formatCode>
                <c:ptCount val="4"/>
                <c:pt idx="0">
                  <c:v>8.2402070170673497E-2</c:v>
                </c:pt>
                <c:pt idx="1">
                  <c:v>1</c:v>
                </c:pt>
                <c:pt idx="2">
                  <c:v>0.59249524145784471</c:v>
                </c:pt>
                <c:pt idx="3">
                  <c:v>0.48879816120657649</c:v>
                </c:pt>
              </c:numCache>
            </c:numRef>
          </c:val>
          <c:extLst>
            <c:ext xmlns:c16="http://schemas.microsoft.com/office/drawing/2014/chart" uri="{C3380CC4-5D6E-409C-BE32-E72D297353CC}">
              <c16:uniqueId val="{00000001-D899-418B-8BCB-13CD8BC4C8DC}"/>
            </c:ext>
          </c:extLst>
        </c:ser>
        <c:ser>
          <c:idx val="1"/>
          <c:order val="1"/>
          <c:tx>
            <c:strRef>
              <c:f>'Active Management Structure'!$K$37</c:f>
              <c:strCache>
                <c:ptCount val="1"/>
                <c:pt idx="0">
                  <c:v>Internal</c:v>
                </c:pt>
              </c:strCache>
            </c:strRef>
          </c:tx>
          <c:spPr>
            <a:solidFill>
              <a:srgbClr val="4F81BD">
                <a:lumMod val="75000"/>
              </a:srgb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D899-418B-8BCB-13CD8BC4C8DC}"/>
                </c:ext>
              </c:extLst>
            </c:dLbl>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'Active Management Structure'!$I$38:$I$41</c:f>
              <c:strCache>
                <c:ptCount val="4"/>
                <c:pt idx="0">
                  <c:v>Domestic</c:v>
                </c:pt>
                <c:pt idx="1">
                  <c:v>Foreign</c:v>
                </c:pt>
                <c:pt idx="2">
                  <c:v>Global</c:v>
                </c:pt>
                <c:pt idx="3">
                  <c:v>Total</c:v>
                </c:pt>
              </c:strCache>
            </c:strRef>
          </c:cat>
          <c:val>
            <c:numRef>
              <c:f>'Active Management Structure'!$K$38:$K$41</c:f>
              <c:numCache>
                <c:formatCode>0.0%</c:formatCode>
                <c:ptCount val="4"/>
                <c:pt idx="0">
                  <c:v>0.91759792982932653</c:v>
                </c:pt>
                <c:pt idx="1">
                  <c:v>0</c:v>
                </c:pt>
                <c:pt idx="2">
                  <c:v>0.40750475854215534</c:v>
                </c:pt>
                <c:pt idx="3">
                  <c:v>0.51113748276228865</c:v>
                </c:pt>
              </c:numCache>
            </c:numRef>
          </c:val>
          <c:extLst>
            <c:ext xmlns:c16="http://schemas.microsoft.com/office/drawing/2014/chart" uri="{C3380CC4-5D6E-409C-BE32-E72D297353CC}">
              <c16:uniqueId val="{00000003-D899-418B-8BCB-13CD8BC4C8DC}"/>
            </c:ext>
          </c:extLst>
        </c:ser>
        <c:dLbls>
          <c:dLblPos val="ctr"/>
          <c:showLegendKey val="0"/>
          <c:showVal val="1"/>
          <c:showCatName val="0"/>
          <c:showSerName val="0"/>
          <c:showPercent val="0"/>
          <c:showBubbleSize val="0"/>
        </c:dLbls>
        <c:gapWidth val="150"/>
        <c:overlap val="100"/>
        <c:axId val="737939648"/>
        <c:axId val="737937568"/>
      </c:barChart>
      <c:catAx>
        <c:axId val="737939648"/>
        <c:scaling>
          <c:orientation val="minMax"/>
        </c:scaling>
        <c:delete val="0"/>
        <c:axPos val="b"/>
        <c:numFmt formatCode="General" sourceLinked="1"/>
        <c:majorTickMark val="none"/>
        <c:minorTickMark val="none"/>
        <c:tickLblPos val="nextTo"/>
        <c:spPr>
          <a:noFill/>
          <a:ln w="12700" cap="flat" cmpd="sng" algn="ctr">
            <a:solidFill>
              <a:schemeClr val="bg1">
                <a:lumMod val="6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37937568"/>
        <c:crosses val="autoZero"/>
        <c:auto val="1"/>
        <c:lblAlgn val="ctr"/>
        <c:lblOffset val="100"/>
        <c:noMultiLvlLbl val="0"/>
      </c:catAx>
      <c:valAx>
        <c:axId val="737937568"/>
        <c:scaling>
          <c:orientation val="minMax"/>
          <c:max val="1"/>
        </c:scaling>
        <c:delete val="0"/>
        <c:axPos val="l"/>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a:t>Percent</a:t>
                </a:r>
                <a:r>
                  <a:rPr lang="en-US" baseline="0"/>
                  <a:t> of Total</a:t>
                </a:r>
                <a:endParaRPr lang="en-US"/>
              </a:p>
            </c:rich>
          </c:tx>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12700">
            <a:solidFill>
              <a:schemeClr val="bg1">
                <a:lumMod val="65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37939648"/>
        <c:crosses val="autoZero"/>
        <c:crossBetween val="between"/>
        <c:majorUnit val="0.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050"/>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1-8912-4FC2-9975-1F7F3338E2C1}"/>
              </c:ext>
            </c:extLst>
          </c:dPt>
          <c:dPt>
            <c:idx val="1"/>
            <c:bubble3D val="0"/>
            <c:spPr>
              <a:solidFill>
                <a:srgbClr val="4F81BD">
                  <a:lumMod val="75000"/>
                </a:srgbClr>
              </a:solidFill>
              <a:ln w="19050">
                <a:solidFill>
                  <a:schemeClr val="lt1"/>
                </a:solidFill>
              </a:ln>
              <a:effectLst/>
            </c:spPr>
            <c:extLst>
              <c:ext xmlns:c16="http://schemas.microsoft.com/office/drawing/2014/chart" uri="{C3380CC4-5D6E-409C-BE32-E72D297353CC}">
                <c16:uniqueId val="{00000003-8912-4FC2-9975-1F7F3338E2C1}"/>
              </c:ext>
            </c:extLst>
          </c:dPt>
          <c:dLbls>
            <c:dLbl>
              <c:idx val="1"/>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912-4FC2-9975-1F7F3338E2C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'Total Fund Cont'!$M$5:$M$6</c:f>
              <c:strCache>
                <c:ptCount val="2"/>
                <c:pt idx="0">
                  <c:v>Rest of Fund</c:v>
                </c:pt>
                <c:pt idx="1">
                  <c:v>GE</c:v>
                </c:pt>
              </c:strCache>
            </c:strRef>
          </c:cat>
          <c:val>
            <c:numRef>
              <c:f>'Total Fund Cont'!$N$5:$N$6</c:f>
              <c:numCache>
                <c:formatCode>0.00%</c:formatCode>
                <c:ptCount val="2"/>
                <c:pt idx="0">
                  <c:v>0.45672344689378752</c:v>
                </c:pt>
                <c:pt idx="1">
                  <c:v>0.54327655310621248</c:v>
                </c:pt>
              </c:numCache>
            </c:numRef>
          </c:val>
          <c:extLst>
            <c:ext xmlns:c16="http://schemas.microsoft.com/office/drawing/2014/chart" uri="{C3380CC4-5D6E-409C-BE32-E72D297353CC}">
              <c16:uniqueId val="{00000004-8912-4FC2-9975-1F7F3338E2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065170940170941"/>
          <c:y val="9.5179738562091484E-2"/>
          <c:w val="0.52403846153846145"/>
          <c:h val="0.80147058823529393"/>
        </c:manualLayout>
      </c:layout>
      <c:pieChart>
        <c:varyColors val="1"/>
        <c:ser>
          <c:idx val="0"/>
          <c:order val="0"/>
          <c:dPt>
            <c:idx val="0"/>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1-5A6B-4839-89AE-985D55CB855D}"/>
              </c:ext>
            </c:extLst>
          </c:dPt>
          <c:dPt>
            <c:idx val="1"/>
            <c:bubble3D val="0"/>
            <c:spPr>
              <a:solidFill>
                <a:srgbClr val="4F81BD">
                  <a:lumMod val="75000"/>
                </a:srgbClr>
              </a:solidFill>
              <a:ln w="19050">
                <a:solidFill>
                  <a:schemeClr val="lt1"/>
                </a:solidFill>
              </a:ln>
              <a:effectLst/>
            </c:spPr>
            <c:extLst>
              <c:ext xmlns:c16="http://schemas.microsoft.com/office/drawing/2014/chart" uri="{C3380CC4-5D6E-409C-BE32-E72D297353CC}">
                <c16:uniqueId val="{00000003-5A6B-4839-89AE-985D55CB855D}"/>
              </c:ext>
            </c:extLst>
          </c:dPt>
          <c:dLbls>
            <c:dLbl>
              <c:idx val="1"/>
              <c:layout>
                <c:manualLayout>
                  <c:x val="0.19177897233999597"/>
                  <c:y val="-0.18051309762750245"/>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A6B-4839-89AE-985D55CB855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'Total Fund Cont'!$M$14:$M$15</c:f>
              <c:strCache>
                <c:ptCount val="2"/>
                <c:pt idx="0">
                  <c:v>Rest of Fund</c:v>
                </c:pt>
                <c:pt idx="1">
                  <c:v>GE</c:v>
                </c:pt>
              </c:strCache>
            </c:strRef>
          </c:cat>
          <c:val>
            <c:numRef>
              <c:f>'Total Fund Cont'!$N$14:$N$15</c:f>
              <c:numCache>
                <c:formatCode>0%</c:formatCode>
                <c:ptCount val="2"/>
                <c:pt idx="0">
                  <c:v>0.32982171799027549</c:v>
                </c:pt>
                <c:pt idx="1">
                  <c:v>0.67017828200972451</c:v>
                </c:pt>
              </c:numCache>
            </c:numRef>
          </c:val>
          <c:extLst>
            <c:ext xmlns:c16="http://schemas.microsoft.com/office/drawing/2014/chart" uri="{C3380CC4-5D6E-409C-BE32-E72D297353CC}">
              <c16:uniqueId val="{00000004-5A6B-4839-89AE-985D55CB855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4">
  <a:schemeClr val="accent1"/>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 id="19">
  <a:schemeClr val="accent6"/>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1215AC-6CDA-4549-9B50-449FCC5E6533}" type="doc">
      <dgm:prSet loTypeId="urn:microsoft.com/office/officeart/2008/layout/VerticalCurvedList" loCatId="list" qsTypeId="urn:microsoft.com/office/officeart/2005/8/quickstyle/simple1" qsCatId="simple" csTypeId="urn:microsoft.com/office/officeart/2005/8/colors/accent4_2" csCatId="accent4" phldr="1"/>
      <dgm:spPr/>
      <dgm:t>
        <a:bodyPr/>
        <a:lstStyle/>
        <a:p>
          <a:endParaRPr lang="en-US"/>
        </a:p>
      </dgm:t>
    </dgm:pt>
    <dgm:pt modelId="{FB0C5A0E-BC33-4FFD-9382-E738CB8ADCBE}">
      <dgm:prSet phldrT="[Text]" custT="1"/>
      <dgm:spPr>
        <a:solidFill>
          <a:srgbClr val="4D4F53"/>
        </a:solidFill>
      </dgm:spPr>
      <dgm:t>
        <a:bodyPr anchor="ctr"/>
        <a:lstStyle/>
        <a:p>
          <a:pPr marL="0">
            <a:spcAft>
              <a:spcPts val="300"/>
            </a:spcAft>
            <a:buNone/>
          </a:pPr>
          <a:r>
            <a:rPr lang="en-US" sz="1400" b="1" dirty="0"/>
            <a:t>Uncertainty Lies Ahead</a:t>
          </a:r>
        </a:p>
      </dgm:t>
    </dgm:pt>
    <dgm:pt modelId="{9F46E6B7-BCBD-461B-8F62-0F26275DB0A1}" type="parTrans" cxnId="{9ABBD7B9-E61C-462F-AC31-237029218321}">
      <dgm:prSet/>
      <dgm:spPr/>
      <dgm:t>
        <a:bodyPr/>
        <a:lstStyle/>
        <a:p>
          <a:endParaRPr lang="en-US"/>
        </a:p>
      </dgm:t>
    </dgm:pt>
    <dgm:pt modelId="{EDDA874E-D006-4E85-AE82-7F39B8793049}" type="sibTrans" cxnId="{9ABBD7B9-E61C-462F-AC31-237029218321}">
      <dgm:prSet/>
      <dgm:spPr/>
      <dgm:t>
        <a:bodyPr/>
        <a:lstStyle/>
        <a:p>
          <a:endParaRPr lang="en-US"/>
        </a:p>
      </dgm:t>
    </dgm:pt>
    <dgm:pt modelId="{F740F2F1-E0FE-4404-A0B9-1705E91B58FD}">
      <dgm:prSet phldrT="[Text]" custT="1"/>
      <dgm:spPr>
        <a:solidFill>
          <a:srgbClr val="4D4F53"/>
        </a:solidFill>
      </dgm:spPr>
      <dgm:t>
        <a:bodyPr anchor="ctr"/>
        <a:lstStyle/>
        <a:p>
          <a:pPr marL="168275" indent="-168275">
            <a:spcAft>
              <a:spcPct val="15000"/>
            </a:spcAft>
            <a:buFont typeface="Wingdings" panose="05000000000000000000" pitchFamily="2" charset="2"/>
            <a:buChar char="§"/>
          </a:pPr>
          <a:r>
            <a:rPr lang="en-US" sz="1000" dirty="0"/>
            <a:t>Wide range of future outcomes; expect a rocky road rather than a smooth line</a:t>
          </a:r>
        </a:p>
      </dgm:t>
    </dgm:pt>
    <dgm:pt modelId="{D1DA0731-7044-4DC5-A538-5981723C9D97}" type="parTrans" cxnId="{D9A01ADB-C208-406D-A019-24F6EFAA3E0F}">
      <dgm:prSet/>
      <dgm:spPr/>
      <dgm:t>
        <a:bodyPr/>
        <a:lstStyle/>
        <a:p>
          <a:endParaRPr lang="en-US"/>
        </a:p>
      </dgm:t>
    </dgm:pt>
    <dgm:pt modelId="{DE693ABF-A200-4099-972F-AC4ADF043D40}" type="sibTrans" cxnId="{D9A01ADB-C208-406D-A019-24F6EFAA3E0F}">
      <dgm:prSet/>
      <dgm:spPr>
        <a:ln>
          <a:solidFill>
            <a:srgbClr val="4D4F53"/>
          </a:solidFill>
        </a:ln>
      </dgm:spPr>
      <dgm:t>
        <a:bodyPr/>
        <a:lstStyle/>
        <a:p>
          <a:endParaRPr lang="en-US"/>
        </a:p>
      </dgm:t>
    </dgm:pt>
    <dgm:pt modelId="{E5BD6255-1E8F-42BD-82B3-6304149505F5}">
      <dgm:prSet phldrT="[Text]" custT="1"/>
      <dgm:spPr>
        <a:solidFill>
          <a:srgbClr val="4D4F53"/>
        </a:solidFill>
      </dgm:spPr>
      <dgm:t>
        <a:bodyPr anchor="ctr"/>
        <a:lstStyle/>
        <a:p>
          <a:pPr marL="0">
            <a:spcAft>
              <a:spcPts val="300"/>
            </a:spcAft>
            <a:buNone/>
          </a:pPr>
          <a:r>
            <a:rPr lang="en-US" sz="1400" b="1" dirty="0"/>
            <a:t>Challenged But Improving Financial Situation</a:t>
          </a:r>
          <a:endParaRPr lang="en-US" sz="1050" b="1" dirty="0"/>
        </a:p>
      </dgm:t>
    </dgm:pt>
    <dgm:pt modelId="{E44EC08A-350E-44B2-9CCF-9F24A167CED4}" type="parTrans" cxnId="{BCA86221-CA8F-41DF-AC14-549AB85F285A}">
      <dgm:prSet/>
      <dgm:spPr/>
      <dgm:t>
        <a:bodyPr/>
        <a:lstStyle/>
        <a:p>
          <a:endParaRPr lang="en-US"/>
        </a:p>
      </dgm:t>
    </dgm:pt>
    <dgm:pt modelId="{EE3AA030-2EBB-4659-9CB0-CC3257FC88B1}" type="sibTrans" cxnId="{BCA86221-CA8F-41DF-AC14-549AB85F285A}">
      <dgm:prSet/>
      <dgm:spPr/>
      <dgm:t>
        <a:bodyPr/>
        <a:lstStyle/>
        <a:p>
          <a:endParaRPr lang="en-US"/>
        </a:p>
      </dgm:t>
    </dgm:pt>
    <dgm:pt modelId="{B30C0DC5-2473-4CDE-AFA5-931AF140668B}">
      <dgm:prSet phldrT="[Text]" custT="1"/>
      <dgm:spPr>
        <a:solidFill>
          <a:srgbClr val="4D4F53"/>
        </a:solidFill>
      </dgm:spPr>
      <dgm:t>
        <a:bodyPr anchor="ctr"/>
        <a:lstStyle/>
        <a:p>
          <a:pPr marL="168275" indent="-168275">
            <a:spcAft>
              <a:spcPct val="15000"/>
            </a:spcAft>
            <a:buFont typeface="Wingdings" panose="05000000000000000000" pitchFamily="2" charset="2"/>
            <a:buChar char="§"/>
          </a:pPr>
          <a:r>
            <a:rPr lang="en-US" sz="1000" b="0" dirty="0"/>
            <a:t>Plan is underfunded as of June 30, 2021; sources of governmental revenues may be strained</a:t>
          </a:r>
          <a:endParaRPr lang="en-US" sz="1000" b="1" dirty="0"/>
        </a:p>
      </dgm:t>
    </dgm:pt>
    <dgm:pt modelId="{6325D50D-F549-4A5A-9DCA-FD218EE60C0B}" type="parTrans" cxnId="{8F5FE707-E583-4686-9B61-CDA8C63D7644}">
      <dgm:prSet/>
      <dgm:spPr/>
      <dgm:t>
        <a:bodyPr/>
        <a:lstStyle/>
        <a:p>
          <a:endParaRPr lang="en-US"/>
        </a:p>
      </dgm:t>
    </dgm:pt>
    <dgm:pt modelId="{CAD1F7CC-2E1B-4057-84FC-FE91DC040140}" type="sibTrans" cxnId="{8F5FE707-E583-4686-9B61-CDA8C63D7644}">
      <dgm:prSet/>
      <dgm:spPr>
        <a:ln>
          <a:solidFill>
            <a:srgbClr val="E11B22"/>
          </a:solidFill>
        </a:ln>
      </dgm:spPr>
      <dgm:t>
        <a:bodyPr/>
        <a:lstStyle/>
        <a:p>
          <a:endParaRPr lang="en-US"/>
        </a:p>
      </dgm:t>
    </dgm:pt>
    <dgm:pt modelId="{DD0E9663-9B83-4A9F-A533-7799A4480B9A}" type="pres">
      <dgm:prSet presAssocID="{491215AC-6CDA-4549-9B50-449FCC5E6533}" presName="Name0" presStyleCnt="0">
        <dgm:presLayoutVars>
          <dgm:chMax val="7"/>
          <dgm:chPref val="7"/>
          <dgm:dir/>
        </dgm:presLayoutVars>
      </dgm:prSet>
      <dgm:spPr/>
      <dgm:t>
        <a:bodyPr/>
        <a:lstStyle/>
        <a:p>
          <a:endParaRPr lang="en-US"/>
        </a:p>
      </dgm:t>
    </dgm:pt>
    <dgm:pt modelId="{DF4786EB-A9C0-4A5E-A9B1-A7D42EC0469B}" type="pres">
      <dgm:prSet presAssocID="{491215AC-6CDA-4549-9B50-449FCC5E6533}" presName="Name1" presStyleCnt="0"/>
      <dgm:spPr/>
    </dgm:pt>
    <dgm:pt modelId="{87EDC275-8663-43BA-9F83-5BC0D64E8807}" type="pres">
      <dgm:prSet presAssocID="{491215AC-6CDA-4549-9B50-449FCC5E6533}" presName="cycle" presStyleCnt="0"/>
      <dgm:spPr/>
    </dgm:pt>
    <dgm:pt modelId="{FE14AC8B-14FB-4A68-86AC-343B4DE173A0}" type="pres">
      <dgm:prSet presAssocID="{491215AC-6CDA-4549-9B50-449FCC5E6533}" presName="srcNode" presStyleLbl="node1" presStyleIdx="0" presStyleCnt="2"/>
      <dgm:spPr/>
    </dgm:pt>
    <dgm:pt modelId="{B148AAD4-4657-489A-A866-5EB68A780FBD}" type="pres">
      <dgm:prSet presAssocID="{491215AC-6CDA-4549-9B50-449FCC5E6533}" presName="conn" presStyleLbl="parChTrans1D2" presStyleIdx="0" presStyleCnt="1"/>
      <dgm:spPr/>
      <dgm:t>
        <a:bodyPr/>
        <a:lstStyle/>
        <a:p>
          <a:endParaRPr lang="en-US"/>
        </a:p>
      </dgm:t>
    </dgm:pt>
    <dgm:pt modelId="{81A58A1A-1195-4A0A-87C2-BF41E0D88DC4}" type="pres">
      <dgm:prSet presAssocID="{491215AC-6CDA-4549-9B50-449FCC5E6533}" presName="extraNode" presStyleLbl="node1" presStyleIdx="0" presStyleCnt="2"/>
      <dgm:spPr/>
    </dgm:pt>
    <dgm:pt modelId="{965862BB-DBEC-477D-959C-3877F59C6F41}" type="pres">
      <dgm:prSet presAssocID="{491215AC-6CDA-4549-9B50-449FCC5E6533}" presName="dstNode" presStyleLbl="node1" presStyleIdx="0" presStyleCnt="2"/>
      <dgm:spPr/>
    </dgm:pt>
    <dgm:pt modelId="{89B3AC35-D181-445F-A588-B822BF03BD48}" type="pres">
      <dgm:prSet presAssocID="{E5BD6255-1E8F-42BD-82B3-6304149505F5}" presName="text_1" presStyleLbl="node1" presStyleIdx="0" presStyleCnt="2" custScaleY="126054">
        <dgm:presLayoutVars>
          <dgm:bulletEnabled val="1"/>
        </dgm:presLayoutVars>
      </dgm:prSet>
      <dgm:spPr/>
      <dgm:t>
        <a:bodyPr/>
        <a:lstStyle/>
        <a:p>
          <a:endParaRPr lang="en-US"/>
        </a:p>
      </dgm:t>
    </dgm:pt>
    <dgm:pt modelId="{6D15E903-7E14-449C-99FE-B42E95F396B5}" type="pres">
      <dgm:prSet presAssocID="{E5BD6255-1E8F-42BD-82B3-6304149505F5}" presName="accent_1" presStyleCnt="0"/>
      <dgm:spPr/>
    </dgm:pt>
    <dgm:pt modelId="{67AA5ED9-45DA-41EF-A708-BCD28203E1D2}" type="pres">
      <dgm:prSet presAssocID="{E5BD6255-1E8F-42BD-82B3-6304149505F5}" presName="accentRepeatNode" presStyleLbl="solidFgAcc1" presStyleIdx="0" presStyleCnt="2" custAng="0"/>
      <dgm:spPr>
        <a:ln>
          <a:solidFill>
            <a:srgbClr val="4D4F53"/>
          </a:solidFill>
        </a:ln>
      </dgm:spPr>
    </dgm:pt>
    <dgm:pt modelId="{D9CCED63-B7D4-4A87-AD07-BAC0A0BDDB96}" type="pres">
      <dgm:prSet presAssocID="{FB0C5A0E-BC33-4FFD-9382-E738CB8ADCBE}" presName="text_2" presStyleLbl="node1" presStyleIdx="1" presStyleCnt="2" custScaleY="126054">
        <dgm:presLayoutVars>
          <dgm:bulletEnabled val="1"/>
        </dgm:presLayoutVars>
      </dgm:prSet>
      <dgm:spPr/>
      <dgm:t>
        <a:bodyPr/>
        <a:lstStyle/>
        <a:p>
          <a:endParaRPr lang="en-US"/>
        </a:p>
      </dgm:t>
    </dgm:pt>
    <dgm:pt modelId="{61828EF3-EFCB-4B8F-9047-61810D5412E4}" type="pres">
      <dgm:prSet presAssocID="{FB0C5A0E-BC33-4FFD-9382-E738CB8ADCBE}" presName="accent_2" presStyleCnt="0"/>
      <dgm:spPr/>
    </dgm:pt>
    <dgm:pt modelId="{9F2F6EED-2B2E-40DC-94C0-B9DBA1FD19F3}" type="pres">
      <dgm:prSet presAssocID="{FB0C5A0E-BC33-4FFD-9382-E738CB8ADCBE}" presName="accentRepeatNode" presStyleLbl="solidFgAcc1" presStyleIdx="1" presStyleCnt="2"/>
      <dgm:spPr>
        <a:ln>
          <a:solidFill>
            <a:srgbClr val="4D4F53"/>
          </a:solidFill>
        </a:ln>
      </dgm:spPr>
    </dgm:pt>
  </dgm:ptLst>
  <dgm:cxnLst>
    <dgm:cxn modelId="{5C34ED39-90AC-4A27-9D55-604F22F9DF63}" type="presOf" srcId="{E5BD6255-1E8F-42BD-82B3-6304149505F5}" destId="{89B3AC35-D181-445F-A588-B822BF03BD48}" srcOrd="0" destOrd="0" presId="urn:microsoft.com/office/officeart/2008/layout/VerticalCurvedList"/>
    <dgm:cxn modelId="{9ABBD7B9-E61C-462F-AC31-237029218321}" srcId="{491215AC-6CDA-4549-9B50-449FCC5E6533}" destId="{FB0C5A0E-BC33-4FFD-9382-E738CB8ADCBE}" srcOrd="1" destOrd="0" parTransId="{9F46E6B7-BCBD-461B-8F62-0F26275DB0A1}" sibTransId="{EDDA874E-D006-4E85-AE82-7F39B8793049}"/>
    <dgm:cxn modelId="{D985AA2D-7E1E-4249-A253-5F27F636988E}" type="presOf" srcId="{F740F2F1-E0FE-4404-A0B9-1705E91B58FD}" destId="{D9CCED63-B7D4-4A87-AD07-BAC0A0BDDB96}" srcOrd="0" destOrd="1" presId="urn:microsoft.com/office/officeart/2008/layout/VerticalCurvedList"/>
    <dgm:cxn modelId="{10B3F807-1E17-4E01-B1A4-D78E5148BA2A}" type="presOf" srcId="{B30C0DC5-2473-4CDE-AFA5-931AF140668B}" destId="{89B3AC35-D181-445F-A588-B822BF03BD48}" srcOrd="0" destOrd="1" presId="urn:microsoft.com/office/officeart/2008/layout/VerticalCurvedList"/>
    <dgm:cxn modelId="{6EE4F2D0-E14E-4358-94C6-744D70BF2218}" type="presOf" srcId="{FB0C5A0E-BC33-4FFD-9382-E738CB8ADCBE}" destId="{D9CCED63-B7D4-4A87-AD07-BAC0A0BDDB96}" srcOrd="0" destOrd="0" presId="urn:microsoft.com/office/officeart/2008/layout/VerticalCurvedList"/>
    <dgm:cxn modelId="{D9A01ADB-C208-406D-A019-24F6EFAA3E0F}" srcId="{FB0C5A0E-BC33-4FFD-9382-E738CB8ADCBE}" destId="{F740F2F1-E0FE-4404-A0B9-1705E91B58FD}" srcOrd="0" destOrd="0" parTransId="{D1DA0731-7044-4DC5-A538-5981723C9D97}" sibTransId="{DE693ABF-A200-4099-972F-AC4ADF043D40}"/>
    <dgm:cxn modelId="{562CE383-9169-4F4A-BADE-131520216070}" type="presOf" srcId="{CAD1F7CC-2E1B-4057-84FC-FE91DC040140}" destId="{B148AAD4-4657-489A-A866-5EB68A780FBD}" srcOrd="0" destOrd="0" presId="urn:microsoft.com/office/officeart/2008/layout/VerticalCurvedList"/>
    <dgm:cxn modelId="{8F5FE707-E583-4686-9B61-CDA8C63D7644}" srcId="{E5BD6255-1E8F-42BD-82B3-6304149505F5}" destId="{B30C0DC5-2473-4CDE-AFA5-931AF140668B}" srcOrd="0" destOrd="0" parTransId="{6325D50D-F549-4A5A-9DCA-FD218EE60C0B}" sibTransId="{CAD1F7CC-2E1B-4057-84FC-FE91DC040140}"/>
    <dgm:cxn modelId="{B4C713C9-56BB-4C5D-BF0B-A27DACC8EEC3}" type="presOf" srcId="{491215AC-6CDA-4549-9B50-449FCC5E6533}" destId="{DD0E9663-9B83-4A9F-A533-7799A4480B9A}" srcOrd="0" destOrd="0" presId="urn:microsoft.com/office/officeart/2008/layout/VerticalCurvedList"/>
    <dgm:cxn modelId="{BCA86221-CA8F-41DF-AC14-549AB85F285A}" srcId="{491215AC-6CDA-4549-9B50-449FCC5E6533}" destId="{E5BD6255-1E8F-42BD-82B3-6304149505F5}" srcOrd="0" destOrd="0" parTransId="{E44EC08A-350E-44B2-9CCF-9F24A167CED4}" sibTransId="{EE3AA030-2EBB-4659-9CB0-CC3257FC88B1}"/>
    <dgm:cxn modelId="{0F6EA0B6-AF4B-4806-9BB3-EC1E8E2AE721}" type="presParOf" srcId="{DD0E9663-9B83-4A9F-A533-7799A4480B9A}" destId="{DF4786EB-A9C0-4A5E-A9B1-A7D42EC0469B}" srcOrd="0" destOrd="0" presId="urn:microsoft.com/office/officeart/2008/layout/VerticalCurvedList"/>
    <dgm:cxn modelId="{5F32CE49-0643-48E4-805F-0E4552BE5741}" type="presParOf" srcId="{DF4786EB-A9C0-4A5E-A9B1-A7D42EC0469B}" destId="{87EDC275-8663-43BA-9F83-5BC0D64E8807}" srcOrd="0" destOrd="0" presId="urn:microsoft.com/office/officeart/2008/layout/VerticalCurvedList"/>
    <dgm:cxn modelId="{2B1E4A1C-D73C-42D1-841B-DFDD38F5D5BA}" type="presParOf" srcId="{87EDC275-8663-43BA-9F83-5BC0D64E8807}" destId="{FE14AC8B-14FB-4A68-86AC-343B4DE173A0}" srcOrd="0" destOrd="0" presId="urn:microsoft.com/office/officeart/2008/layout/VerticalCurvedList"/>
    <dgm:cxn modelId="{2B2731C4-183D-4FEF-9B07-314C33EE90FF}" type="presParOf" srcId="{87EDC275-8663-43BA-9F83-5BC0D64E8807}" destId="{B148AAD4-4657-489A-A866-5EB68A780FBD}" srcOrd="1" destOrd="0" presId="urn:microsoft.com/office/officeart/2008/layout/VerticalCurvedList"/>
    <dgm:cxn modelId="{0AE5C318-CE22-4FA6-9B4F-4BD4D45EED16}" type="presParOf" srcId="{87EDC275-8663-43BA-9F83-5BC0D64E8807}" destId="{81A58A1A-1195-4A0A-87C2-BF41E0D88DC4}" srcOrd="2" destOrd="0" presId="urn:microsoft.com/office/officeart/2008/layout/VerticalCurvedList"/>
    <dgm:cxn modelId="{FE60F204-DB13-4B50-9F06-08F8099D4126}" type="presParOf" srcId="{87EDC275-8663-43BA-9F83-5BC0D64E8807}" destId="{965862BB-DBEC-477D-959C-3877F59C6F41}" srcOrd="3" destOrd="0" presId="urn:microsoft.com/office/officeart/2008/layout/VerticalCurvedList"/>
    <dgm:cxn modelId="{EE4CD1A0-7539-47D9-AB81-EE678107FCFB}" type="presParOf" srcId="{DF4786EB-A9C0-4A5E-A9B1-A7D42EC0469B}" destId="{89B3AC35-D181-445F-A588-B822BF03BD48}" srcOrd="1" destOrd="0" presId="urn:microsoft.com/office/officeart/2008/layout/VerticalCurvedList"/>
    <dgm:cxn modelId="{20720BA2-C90C-4C2D-8B6B-CF509C493202}" type="presParOf" srcId="{DF4786EB-A9C0-4A5E-A9B1-A7D42EC0469B}" destId="{6D15E903-7E14-449C-99FE-B42E95F396B5}" srcOrd="2" destOrd="0" presId="urn:microsoft.com/office/officeart/2008/layout/VerticalCurvedList"/>
    <dgm:cxn modelId="{798C8A95-A94C-44E3-AA13-08C49046EC34}" type="presParOf" srcId="{6D15E903-7E14-449C-99FE-B42E95F396B5}" destId="{67AA5ED9-45DA-41EF-A708-BCD28203E1D2}" srcOrd="0" destOrd="0" presId="urn:microsoft.com/office/officeart/2008/layout/VerticalCurvedList"/>
    <dgm:cxn modelId="{2514B0B3-7DBB-4D3F-9B20-6FC2584C6678}" type="presParOf" srcId="{DF4786EB-A9C0-4A5E-A9B1-A7D42EC0469B}" destId="{D9CCED63-B7D4-4A87-AD07-BAC0A0BDDB96}" srcOrd="3" destOrd="0" presId="urn:microsoft.com/office/officeart/2008/layout/VerticalCurvedList"/>
    <dgm:cxn modelId="{7C0C1D4D-0066-4C30-ABE8-735454CFA22A}" type="presParOf" srcId="{DF4786EB-A9C0-4A5E-A9B1-A7D42EC0469B}" destId="{61828EF3-EFCB-4B8F-9047-61810D5412E4}" srcOrd="4" destOrd="0" presId="urn:microsoft.com/office/officeart/2008/layout/VerticalCurvedList"/>
    <dgm:cxn modelId="{C6BB5FFA-D4D5-4E42-932F-1864D55057EF}" type="presParOf" srcId="{61828EF3-EFCB-4B8F-9047-61810D5412E4}" destId="{9F2F6EED-2B2E-40DC-94C0-B9DBA1FD19F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91215AC-6CDA-4549-9B50-449FCC5E6533}" type="doc">
      <dgm:prSet loTypeId="urn:microsoft.com/office/officeart/2008/layout/VerticalCurvedList" loCatId="list" qsTypeId="urn:microsoft.com/office/officeart/2005/8/quickstyle/simple1" qsCatId="simple" csTypeId="urn:microsoft.com/office/officeart/2005/8/colors/accent4_2" csCatId="accent4" phldr="1"/>
      <dgm:spPr/>
      <dgm:t>
        <a:bodyPr/>
        <a:lstStyle/>
        <a:p>
          <a:endParaRPr lang="en-US"/>
        </a:p>
      </dgm:t>
    </dgm:pt>
    <dgm:pt modelId="{FB0C5A0E-BC33-4FFD-9382-E738CB8ADCBE}">
      <dgm:prSet phldrT="[Text]" custT="1"/>
      <dgm:spPr>
        <a:solidFill>
          <a:srgbClr val="4D4F53"/>
        </a:solidFill>
      </dgm:spPr>
      <dgm:t>
        <a:bodyPr anchor="ctr"/>
        <a:lstStyle/>
        <a:p>
          <a:pPr marL="0">
            <a:spcAft>
              <a:spcPts val="300"/>
            </a:spcAft>
            <a:buNone/>
          </a:pPr>
          <a:r>
            <a:rPr lang="en-US" sz="1400" b="1" dirty="0"/>
            <a:t>Portfolio Construction</a:t>
          </a:r>
        </a:p>
      </dgm:t>
    </dgm:pt>
    <dgm:pt modelId="{9F46E6B7-BCBD-461B-8F62-0F26275DB0A1}" type="parTrans" cxnId="{9ABBD7B9-E61C-462F-AC31-237029218321}">
      <dgm:prSet/>
      <dgm:spPr/>
      <dgm:t>
        <a:bodyPr/>
        <a:lstStyle/>
        <a:p>
          <a:endParaRPr lang="en-US" sz="1000"/>
        </a:p>
      </dgm:t>
    </dgm:pt>
    <dgm:pt modelId="{EDDA874E-D006-4E85-AE82-7F39B8793049}" type="sibTrans" cxnId="{9ABBD7B9-E61C-462F-AC31-237029218321}">
      <dgm:prSet/>
      <dgm:spPr/>
      <dgm:t>
        <a:bodyPr/>
        <a:lstStyle/>
        <a:p>
          <a:endParaRPr lang="en-US" sz="1000"/>
        </a:p>
      </dgm:t>
    </dgm:pt>
    <dgm:pt modelId="{E5BD6255-1E8F-42BD-82B3-6304149505F5}">
      <dgm:prSet phldrT="[Text]" custT="1"/>
      <dgm:spPr>
        <a:solidFill>
          <a:srgbClr val="4D4F53"/>
        </a:solidFill>
      </dgm:spPr>
      <dgm:t>
        <a:bodyPr anchor="ctr"/>
        <a:lstStyle/>
        <a:p>
          <a:pPr marL="0">
            <a:spcAft>
              <a:spcPts val="300"/>
            </a:spcAft>
            <a:buNone/>
          </a:pPr>
          <a:r>
            <a:rPr lang="en-US" sz="1400" b="1" dirty="0"/>
            <a:t>Evaluate Financial Impacts</a:t>
          </a:r>
        </a:p>
      </dgm:t>
    </dgm:pt>
    <dgm:pt modelId="{E44EC08A-350E-44B2-9CCF-9F24A167CED4}" type="parTrans" cxnId="{BCA86221-CA8F-41DF-AC14-549AB85F285A}">
      <dgm:prSet/>
      <dgm:spPr/>
      <dgm:t>
        <a:bodyPr/>
        <a:lstStyle/>
        <a:p>
          <a:endParaRPr lang="en-US" sz="1000"/>
        </a:p>
      </dgm:t>
    </dgm:pt>
    <dgm:pt modelId="{EE3AA030-2EBB-4659-9CB0-CC3257FC88B1}" type="sibTrans" cxnId="{BCA86221-CA8F-41DF-AC14-549AB85F285A}">
      <dgm:prSet/>
      <dgm:spPr/>
      <dgm:t>
        <a:bodyPr/>
        <a:lstStyle/>
        <a:p>
          <a:endParaRPr lang="en-US" sz="1000"/>
        </a:p>
      </dgm:t>
    </dgm:pt>
    <dgm:pt modelId="{42248C97-00E6-43D2-819F-6D2A6A75F131}">
      <dgm:prSet phldrT="[Text]" custT="1"/>
      <dgm:spPr>
        <a:solidFill>
          <a:srgbClr val="4D4F53"/>
        </a:solidFill>
      </dgm:spPr>
      <dgm:t>
        <a:bodyPr anchor="ctr"/>
        <a:lstStyle/>
        <a:p>
          <a:pPr marL="164592" indent="-164592">
            <a:buFont typeface="Wingdings" panose="05000000000000000000" pitchFamily="2" charset="2"/>
            <a:buChar char="§"/>
          </a:pPr>
          <a:r>
            <a:rPr lang="en-US" sz="1000" dirty="0"/>
            <a:t>How do different portfolios impact key financial measures such as funded ratio and contribution rates; sequence of future returns is important when the Plan is underfunded</a:t>
          </a:r>
          <a:endParaRPr lang="en-US" sz="1000" b="1" dirty="0"/>
        </a:p>
      </dgm:t>
    </dgm:pt>
    <dgm:pt modelId="{B028C26B-7EAD-4197-8CA5-F6647569E815}" type="parTrans" cxnId="{97AE256A-F886-4C79-9D70-0D7BADA96AC6}">
      <dgm:prSet/>
      <dgm:spPr/>
      <dgm:t>
        <a:bodyPr/>
        <a:lstStyle/>
        <a:p>
          <a:endParaRPr lang="en-US" sz="1000"/>
        </a:p>
      </dgm:t>
    </dgm:pt>
    <dgm:pt modelId="{D5AC4719-CFEE-43CF-A31B-E77983D6E9A4}" type="sibTrans" cxnId="{97AE256A-F886-4C79-9D70-0D7BADA96AC6}">
      <dgm:prSet/>
      <dgm:spPr>
        <a:ln>
          <a:solidFill>
            <a:srgbClr val="5EB6E4"/>
          </a:solidFill>
        </a:ln>
      </dgm:spPr>
      <dgm:t>
        <a:bodyPr/>
        <a:lstStyle/>
        <a:p>
          <a:endParaRPr lang="en-US" sz="1000"/>
        </a:p>
      </dgm:t>
    </dgm:pt>
    <dgm:pt modelId="{56C50B1A-A757-4E37-8D39-A10BC7A8914F}">
      <dgm:prSet phldrT="[Text]" custT="1"/>
      <dgm:spPr>
        <a:solidFill>
          <a:srgbClr val="4D4F53"/>
        </a:solidFill>
      </dgm:spPr>
      <dgm:t>
        <a:bodyPr anchor="ctr"/>
        <a:lstStyle/>
        <a:p>
          <a:pPr marL="164592" indent="-164592">
            <a:buFont typeface="Wingdings" panose="05000000000000000000" pitchFamily="2" charset="2"/>
            <a:buChar char="§"/>
          </a:pPr>
          <a:r>
            <a:rPr lang="en-US" sz="1000" dirty="0"/>
            <a:t>Diversification addresses potential volatility; consider illiquid alternatives if Plan’s liquidity is manageable</a:t>
          </a:r>
        </a:p>
      </dgm:t>
    </dgm:pt>
    <dgm:pt modelId="{AF1CFABA-6870-429A-8C22-DA2477A48E7D}" type="parTrans" cxnId="{C14EC50E-C6BF-40C5-8841-0760065349DB}">
      <dgm:prSet/>
      <dgm:spPr/>
      <dgm:t>
        <a:bodyPr/>
        <a:lstStyle/>
        <a:p>
          <a:endParaRPr lang="en-US" sz="1000"/>
        </a:p>
      </dgm:t>
    </dgm:pt>
    <dgm:pt modelId="{04BC6196-C9AD-4DAA-A642-B85DEEC2CC29}" type="sibTrans" cxnId="{C14EC50E-C6BF-40C5-8841-0760065349DB}">
      <dgm:prSet/>
      <dgm:spPr/>
      <dgm:t>
        <a:bodyPr/>
        <a:lstStyle/>
        <a:p>
          <a:endParaRPr lang="en-US" sz="1000"/>
        </a:p>
      </dgm:t>
    </dgm:pt>
    <dgm:pt modelId="{DD0E9663-9B83-4A9F-A533-7799A4480B9A}" type="pres">
      <dgm:prSet presAssocID="{491215AC-6CDA-4549-9B50-449FCC5E6533}" presName="Name0" presStyleCnt="0">
        <dgm:presLayoutVars>
          <dgm:chMax val="7"/>
          <dgm:chPref val="7"/>
          <dgm:dir/>
        </dgm:presLayoutVars>
      </dgm:prSet>
      <dgm:spPr/>
      <dgm:t>
        <a:bodyPr/>
        <a:lstStyle/>
        <a:p>
          <a:endParaRPr lang="en-US"/>
        </a:p>
      </dgm:t>
    </dgm:pt>
    <dgm:pt modelId="{DF4786EB-A9C0-4A5E-A9B1-A7D42EC0469B}" type="pres">
      <dgm:prSet presAssocID="{491215AC-6CDA-4549-9B50-449FCC5E6533}" presName="Name1" presStyleCnt="0"/>
      <dgm:spPr/>
    </dgm:pt>
    <dgm:pt modelId="{87EDC275-8663-43BA-9F83-5BC0D64E8807}" type="pres">
      <dgm:prSet presAssocID="{491215AC-6CDA-4549-9B50-449FCC5E6533}" presName="cycle" presStyleCnt="0"/>
      <dgm:spPr/>
    </dgm:pt>
    <dgm:pt modelId="{FE14AC8B-14FB-4A68-86AC-343B4DE173A0}" type="pres">
      <dgm:prSet presAssocID="{491215AC-6CDA-4549-9B50-449FCC5E6533}" presName="srcNode" presStyleLbl="node1" presStyleIdx="0" presStyleCnt="2"/>
      <dgm:spPr/>
    </dgm:pt>
    <dgm:pt modelId="{B148AAD4-4657-489A-A866-5EB68A780FBD}" type="pres">
      <dgm:prSet presAssocID="{491215AC-6CDA-4549-9B50-449FCC5E6533}" presName="conn" presStyleLbl="parChTrans1D2" presStyleIdx="0" presStyleCnt="1"/>
      <dgm:spPr/>
      <dgm:t>
        <a:bodyPr/>
        <a:lstStyle/>
        <a:p>
          <a:endParaRPr lang="en-US"/>
        </a:p>
      </dgm:t>
    </dgm:pt>
    <dgm:pt modelId="{81A58A1A-1195-4A0A-87C2-BF41E0D88DC4}" type="pres">
      <dgm:prSet presAssocID="{491215AC-6CDA-4549-9B50-449FCC5E6533}" presName="extraNode" presStyleLbl="node1" presStyleIdx="0" presStyleCnt="2"/>
      <dgm:spPr/>
    </dgm:pt>
    <dgm:pt modelId="{965862BB-DBEC-477D-959C-3877F59C6F41}" type="pres">
      <dgm:prSet presAssocID="{491215AC-6CDA-4549-9B50-449FCC5E6533}" presName="dstNode" presStyleLbl="node1" presStyleIdx="0" presStyleCnt="2"/>
      <dgm:spPr/>
    </dgm:pt>
    <dgm:pt modelId="{89B3AC35-D181-445F-A588-B822BF03BD48}" type="pres">
      <dgm:prSet presAssocID="{E5BD6255-1E8F-42BD-82B3-6304149505F5}" presName="text_1" presStyleLbl="node1" presStyleIdx="0" presStyleCnt="2" custScaleY="126054">
        <dgm:presLayoutVars>
          <dgm:bulletEnabled val="1"/>
        </dgm:presLayoutVars>
      </dgm:prSet>
      <dgm:spPr/>
      <dgm:t>
        <a:bodyPr/>
        <a:lstStyle/>
        <a:p>
          <a:endParaRPr lang="en-US"/>
        </a:p>
      </dgm:t>
    </dgm:pt>
    <dgm:pt modelId="{6D15E903-7E14-449C-99FE-B42E95F396B5}" type="pres">
      <dgm:prSet presAssocID="{E5BD6255-1E8F-42BD-82B3-6304149505F5}" presName="accent_1" presStyleCnt="0"/>
      <dgm:spPr/>
    </dgm:pt>
    <dgm:pt modelId="{67AA5ED9-45DA-41EF-A708-BCD28203E1D2}" type="pres">
      <dgm:prSet presAssocID="{E5BD6255-1E8F-42BD-82B3-6304149505F5}" presName="accentRepeatNode" presStyleLbl="solidFgAcc1" presStyleIdx="0" presStyleCnt="2" custAng="0"/>
      <dgm:spPr>
        <a:ln>
          <a:solidFill>
            <a:srgbClr val="4D4F53"/>
          </a:solidFill>
        </a:ln>
      </dgm:spPr>
    </dgm:pt>
    <dgm:pt modelId="{5710F04A-9393-4AE8-ACD2-AB3E531EFAEE}" type="pres">
      <dgm:prSet presAssocID="{FB0C5A0E-BC33-4FFD-9382-E738CB8ADCBE}" presName="text_2" presStyleLbl="node1" presStyleIdx="1" presStyleCnt="2" custScaleY="126054">
        <dgm:presLayoutVars>
          <dgm:bulletEnabled val="1"/>
        </dgm:presLayoutVars>
      </dgm:prSet>
      <dgm:spPr/>
      <dgm:t>
        <a:bodyPr/>
        <a:lstStyle/>
        <a:p>
          <a:endParaRPr lang="en-US"/>
        </a:p>
      </dgm:t>
    </dgm:pt>
    <dgm:pt modelId="{B5DB3B49-E647-44D3-9910-94CA6F24FE1C}" type="pres">
      <dgm:prSet presAssocID="{FB0C5A0E-BC33-4FFD-9382-E738CB8ADCBE}" presName="accent_2" presStyleCnt="0"/>
      <dgm:spPr/>
    </dgm:pt>
    <dgm:pt modelId="{9F2F6EED-2B2E-40DC-94C0-B9DBA1FD19F3}" type="pres">
      <dgm:prSet presAssocID="{FB0C5A0E-BC33-4FFD-9382-E738CB8ADCBE}" presName="accentRepeatNode" presStyleLbl="solidFgAcc1" presStyleIdx="1" presStyleCnt="2"/>
      <dgm:spPr>
        <a:ln>
          <a:solidFill>
            <a:srgbClr val="4D4F53"/>
          </a:solidFill>
        </a:ln>
      </dgm:spPr>
    </dgm:pt>
  </dgm:ptLst>
  <dgm:cxnLst>
    <dgm:cxn modelId="{9C4DAD8D-BFAC-43B6-90DB-DCB02452566C}" type="presOf" srcId="{56C50B1A-A757-4E37-8D39-A10BC7A8914F}" destId="{5710F04A-9393-4AE8-ACD2-AB3E531EFAEE}" srcOrd="0" destOrd="1" presId="urn:microsoft.com/office/officeart/2008/layout/VerticalCurvedList"/>
    <dgm:cxn modelId="{4E26F124-A979-423F-AEFF-DBF3026A39CD}" type="presOf" srcId="{42248C97-00E6-43D2-819F-6D2A6A75F131}" destId="{89B3AC35-D181-445F-A588-B822BF03BD48}" srcOrd="0" destOrd="1" presId="urn:microsoft.com/office/officeart/2008/layout/VerticalCurvedList"/>
    <dgm:cxn modelId="{B4C713C9-56BB-4C5D-BF0B-A27DACC8EEC3}" type="presOf" srcId="{491215AC-6CDA-4549-9B50-449FCC5E6533}" destId="{DD0E9663-9B83-4A9F-A533-7799A4480B9A}" srcOrd="0" destOrd="0" presId="urn:microsoft.com/office/officeart/2008/layout/VerticalCurvedList"/>
    <dgm:cxn modelId="{5C34ED39-90AC-4A27-9D55-604F22F9DF63}" type="presOf" srcId="{E5BD6255-1E8F-42BD-82B3-6304149505F5}" destId="{89B3AC35-D181-445F-A588-B822BF03BD48}" srcOrd="0" destOrd="0" presId="urn:microsoft.com/office/officeart/2008/layout/VerticalCurvedList"/>
    <dgm:cxn modelId="{97AE256A-F886-4C79-9D70-0D7BADA96AC6}" srcId="{E5BD6255-1E8F-42BD-82B3-6304149505F5}" destId="{42248C97-00E6-43D2-819F-6D2A6A75F131}" srcOrd="0" destOrd="0" parTransId="{B028C26B-7EAD-4197-8CA5-F6647569E815}" sibTransId="{D5AC4719-CFEE-43CF-A31B-E77983D6E9A4}"/>
    <dgm:cxn modelId="{813B2D11-D3DA-43B7-8997-FA80748DD6E8}" type="presOf" srcId="{D5AC4719-CFEE-43CF-A31B-E77983D6E9A4}" destId="{B148AAD4-4657-489A-A866-5EB68A780FBD}" srcOrd="0" destOrd="0" presId="urn:microsoft.com/office/officeart/2008/layout/VerticalCurvedList"/>
    <dgm:cxn modelId="{8AC9E018-C237-42C5-9B26-B2C0B3CDF180}" type="presOf" srcId="{FB0C5A0E-BC33-4FFD-9382-E738CB8ADCBE}" destId="{5710F04A-9393-4AE8-ACD2-AB3E531EFAEE}" srcOrd="0" destOrd="0" presId="urn:microsoft.com/office/officeart/2008/layout/VerticalCurvedList"/>
    <dgm:cxn modelId="{BCA86221-CA8F-41DF-AC14-549AB85F285A}" srcId="{491215AC-6CDA-4549-9B50-449FCC5E6533}" destId="{E5BD6255-1E8F-42BD-82B3-6304149505F5}" srcOrd="0" destOrd="0" parTransId="{E44EC08A-350E-44B2-9CCF-9F24A167CED4}" sibTransId="{EE3AA030-2EBB-4659-9CB0-CC3257FC88B1}"/>
    <dgm:cxn modelId="{9ABBD7B9-E61C-462F-AC31-237029218321}" srcId="{491215AC-6CDA-4549-9B50-449FCC5E6533}" destId="{FB0C5A0E-BC33-4FFD-9382-E738CB8ADCBE}" srcOrd="1" destOrd="0" parTransId="{9F46E6B7-BCBD-461B-8F62-0F26275DB0A1}" sibTransId="{EDDA874E-D006-4E85-AE82-7F39B8793049}"/>
    <dgm:cxn modelId="{C14EC50E-C6BF-40C5-8841-0760065349DB}" srcId="{FB0C5A0E-BC33-4FFD-9382-E738CB8ADCBE}" destId="{56C50B1A-A757-4E37-8D39-A10BC7A8914F}" srcOrd="0" destOrd="0" parTransId="{AF1CFABA-6870-429A-8C22-DA2477A48E7D}" sibTransId="{04BC6196-C9AD-4DAA-A642-B85DEEC2CC29}"/>
    <dgm:cxn modelId="{0F6EA0B6-AF4B-4806-9BB3-EC1E8E2AE721}" type="presParOf" srcId="{DD0E9663-9B83-4A9F-A533-7799A4480B9A}" destId="{DF4786EB-A9C0-4A5E-A9B1-A7D42EC0469B}" srcOrd="0" destOrd="0" presId="urn:microsoft.com/office/officeart/2008/layout/VerticalCurvedList"/>
    <dgm:cxn modelId="{5F32CE49-0643-48E4-805F-0E4552BE5741}" type="presParOf" srcId="{DF4786EB-A9C0-4A5E-A9B1-A7D42EC0469B}" destId="{87EDC275-8663-43BA-9F83-5BC0D64E8807}" srcOrd="0" destOrd="0" presId="urn:microsoft.com/office/officeart/2008/layout/VerticalCurvedList"/>
    <dgm:cxn modelId="{2B1E4A1C-D73C-42D1-841B-DFDD38F5D5BA}" type="presParOf" srcId="{87EDC275-8663-43BA-9F83-5BC0D64E8807}" destId="{FE14AC8B-14FB-4A68-86AC-343B4DE173A0}" srcOrd="0" destOrd="0" presId="urn:microsoft.com/office/officeart/2008/layout/VerticalCurvedList"/>
    <dgm:cxn modelId="{2B2731C4-183D-4FEF-9B07-314C33EE90FF}" type="presParOf" srcId="{87EDC275-8663-43BA-9F83-5BC0D64E8807}" destId="{B148AAD4-4657-489A-A866-5EB68A780FBD}" srcOrd="1" destOrd="0" presId="urn:microsoft.com/office/officeart/2008/layout/VerticalCurvedList"/>
    <dgm:cxn modelId="{0AE5C318-CE22-4FA6-9B4F-4BD4D45EED16}" type="presParOf" srcId="{87EDC275-8663-43BA-9F83-5BC0D64E8807}" destId="{81A58A1A-1195-4A0A-87C2-BF41E0D88DC4}" srcOrd="2" destOrd="0" presId="urn:microsoft.com/office/officeart/2008/layout/VerticalCurvedList"/>
    <dgm:cxn modelId="{FE60F204-DB13-4B50-9F06-08F8099D4126}" type="presParOf" srcId="{87EDC275-8663-43BA-9F83-5BC0D64E8807}" destId="{965862BB-DBEC-477D-959C-3877F59C6F41}" srcOrd="3" destOrd="0" presId="urn:microsoft.com/office/officeart/2008/layout/VerticalCurvedList"/>
    <dgm:cxn modelId="{EE4CD1A0-7539-47D9-AB81-EE678107FCFB}" type="presParOf" srcId="{DF4786EB-A9C0-4A5E-A9B1-A7D42EC0469B}" destId="{89B3AC35-D181-445F-A588-B822BF03BD48}" srcOrd="1" destOrd="0" presId="urn:microsoft.com/office/officeart/2008/layout/VerticalCurvedList"/>
    <dgm:cxn modelId="{20720BA2-C90C-4C2D-8B6B-CF509C493202}" type="presParOf" srcId="{DF4786EB-A9C0-4A5E-A9B1-A7D42EC0469B}" destId="{6D15E903-7E14-449C-99FE-B42E95F396B5}" srcOrd="2" destOrd="0" presId="urn:microsoft.com/office/officeart/2008/layout/VerticalCurvedList"/>
    <dgm:cxn modelId="{798C8A95-A94C-44E3-AA13-08C49046EC34}" type="presParOf" srcId="{6D15E903-7E14-449C-99FE-B42E95F396B5}" destId="{67AA5ED9-45DA-41EF-A708-BCD28203E1D2}" srcOrd="0" destOrd="0" presId="urn:microsoft.com/office/officeart/2008/layout/VerticalCurvedList"/>
    <dgm:cxn modelId="{FDEEB50A-BC0E-4C9D-A6E3-74250DD2C061}" type="presParOf" srcId="{DF4786EB-A9C0-4A5E-A9B1-A7D42EC0469B}" destId="{5710F04A-9393-4AE8-ACD2-AB3E531EFAEE}" srcOrd="3" destOrd="0" presId="urn:microsoft.com/office/officeart/2008/layout/VerticalCurvedList"/>
    <dgm:cxn modelId="{75586038-85A6-41FF-BC73-F570070606DC}" type="presParOf" srcId="{DF4786EB-A9C0-4A5E-A9B1-A7D42EC0469B}" destId="{B5DB3B49-E647-44D3-9910-94CA6F24FE1C}" srcOrd="4" destOrd="0" presId="urn:microsoft.com/office/officeart/2008/layout/VerticalCurvedList"/>
    <dgm:cxn modelId="{B3B44901-B5DA-4FB6-9B88-002165F5D534}" type="presParOf" srcId="{B5DB3B49-E647-44D3-9910-94CA6F24FE1C}" destId="{9F2F6EED-2B2E-40DC-94C0-B9DBA1FD19F3}" srcOrd="0" destOrd="0" presId="urn:microsoft.com/office/officeart/2008/layout/VerticalCurvedList"/>
  </dgm:cxnLst>
  <dgm:bg/>
  <dgm:whole/>
  <dgm:extLst>
    <a:ext uri="http://schemas.microsoft.com/office/drawing/2008/diagram">
      <dsp:dataModelExt xmlns:dsp="http://schemas.microsoft.com/office/drawing/2008/diagram" relId="rId1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1A3E399-3705-41B0-9158-2FB8198D6973}" type="doc">
      <dgm:prSet loTypeId="urn:microsoft.com/office/officeart/2005/8/layout/hList1" loCatId="list" qsTypeId="urn:microsoft.com/office/officeart/2005/8/quickstyle/simple1" qsCatId="simple" csTypeId="urn:microsoft.com/office/officeart/2005/8/colors/accent4_2" csCatId="accent4" phldr="1"/>
      <dgm:spPr/>
      <dgm:t>
        <a:bodyPr/>
        <a:lstStyle/>
        <a:p>
          <a:endParaRPr lang="en-US"/>
        </a:p>
      </dgm:t>
    </dgm:pt>
    <dgm:pt modelId="{53B661C6-7122-4109-8EBA-C8F7A07B8474}">
      <dgm:prSet phldrT="[Text]" custT="1"/>
      <dgm:spPr>
        <a:solidFill>
          <a:srgbClr val="4D4F53"/>
        </a:solidFill>
        <a:ln>
          <a:noFill/>
        </a:ln>
      </dgm:spPr>
      <dgm:t>
        <a:bodyPr/>
        <a:lstStyle/>
        <a:p>
          <a:pPr>
            <a:buNone/>
          </a:pPr>
          <a:r>
            <a:rPr lang="en-CA" sz="1600" b="1" dirty="0"/>
            <a:t>Leading Methodologies</a:t>
          </a:r>
          <a:endParaRPr lang="en-US" sz="1600" dirty="0"/>
        </a:p>
      </dgm:t>
    </dgm:pt>
    <dgm:pt modelId="{19897AF8-C284-4083-804B-715609BAE82E}" type="parTrans" cxnId="{41E6AB43-6941-4267-98D4-CAFFB2B885DD}">
      <dgm:prSet/>
      <dgm:spPr/>
      <dgm:t>
        <a:bodyPr/>
        <a:lstStyle/>
        <a:p>
          <a:endParaRPr lang="en-US"/>
        </a:p>
      </dgm:t>
    </dgm:pt>
    <dgm:pt modelId="{54F687E3-1AF2-4DE6-8881-F002AA05BBB8}" type="sibTrans" cxnId="{41E6AB43-6941-4267-98D4-CAFFB2B885DD}">
      <dgm:prSet/>
      <dgm:spPr/>
      <dgm:t>
        <a:bodyPr/>
        <a:lstStyle/>
        <a:p>
          <a:endParaRPr lang="en-US"/>
        </a:p>
      </dgm:t>
    </dgm:pt>
    <dgm:pt modelId="{6451006E-FE98-4B66-A115-B7D5FC34A610}">
      <dgm:prSet phldrT="[Text]" custT="1"/>
      <dgm:spPr>
        <a:solidFill>
          <a:srgbClr val="C9CAC8">
            <a:alpha val="90000"/>
          </a:srgbClr>
        </a:solidFill>
        <a:ln>
          <a:noFill/>
        </a:ln>
      </dgm:spPr>
      <dgm:t>
        <a:bodyPr/>
        <a:lstStyle/>
        <a:p>
          <a:pPr marL="231775" indent="-231775">
            <a:buFont typeface="Wingdings" panose="05000000000000000000" pitchFamily="2" charset="2"/>
            <a:buChar char="§"/>
          </a:pPr>
          <a:r>
            <a:rPr lang="en-CA" sz="1400" dirty="0"/>
            <a:t>Building Block</a:t>
          </a:r>
          <a:endParaRPr lang="en-US" sz="1400" dirty="0"/>
        </a:p>
      </dgm:t>
    </dgm:pt>
    <dgm:pt modelId="{6240675D-B99B-4972-AB40-906CFC8C7C00}" type="parTrans" cxnId="{14EF34E8-64FF-4E95-8B07-C280FACA4847}">
      <dgm:prSet/>
      <dgm:spPr/>
      <dgm:t>
        <a:bodyPr/>
        <a:lstStyle/>
        <a:p>
          <a:endParaRPr lang="en-US"/>
        </a:p>
      </dgm:t>
    </dgm:pt>
    <dgm:pt modelId="{90BCAF65-CADA-4E9C-8BCC-C15ADCE8F8A7}" type="sibTrans" cxnId="{14EF34E8-64FF-4E95-8B07-C280FACA4847}">
      <dgm:prSet/>
      <dgm:spPr/>
      <dgm:t>
        <a:bodyPr/>
        <a:lstStyle/>
        <a:p>
          <a:endParaRPr lang="en-US"/>
        </a:p>
      </dgm:t>
    </dgm:pt>
    <dgm:pt modelId="{F3A03C36-7317-4480-9527-D3B5F031539F}">
      <dgm:prSet phldrT="[Text]" custT="1"/>
      <dgm:spPr>
        <a:solidFill>
          <a:srgbClr val="4D4F53"/>
        </a:solidFill>
        <a:ln>
          <a:noFill/>
        </a:ln>
      </dgm:spPr>
      <dgm:t>
        <a:bodyPr/>
        <a:lstStyle/>
        <a:p>
          <a:pPr>
            <a:buNone/>
          </a:pPr>
          <a:r>
            <a:rPr lang="en-CA" sz="1600" b="1" dirty="0"/>
            <a:t>Reasons for Differences</a:t>
          </a:r>
          <a:endParaRPr lang="en-US" sz="1600" dirty="0"/>
        </a:p>
      </dgm:t>
    </dgm:pt>
    <dgm:pt modelId="{C8E05665-D20A-4567-9BA3-157B17784CEB}" type="parTrans" cxnId="{C9947C4F-1C26-46A5-9643-EDF2A281C88F}">
      <dgm:prSet/>
      <dgm:spPr/>
      <dgm:t>
        <a:bodyPr/>
        <a:lstStyle/>
        <a:p>
          <a:endParaRPr lang="en-US"/>
        </a:p>
      </dgm:t>
    </dgm:pt>
    <dgm:pt modelId="{F0A20624-815B-4E7C-9523-4447068FB72E}" type="sibTrans" cxnId="{C9947C4F-1C26-46A5-9643-EDF2A281C88F}">
      <dgm:prSet/>
      <dgm:spPr/>
      <dgm:t>
        <a:bodyPr/>
        <a:lstStyle/>
        <a:p>
          <a:endParaRPr lang="en-US"/>
        </a:p>
      </dgm:t>
    </dgm:pt>
    <dgm:pt modelId="{BA29560F-701D-4C79-9985-64BE958A1DD5}">
      <dgm:prSet phldrT="[Text]" custT="1"/>
      <dgm:spPr>
        <a:solidFill>
          <a:srgbClr val="C9CAC8">
            <a:alpha val="90000"/>
          </a:srgbClr>
        </a:solidFill>
        <a:ln>
          <a:noFill/>
        </a:ln>
      </dgm:spPr>
      <dgm:t>
        <a:bodyPr/>
        <a:lstStyle/>
        <a:p>
          <a:pPr marL="231775" indent="-231775">
            <a:buFont typeface="Wingdings" panose="05000000000000000000" pitchFamily="2" charset="2"/>
            <a:buChar char="§"/>
          </a:pPr>
          <a:r>
            <a:rPr lang="en-CA" sz="1400" dirty="0"/>
            <a:t>Methodology</a:t>
          </a:r>
          <a:endParaRPr lang="en-US" sz="1400" dirty="0"/>
        </a:p>
      </dgm:t>
    </dgm:pt>
    <dgm:pt modelId="{DC39DC07-6BED-4BA2-9470-04FE575C59CE}" type="parTrans" cxnId="{D2C7DB54-9675-48C5-BE89-25ACC8567A86}">
      <dgm:prSet/>
      <dgm:spPr/>
      <dgm:t>
        <a:bodyPr/>
        <a:lstStyle/>
        <a:p>
          <a:endParaRPr lang="en-US"/>
        </a:p>
      </dgm:t>
    </dgm:pt>
    <dgm:pt modelId="{CD957D33-7BA4-4FD9-A3B7-A0C0D6B8F6E8}" type="sibTrans" cxnId="{D2C7DB54-9675-48C5-BE89-25ACC8567A86}">
      <dgm:prSet/>
      <dgm:spPr/>
      <dgm:t>
        <a:bodyPr/>
        <a:lstStyle/>
        <a:p>
          <a:endParaRPr lang="en-US"/>
        </a:p>
      </dgm:t>
    </dgm:pt>
    <dgm:pt modelId="{66FD1B51-AEF2-4D73-B2BB-41380179A136}">
      <dgm:prSet custT="1"/>
      <dgm:spPr>
        <a:solidFill>
          <a:srgbClr val="C9CAC8">
            <a:alpha val="90000"/>
          </a:srgbClr>
        </a:solidFill>
        <a:ln>
          <a:noFill/>
        </a:ln>
      </dgm:spPr>
      <dgm:t>
        <a:bodyPr/>
        <a:lstStyle/>
        <a:p>
          <a:pPr marL="231775" indent="-231775">
            <a:buFont typeface="Wingdings" panose="05000000000000000000" pitchFamily="2" charset="2"/>
            <a:buChar char="§"/>
          </a:pPr>
          <a:r>
            <a:rPr lang="en-CA" sz="1400" dirty="0"/>
            <a:t>Global Capital Asset Pricing Model (Global CAPM)</a:t>
          </a:r>
        </a:p>
      </dgm:t>
    </dgm:pt>
    <dgm:pt modelId="{EC2DB041-3CA6-4C7B-9734-1DB18F2663F0}" type="parTrans" cxnId="{D4AF24B9-3B68-4D5A-9A34-50FC325F0FEC}">
      <dgm:prSet/>
      <dgm:spPr/>
      <dgm:t>
        <a:bodyPr/>
        <a:lstStyle/>
        <a:p>
          <a:endParaRPr lang="en-US"/>
        </a:p>
      </dgm:t>
    </dgm:pt>
    <dgm:pt modelId="{2703DECB-2563-4989-94D4-125AC04105CD}" type="sibTrans" cxnId="{D4AF24B9-3B68-4D5A-9A34-50FC325F0FEC}">
      <dgm:prSet/>
      <dgm:spPr/>
      <dgm:t>
        <a:bodyPr/>
        <a:lstStyle/>
        <a:p>
          <a:endParaRPr lang="en-US"/>
        </a:p>
      </dgm:t>
    </dgm:pt>
    <dgm:pt modelId="{ED63AE85-CD56-43D0-868D-56CE42AEF958}">
      <dgm:prSet custT="1"/>
      <dgm:spPr>
        <a:solidFill>
          <a:srgbClr val="C9CAC8">
            <a:alpha val="90000"/>
          </a:srgbClr>
        </a:solidFill>
        <a:ln>
          <a:noFill/>
        </a:ln>
      </dgm:spPr>
      <dgm:t>
        <a:bodyPr/>
        <a:lstStyle/>
        <a:p>
          <a:pPr marL="231775" indent="-231775">
            <a:buFont typeface="Wingdings" panose="05000000000000000000" pitchFamily="2" charset="2"/>
            <a:buChar char="§"/>
          </a:pPr>
          <a:r>
            <a:rPr lang="en-CA" sz="1400" dirty="0"/>
            <a:t>Surveys</a:t>
          </a:r>
        </a:p>
      </dgm:t>
    </dgm:pt>
    <dgm:pt modelId="{AB16AD18-A8C7-4FCA-9B15-9FC21146A153}" type="parTrans" cxnId="{73F6C625-B5C0-45C4-8B1B-13BAECD64462}">
      <dgm:prSet/>
      <dgm:spPr/>
      <dgm:t>
        <a:bodyPr/>
        <a:lstStyle/>
        <a:p>
          <a:endParaRPr lang="en-US"/>
        </a:p>
      </dgm:t>
    </dgm:pt>
    <dgm:pt modelId="{C78CBB19-0A46-4DAB-96E3-EBA541C9513A}" type="sibTrans" cxnId="{73F6C625-B5C0-45C4-8B1B-13BAECD64462}">
      <dgm:prSet/>
      <dgm:spPr/>
      <dgm:t>
        <a:bodyPr/>
        <a:lstStyle/>
        <a:p>
          <a:endParaRPr lang="en-US"/>
        </a:p>
      </dgm:t>
    </dgm:pt>
    <dgm:pt modelId="{5A010343-A976-4545-957D-1DF1EA4A552E}">
      <dgm:prSet custT="1"/>
      <dgm:spPr>
        <a:solidFill>
          <a:srgbClr val="C9CAC8">
            <a:alpha val="90000"/>
          </a:srgbClr>
        </a:solidFill>
        <a:ln>
          <a:noFill/>
        </a:ln>
      </dgm:spPr>
      <dgm:t>
        <a:bodyPr/>
        <a:lstStyle/>
        <a:p>
          <a:pPr marL="231775" indent="-231775">
            <a:buFont typeface="Wingdings" panose="05000000000000000000" pitchFamily="2" charset="2"/>
            <a:buChar char="§"/>
          </a:pPr>
          <a:r>
            <a:rPr lang="en-CA" sz="1400" dirty="0"/>
            <a:t>Historical data (as a guide to future)</a:t>
          </a:r>
        </a:p>
      </dgm:t>
    </dgm:pt>
    <dgm:pt modelId="{8B9C9EEF-90A4-4D2A-A1DC-EF2B1152E460}" type="parTrans" cxnId="{300E6599-3F4F-4DBD-BF96-90E08EA038DD}">
      <dgm:prSet/>
      <dgm:spPr/>
      <dgm:t>
        <a:bodyPr/>
        <a:lstStyle/>
        <a:p>
          <a:endParaRPr lang="en-US"/>
        </a:p>
      </dgm:t>
    </dgm:pt>
    <dgm:pt modelId="{C9336A0D-8E03-45C2-ADDD-7676AFE4039C}" type="sibTrans" cxnId="{300E6599-3F4F-4DBD-BF96-90E08EA038DD}">
      <dgm:prSet/>
      <dgm:spPr/>
      <dgm:t>
        <a:bodyPr/>
        <a:lstStyle/>
        <a:p>
          <a:endParaRPr lang="en-US"/>
        </a:p>
      </dgm:t>
    </dgm:pt>
    <dgm:pt modelId="{A2CDA21C-24C1-47E7-B53D-1E6276837377}">
      <dgm:prSet custT="1"/>
      <dgm:spPr>
        <a:solidFill>
          <a:srgbClr val="C9CAC8">
            <a:alpha val="90000"/>
          </a:srgbClr>
        </a:solidFill>
        <a:ln>
          <a:noFill/>
        </a:ln>
      </dgm:spPr>
      <dgm:t>
        <a:bodyPr/>
        <a:lstStyle/>
        <a:p>
          <a:pPr marL="231775" indent="-231775">
            <a:buFont typeface="Wingdings" panose="05000000000000000000" pitchFamily="2" charset="2"/>
            <a:buChar char="§"/>
          </a:pPr>
          <a:r>
            <a:rPr lang="en-CA" sz="1400" dirty="0"/>
            <a:t>Black-Litterman (combination of building block and CAPM)</a:t>
          </a:r>
        </a:p>
      </dgm:t>
    </dgm:pt>
    <dgm:pt modelId="{CEBBFA7B-A15D-4327-AD67-47C0F0BE747A}" type="parTrans" cxnId="{4631F991-14EA-45FD-BE83-5916FCE68C5D}">
      <dgm:prSet/>
      <dgm:spPr/>
      <dgm:t>
        <a:bodyPr/>
        <a:lstStyle/>
        <a:p>
          <a:endParaRPr lang="en-US"/>
        </a:p>
      </dgm:t>
    </dgm:pt>
    <dgm:pt modelId="{D60EA9A9-7C87-48D2-877D-75754E77F654}" type="sibTrans" cxnId="{4631F991-14EA-45FD-BE83-5916FCE68C5D}">
      <dgm:prSet/>
      <dgm:spPr/>
      <dgm:t>
        <a:bodyPr/>
        <a:lstStyle/>
        <a:p>
          <a:endParaRPr lang="en-US"/>
        </a:p>
      </dgm:t>
    </dgm:pt>
    <dgm:pt modelId="{AFF31A32-724D-489D-B272-31EB7CDD4070}">
      <dgm:prSet custT="1"/>
      <dgm:spPr>
        <a:solidFill>
          <a:srgbClr val="C9CAC8">
            <a:alpha val="90000"/>
          </a:srgbClr>
        </a:solidFill>
        <a:ln>
          <a:noFill/>
        </a:ln>
      </dgm:spPr>
      <dgm:t>
        <a:bodyPr/>
        <a:lstStyle/>
        <a:p>
          <a:pPr marL="231775" indent="-231775">
            <a:buFont typeface="Wingdings" panose="05000000000000000000" pitchFamily="2" charset="2"/>
            <a:buChar char="§"/>
          </a:pPr>
          <a:r>
            <a:rPr lang="en-CA" sz="1400" dirty="0"/>
            <a:t>Time Horizon</a:t>
          </a:r>
        </a:p>
      </dgm:t>
    </dgm:pt>
    <dgm:pt modelId="{3D88A9DF-28F5-4CB5-9384-EFBE93A16188}" type="parTrans" cxnId="{94CE6235-867A-47FA-9710-A77FD67FED0A}">
      <dgm:prSet/>
      <dgm:spPr/>
      <dgm:t>
        <a:bodyPr/>
        <a:lstStyle/>
        <a:p>
          <a:endParaRPr lang="en-US"/>
        </a:p>
      </dgm:t>
    </dgm:pt>
    <dgm:pt modelId="{4D9D5DE0-03D3-4315-B137-54ED3610F2BF}" type="sibTrans" cxnId="{94CE6235-867A-47FA-9710-A77FD67FED0A}">
      <dgm:prSet/>
      <dgm:spPr/>
      <dgm:t>
        <a:bodyPr/>
        <a:lstStyle/>
        <a:p>
          <a:endParaRPr lang="en-US"/>
        </a:p>
      </dgm:t>
    </dgm:pt>
    <dgm:pt modelId="{2F3C84A0-413E-4585-89FA-6A168029E65E}">
      <dgm:prSet custT="1"/>
      <dgm:spPr>
        <a:solidFill>
          <a:srgbClr val="C9CAC8">
            <a:alpha val="90000"/>
          </a:srgbClr>
        </a:solidFill>
        <a:ln>
          <a:noFill/>
        </a:ln>
      </dgm:spPr>
      <dgm:t>
        <a:bodyPr/>
        <a:lstStyle/>
        <a:p>
          <a:pPr marL="231775" indent="-231775">
            <a:buFont typeface="Wingdings" panose="05000000000000000000" pitchFamily="2" charset="2"/>
            <a:buChar char="§"/>
          </a:pPr>
          <a:r>
            <a:rPr lang="en-CA" sz="1400" dirty="0"/>
            <a:t>Arithmetic vs. Geometric forecasts*</a:t>
          </a:r>
        </a:p>
      </dgm:t>
    </dgm:pt>
    <dgm:pt modelId="{47547314-D2CF-442E-A47B-C1FC04845ABE}" type="parTrans" cxnId="{BBE8E252-F70F-4AAB-83CF-723A395D8709}">
      <dgm:prSet/>
      <dgm:spPr/>
      <dgm:t>
        <a:bodyPr/>
        <a:lstStyle/>
        <a:p>
          <a:endParaRPr lang="en-US"/>
        </a:p>
      </dgm:t>
    </dgm:pt>
    <dgm:pt modelId="{4CD14C18-2079-4278-B9E0-516F5215EB13}" type="sibTrans" cxnId="{BBE8E252-F70F-4AAB-83CF-723A395D8709}">
      <dgm:prSet/>
      <dgm:spPr/>
      <dgm:t>
        <a:bodyPr/>
        <a:lstStyle/>
        <a:p>
          <a:endParaRPr lang="en-US"/>
        </a:p>
      </dgm:t>
    </dgm:pt>
    <dgm:pt modelId="{3684C37F-ADEE-42EE-AFA8-B7E4CAD42052}">
      <dgm:prSet custT="1"/>
      <dgm:spPr>
        <a:solidFill>
          <a:srgbClr val="C9CAC8">
            <a:alpha val="90000"/>
          </a:srgbClr>
        </a:solidFill>
        <a:ln>
          <a:noFill/>
        </a:ln>
      </dgm:spPr>
      <dgm:t>
        <a:bodyPr/>
        <a:lstStyle/>
        <a:p>
          <a:pPr marL="231775" indent="-231775">
            <a:buFont typeface="Wingdings" panose="05000000000000000000" pitchFamily="2" charset="2"/>
            <a:buChar char="§"/>
          </a:pPr>
          <a:r>
            <a:rPr lang="en-CA" sz="1400" dirty="0"/>
            <a:t>Alpha (active management)*</a:t>
          </a:r>
        </a:p>
      </dgm:t>
    </dgm:pt>
    <dgm:pt modelId="{858F2E3A-8FA7-49A3-B2F7-950FD384CD68}" type="parTrans" cxnId="{CFE02380-C7EC-40DC-99C6-4957E4B224B9}">
      <dgm:prSet/>
      <dgm:spPr/>
      <dgm:t>
        <a:bodyPr/>
        <a:lstStyle/>
        <a:p>
          <a:endParaRPr lang="en-US"/>
        </a:p>
      </dgm:t>
    </dgm:pt>
    <dgm:pt modelId="{ED34BB68-C186-47D2-A1DA-55114CFAE774}" type="sibTrans" cxnId="{CFE02380-C7EC-40DC-99C6-4957E4B224B9}">
      <dgm:prSet/>
      <dgm:spPr/>
      <dgm:t>
        <a:bodyPr/>
        <a:lstStyle/>
        <a:p>
          <a:endParaRPr lang="en-US"/>
        </a:p>
      </dgm:t>
    </dgm:pt>
    <dgm:pt modelId="{E16EBD14-A300-48B1-81E0-B15970712562}">
      <dgm:prSet custT="1"/>
      <dgm:spPr>
        <a:solidFill>
          <a:srgbClr val="C9CAC8">
            <a:alpha val="90000"/>
          </a:srgbClr>
        </a:solidFill>
        <a:ln>
          <a:noFill/>
        </a:ln>
      </dgm:spPr>
      <dgm:t>
        <a:bodyPr/>
        <a:lstStyle/>
        <a:p>
          <a:pPr marL="231775" indent="-231775">
            <a:buFont typeface="Wingdings" panose="05000000000000000000" pitchFamily="2" charset="2"/>
            <a:buChar char="§"/>
          </a:pPr>
          <a:r>
            <a:rPr lang="en-CA" sz="1400" dirty="0"/>
            <a:t>Inflation</a:t>
          </a:r>
        </a:p>
      </dgm:t>
    </dgm:pt>
    <dgm:pt modelId="{FCDED0F5-1547-4354-9A71-CAE3BFDA3129}" type="parTrans" cxnId="{1CF13155-EEF5-43B1-8A21-C2591D69AEB2}">
      <dgm:prSet/>
      <dgm:spPr/>
      <dgm:t>
        <a:bodyPr/>
        <a:lstStyle/>
        <a:p>
          <a:endParaRPr lang="en-US"/>
        </a:p>
      </dgm:t>
    </dgm:pt>
    <dgm:pt modelId="{17B0AEA7-FFE4-47CD-B3F9-4B3D1DF29428}" type="sibTrans" cxnId="{1CF13155-EEF5-43B1-8A21-C2591D69AEB2}">
      <dgm:prSet/>
      <dgm:spPr/>
      <dgm:t>
        <a:bodyPr/>
        <a:lstStyle/>
        <a:p>
          <a:endParaRPr lang="en-US"/>
        </a:p>
      </dgm:t>
    </dgm:pt>
    <dgm:pt modelId="{64E04EBB-4259-48DF-B808-9A0A4BAE881B}">
      <dgm:prSet custT="1"/>
      <dgm:spPr>
        <a:solidFill>
          <a:srgbClr val="C9CAC8">
            <a:alpha val="90000"/>
          </a:srgbClr>
        </a:solidFill>
        <a:ln>
          <a:noFill/>
        </a:ln>
      </dgm:spPr>
      <dgm:t>
        <a:bodyPr/>
        <a:lstStyle/>
        <a:p>
          <a:pPr marL="231775" indent="-231775">
            <a:buFont typeface="Wingdings" panose="05000000000000000000" pitchFamily="2" charset="2"/>
            <a:buChar char="§"/>
          </a:pPr>
          <a:r>
            <a:rPr lang="en-CA" sz="1400" dirty="0"/>
            <a:t>Investment Fees*</a:t>
          </a:r>
        </a:p>
      </dgm:t>
    </dgm:pt>
    <dgm:pt modelId="{2D2FD7FC-7EAB-48D4-931D-D5FAC6A3EAFF}" type="parTrans" cxnId="{95B2A548-E1F0-4F54-AAAA-BECC84236243}">
      <dgm:prSet/>
      <dgm:spPr/>
      <dgm:t>
        <a:bodyPr/>
        <a:lstStyle/>
        <a:p>
          <a:endParaRPr lang="en-US"/>
        </a:p>
      </dgm:t>
    </dgm:pt>
    <dgm:pt modelId="{52625F87-E838-4302-8E99-94390058DA0D}" type="sibTrans" cxnId="{95B2A548-E1F0-4F54-AAAA-BECC84236243}">
      <dgm:prSet/>
      <dgm:spPr/>
      <dgm:t>
        <a:bodyPr/>
        <a:lstStyle/>
        <a:p>
          <a:endParaRPr lang="en-US"/>
        </a:p>
      </dgm:t>
    </dgm:pt>
    <dgm:pt modelId="{D01F74AF-0AF1-4F6C-A7DA-0F64CA3C97EB}">
      <dgm:prSet custT="1"/>
      <dgm:spPr>
        <a:solidFill>
          <a:srgbClr val="C9CAC8">
            <a:alpha val="90000"/>
          </a:srgbClr>
        </a:solidFill>
        <a:ln>
          <a:noFill/>
        </a:ln>
      </dgm:spPr>
      <dgm:t>
        <a:bodyPr/>
        <a:lstStyle/>
        <a:p>
          <a:pPr marL="231775" indent="-231775">
            <a:buFont typeface="Wingdings" panose="05000000000000000000" pitchFamily="2" charset="2"/>
            <a:buChar char="§"/>
          </a:pPr>
          <a:r>
            <a:rPr lang="en-CA" sz="1400" dirty="0"/>
            <a:t>Asset class definition</a:t>
          </a:r>
          <a:endParaRPr lang="en-US" sz="1400" dirty="0"/>
        </a:p>
      </dgm:t>
    </dgm:pt>
    <dgm:pt modelId="{902A7344-8486-4298-A3E9-160F222997F2}" type="parTrans" cxnId="{A7577F3F-5312-49D5-A980-D4B29AF0E588}">
      <dgm:prSet/>
      <dgm:spPr/>
      <dgm:t>
        <a:bodyPr/>
        <a:lstStyle/>
        <a:p>
          <a:endParaRPr lang="en-US"/>
        </a:p>
      </dgm:t>
    </dgm:pt>
    <dgm:pt modelId="{6B146F25-DEB5-44A8-8FEB-D2083446F4AD}" type="sibTrans" cxnId="{A7577F3F-5312-49D5-A980-D4B29AF0E588}">
      <dgm:prSet/>
      <dgm:spPr/>
      <dgm:t>
        <a:bodyPr/>
        <a:lstStyle/>
        <a:p>
          <a:endParaRPr lang="en-US"/>
        </a:p>
      </dgm:t>
    </dgm:pt>
    <dgm:pt modelId="{F6159084-E823-4351-9F99-20BB668E41B1}" type="pres">
      <dgm:prSet presAssocID="{71A3E399-3705-41B0-9158-2FB8198D6973}" presName="Name0" presStyleCnt="0">
        <dgm:presLayoutVars>
          <dgm:dir/>
          <dgm:animLvl val="lvl"/>
          <dgm:resizeHandles val="exact"/>
        </dgm:presLayoutVars>
      </dgm:prSet>
      <dgm:spPr/>
      <dgm:t>
        <a:bodyPr/>
        <a:lstStyle/>
        <a:p>
          <a:endParaRPr lang="en-US"/>
        </a:p>
      </dgm:t>
    </dgm:pt>
    <dgm:pt modelId="{48FDC005-DD0B-4136-BEDE-8D130BB75394}" type="pres">
      <dgm:prSet presAssocID="{53B661C6-7122-4109-8EBA-C8F7A07B8474}" presName="composite" presStyleCnt="0"/>
      <dgm:spPr/>
    </dgm:pt>
    <dgm:pt modelId="{7F03B7CE-C90B-4054-9F66-D449624C4C3D}" type="pres">
      <dgm:prSet presAssocID="{53B661C6-7122-4109-8EBA-C8F7A07B8474}" presName="parTx" presStyleLbl="alignNode1" presStyleIdx="0" presStyleCnt="2" custScaleX="102000">
        <dgm:presLayoutVars>
          <dgm:chMax val="0"/>
          <dgm:chPref val="0"/>
          <dgm:bulletEnabled val="1"/>
        </dgm:presLayoutVars>
      </dgm:prSet>
      <dgm:spPr/>
      <dgm:t>
        <a:bodyPr/>
        <a:lstStyle/>
        <a:p>
          <a:endParaRPr lang="en-US"/>
        </a:p>
      </dgm:t>
    </dgm:pt>
    <dgm:pt modelId="{246EEBD4-5C25-4B18-BF8C-13ED530BDD65}" type="pres">
      <dgm:prSet presAssocID="{53B661C6-7122-4109-8EBA-C8F7A07B8474}" presName="desTx" presStyleLbl="alignAccFollowNode1" presStyleIdx="0" presStyleCnt="2" custScaleX="102000">
        <dgm:presLayoutVars>
          <dgm:bulletEnabled val="1"/>
        </dgm:presLayoutVars>
      </dgm:prSet>
      <dgm:spPr/>
      <dgm:t>
        <a:bodyPr/>
        <a:lstStyle/>
        <a:p>
          <a:endParaRPr lang="en-US"/>
        </a:p>
      </dgm:t>
    </dgm:pt>
    <dgm:pt modelId="{93B08121-602E-4223-B3A6-C12E005BEBC5}" type="pres">
      <dgm:prSet presAssocID="{54F687E3-1AF2-4DE6-8881-F002AA05BBB8}" presName="space" presStyleCnt="0"/>
      <dgm:spPr/>
    </dgm:pt>
    <dgm:pt modelId="{27A57EB6-9EF4-4B34-AD87-E9D1885834E6}" type="pres">
      <dgm:prSet presAssocID="{F3A03C36-7317-4480-9527-D3B5F031539F}" presName="composite" presStyleCnt="0"/>
      <dgm:spPr/>
    </dgm:pt>
    <dgm:pt modelId="{EE6B2A17-8F49-4ABD-B960-4D96C3C5E495}" type="pres">
      <dgm:prSet presAssocID="{F3A03C36-7317-4480-9527-D3B5F031539F}" presName="parTx" presStyleLbl="alignNode1" presStyleIdx="1" presStyleCnt="2" custScaleX="102195" custLinFactNeighborX="-890">
        <dgm:presLayoutVars>
          <dgm:chMax val="0"/>
          <dgm:chPref val="0"/>
          <dgm:bulletEnabled val="1"/>
        </dgm:presLayoutVars>
      </dgm:prSet>
      <dgm:spPr/>
      <dgm:t>
        <a:bodyPr/>
        <a:lstStyle/>
        <a:p>
          <a:endParaRPr lang="en-US"/>
        </a:p>
      </dgm:t>
    </dgm:pt>
    <dgm:pt modelId="{C43B149A-3B17-4BF5-A402-78004C6F4E3D}" type="pres">
      <dgm:prSet presAssocID="{F3A03C36-7317-4480-9527-D3B5F031539F}" presName="desTx" presStyleLbl="alignAccFollowNode1" presStyleIdx="1" presStyleCnt="2" custScaleX="102195" custLinFactNeighborX="-890">
        <dgm:presLayoutVars>
          <dgm:bulletEnabled val="1"/>
        </dgm:presLayoutVars>
      </dgm:prSet>
      <dgm:spPr/>
      <dgm:t>
        <a:bodyPr/>
        <a:lstStyle/>
        <a:p>
          <a:endParaRPr lang="en-US"/>
        </a:p>
      </dgm:t>
    </dgm:pt>
  </dgm:ptLst>
  <dgm:cxnLst>
    <dgm:cxn modelId="{D2C7DB54-9675-48C5-BE89-25ACC8567A86}" srcId="{F3A03C36-7317-4480-9527-D3B5F031539F}" destId="{BA29560F-701D-4C79-9985-64BE958A1DD5}" srcOrd="0" destOrd="0" parTransId="{DC39DC07-6BED-4BA2-9470-04FE575C59CE}" sibTransId="{CD957D33-7BA4-4FD9-A3B7-A0C0D6B8F6E8}"/>
    <dgm:cxn modelId="{37EC1C28-204A-47CD-91E0-F13509587903}" type="presOf" srcId="{A2CDA21C-24C1-47E7-B53D-1E6276837377}" destId="{246EEBD4-5C25-4B18-BF8C-13ED530BDD65}" srcOrd="0" destOrd="4" presId="urn:microsoft.com/office/officeart/2005/8/layout/hList1"/>
    <dgm:cxn modelId="{C95228B3-D654-4CBD-A94C-27B2086021AA}" type="presOf" srcId="{E16EBD14-A300-48B1-81E0-B15970712562}" destId="{C43B149A-3B17-4BF5-A402-78004C6F4E3D}" srcOrd="0" destOrd="4" presId="urn:microsoft.com/office/officeart/2005/8/layout/hList1"/>
    <dgm:cxn modelId="{73F6C625-B5C0-45C4-8B1B-13BAECD64462}" srcId="{53B661C6-7122-4109-8EBA-C8F7A07B8474}" destId="{ED63AE85-CD56-43D0-868D-56CE42AEF958}" srcOrd="2" destOrd="0" parTransId="{AB16AD18-A8C7-4FCA-9B15-9FC21146A153}" sibTransId="{C78CBB19-0A46-4DAB-96E3-EBA541C9513A}"/>
    <dgm:cxn modelId="{458ACFC1-FC2F-48BF-B839-F81CFC4CC379}" type="presOf" srcId="{BA29560F-701D-4C79-9985-64BE958A1DD5}" destId="{C43B149A-3B17-4BF5-A402-78004C6F4E3D}" srcOrd="0" destOrd="0" presId="urn:microsoft.com/office/officeart/2005/8/layout/hList1"/>
    <dgm:cxn modelId="{9E5B0FD7-C84F-4061-8B82-387B944B2F09}" type="presOf" srcId="{64E04EBB-4259-48DF-B808-9A0A4BAE881B}" destId="{C43B149A-3B17-4BF5-A402-78004C6F4E3D}" srcOrd="0" destOrd="5" presId="urn:microsoft.com/office/officeart/2005/8/layout/hList1"/>
    <dgm:cxn modelId="{93BD920F-108E-4DAD-93EA-70A64C84D28E}" type="presOf" srcId="{53B661C6-7122-4109-8EBA-C8F7A07B8474}" destId="{7F03B7CE-C90B-4054-9F66-D449624C4C3D}" srcOrd="0" destOrd="0" presId="urn:microsoft.com/office/officeart/2005/8/layout/hList1"/>
    <dgm:cxn modelId="{58053542-9DDD-417F-8651-030CFE45A368}" type="presOf" srcId="{66FD1B51-AEF2-4D73-B2BB-41380179A136}" destId="{246EEBD4-5C25-4B18-BF8C-13ED530BDD65}" srcOrd="0" destOrd="1" presId="urn:microsoft.com/office/officeart/2005/8/layout/hList1"/>
    <dgm:cxn modelId="{1CF13155-EEF5-43B1-8A21-C2591D69AEB2}" srcId="{F3A03C36-7317-4480-9527-D3B5F031539F}" destId="{E16EBD14-A300-48B1-81E0-B15970712562}" srcOrd="4" destOrd="0" parTransId="{FCDED0F5-1547-4354-9A71-CAE3BFDA3129}" sibTransId="{17B0AEA7-FFE4-47CD-B3F9-4B3D1DF29428}"/>
    <dgm:cxn modelId="{94CE6235-867A-47FA-9710-A77FD67FED0A}" srcId="{F3A03C36-7317-4480-9527-D3B5F031539F}" destId="{AFF31A32-724D-489D-B272-31EB7CDD4070}" srcOrd="1" destOrd="0" parTransId="{3D88A9DF-28F5-4CB5-9384-EFBE93A16188}" sibTransId="{4D9D5DE0-03D3-4315-B137-54ED3610F2BF}"/>
    <dgm:cxn modelId="{4631F991-14EA-45FD-BE83-5916FCE68C5D}" srcId="{53B661C6-7122-4109-8EBA-C8F7A07B8474}" destId="{A2CDA21C-24C1-47E7-B53D-1E6276837377}" srcOrd="4" destOrd="0" parTransId="{CEBBFA7B-A15D-4327-AD67-47C0F0BE747A}" sibTransId="{D60EA9A9-7C87-48D2-877D-75754E77F654}"/>
    <dgm:cxn modelId="{A7577F3F-5312-49D5-A980-D4B29AF0E588}" srcId="{F3A03C36-7317-4480-9527-D3B5F031539F}" destId="{D01F74AF-0AF1-4F6C-A7DA-0F64CA3C97EB}" srcOrd="6" destOrd="0" parTransId="{902A7344-8486-4298-A3E9-160F222997F2}" sibTransId="{6B146F25-DEB5-44A8-8FEB-D2083446F4AD}"/>
    <dgm:cxn modelId="{6910DF75-EAA1-466C-AA7A-E5E004A1C00F}" type="presOf" srcId="{3684C37F-ADEE-42EE-AFA8-B7E4CAD42052}" destId="{C43B149A-3B17-4BF5-A402-78004C6F4E3D}" srcOrd="0" destOrd="3" presId="urn:microsoft.com/office/officeart/2005/8/layout/hList1"/>
    <dgm:cxn modelId="{CFE02380-C7EC-40DC-99C6-4957E4B224B9}" srcId="{F3A03C36-7317-4480-9527-D3B5F031539F}" destId="{3684C37F-ADEE-42EE-AFA8-B7E4CAD42052}" srcOrd="3" destOrd="0" parTransId="{858F2E3A-8FA7-49A3-B2F7-950FD384CD68}" sibTransId="{ED34BB68-C186-47D2-A1DA-55114CFAE774}"/>
    <dgm:cxn modelId="{BBE8E252-F70F-4AAB-83CF-723A395D8709}" srcId="{F3A03C36-7317-4480-9527-D3B5F031539F}" destId="{2F3C84A0-413E-4585-89FA-6A168029E65E}" srcOrd="2" destOrd="0" parTransId="{47547314-D2CF-442E-A47B-C1FC04845ABE}" sibTransId="{4CD14C18-2079-4278-B9E0-516F5215EB13}"/>
    <dgm:cxn modelId="{A3299471-C92E-4893-96C9-88ADA5998F70}" type="presOf" srcId="{F3A03C36-7317-4480-9527-D3B5F031539F}" destId="{EE6B2A17-8F49-4ABD-B960-4D96C3C5E495}" srcOrd="0" destOrd="0" presId="urn:microsoft.com/office/officeart/2005/8/layout/hList1"/>
    <dgm:cxn modelId="{E1727A69-8021-4B5C-8022-97430C473D13}" type="presOf" srcId="{6451006E-FE98-4B66-A115-B7D5FC34A610}" destId="{246EEBD4-5C25-4B18-BF8C-13ED530BDD65}" srcOrd="0" destOrd="0" presId="urn:microsoft.com/office/officeart/2005/8/layout/hList1"/>
    <dgm:cxn modelId="{41E6AB43-6941-4267-98D4-CAFFB2B885DD}" srcId="{71A3E399-3705-41B0-9158-2FB8198D6973}" destId="{53B661C6-7122-4109-8EBA-C8F7A07B8474}" srcOrd="0" destOrd="0" parTransId="{19897AF8-C284-4083-804B-715609BAE82E}" sibTransId="{54F687E3-1AF2-4DE6-8881-F002AA05BBB8}"/>
    <dgm:cxn modelId="{0576B601-3EE5-409E-A053-20E9B6BFD2BC}" type="presOf" srcId="{5A010343-A976-4545-957D-1DF1EA4A552E}" destId="{246EEBD4-5C25-4B18-BF8C-13ED530BDD65}" srcOrd="0" destOrd="3" presId="urn:microsoft.com/office/officeart/2005/8/layout/hList1"/>
    <dgm:cxn modelId="{997FFC99-FE54-4141-AFF0-5626B1A50A66}" type="presOf" srcId="{2F3C84A0-413E-4585-89FA-6A168029E65E}" destId="{C43B149A-3B17-4BF5-A402-78004C6F4E3D}" srcOrd="0" destOrd="2" presId="urn:microsoft.com/office/officeart/2005/8/layout/hList1"/>
    <dgm:cxn modelId="{14EF34E8-64FF-4E95-8B07-C280FACA4847}" srcId="{53B661C6-7122-4109-8EBA-C8F7A07B8474}" destId="{6451006E-FE98-4B66-A115-B7D5FC34A610}" srcOrd="0" destOrd="0" parTransId="{6240675D-B99B-4972-AB40-906CFC8C7C00}" sibTransId="{90BCAF65-CADA-4E9C-8BCC-C15ADCE8F8A7}"/>
    <dgm:cxn modelId="{E5B8449B-73B7-4464-92C6-7E6C7D454CF3}" type="presOf" srcId="{AFF31A32-724D-489D-B272-31EB7CDD4070}" destId="{C43B149A-3B17-4BF5-A402-78004C6F4E3D}" srcOrd="0" destOrd="1" presId="urn:microsoft.com/office/officeart/2005/8/layout/hList1"/>
    <dgm:cxn modelId="{D4AF24B9-3B68-4D5A-9A34-50FC325F0FEC}" srcId="{53B661C6-7122-4109-8EBA-C8F7A07B8474}" destId="{66FD1B51-AEF2-4D73-B2BB-41380179A136}" srcOrd="1" destOrd="0" parTransId="{EC2DB041-3CA6-4C7B-9734-1DB18F2663F0}" sibTransId="{2703DECB-2563-4989-94D4-125AC04105CD}"/>
    <dgm:cxn modelId="{CED4DA48-0024-4C03-BFF7-EDC3F22A6E70}" type="presOf" srcId="{ED63AE85-CD56-43D0-868D-56CE42AEF958}" destId="{246EEBD4-5C25-4B18-BF8C-13ED530BDD65}" srcOrd="0" destOrd="2" presId="urn:microsoft.com/office/officeart/2005/8/layout/hList1"/>
    <dgm:cxn modelId="{BD88E3AB-0041-46EE-B97E-7FC3DC5375CF}" type="presOf" srcId="{D01F74AF-0AF1-4F6C-A7DA-0F64CA3C97EB}" destId="{C43B149A-3B17-4BF5-A402-78004C6F4E3D}" srcOrd="0" destOrd="6" presId="urn:microsoft.com/office/officeart/2005/8/layout/hList1"/>
    <dgm:cxn modelId="{300E6599-3F4F-4DBD-BF96-90E08EA038DD}" srcId="{53B661C6-7122-4109-8EBA-C8F7A07B8474}" destId="{5A010343-A976-4545-957D-1DF1EA4A552E}" srcOrd="3" destOrd="0" parTransId="{8B9C9EEF-90A4-4D2A-A1DC-EF2B1152E460}" sibTransId="{C9336A0D-8E03-45C2-ADDD-7676AFE4039C}"/>
    <dgm:cxn modelId="{EDD8B36D-ED3B-43CE-87C1-8BB62873BA0A}" type="presOf" srcId="{71A3E399-3705-41B0-9158-2FB8198D6973}" destId="{F6159084-E823-4351-9F99-20BB668E41B1}" srcOrd="0" destOrd="0" presId="urn:microsoft.com/office/officeart/2005/8/layout/hList1"/>
    <dgm:cxn modelId="{C9947C4F-1C26-46A5-9643-EDF2A281C88F}" srcId="{71A3E399-3705-41B0-9158-2FB8198D6973}" destId="{F3A03C36-7317-4480-9527-D3B5F031539F}" srcOrd="1" destOrd="0" parTransId="{C8E05665-D20A-4567-9BA3-157B17784CEB}" sibTransId="{F0A20624-815B-4E7C-9523-4447068FB72E}"/>
    <dgm:cxn modelId="{95B2A548-E1F0-4F54-AAAA-BECC84236243}" srcId="{F3A03C36-7317-4480-9527-D3B5F031539F}" destId="{64E04EBB-4259-48DF-B808-9A0A4BAE881B}" srcOrd="5" destOrd="0" parTransId="{2D2FD7FC-7EAB-48D4-931D-D5FAC6A3EAFF}" sibTransId="{52625F87-E838-4302-8E99-94390058DA0D}"/>
    <dgm:cxn modelId="{751DDB53-A051-41BD-8127-BDE5982B4735}" type="presParOf" srcId="{F6159084-E823-4351-9F99-20BB668E41B1}" destId="{48FDC005-DD0B-4136-BEDE-8D130BB75394}" srcOrd="0" destOrd="0" presId="urn:microsoft.com/office/officeart/2005/8/layout/hList1"/>
    <dgm:cxn modelId="{E58540B3-B486-4C6E-A01F-0525D037E1C2}" type="presParOf" srcId="{48FDC005-DD0B-4136-BEDE-8D130BB75394}" destId="{7F03B7CE-C90B-4054-9F66-D449624C4C3D}" srcOrd="0" destOrd="0" presId="urn:microsoft.com/office/officeart/2005/8/layout/hList1"/>
    <dgm:cxn modelId="{84625CF2-7879-4E57-A480-730059EA182B}" type="presParOf" srcId="{48FDC005-DD0B-4136-BEDE-8D130BB75394}" destId="{246EEBD4-5C25-4B18-BF8C-13ED530BDD65}" srcOrd="1" destOrd="0" presId="urn:microsoft.com/office/officeart/2005/8/layout/hList1"/>
    <dgm:cxn modelId="{8BB3C5C4-6EC8-417A-A7DF-68FD33E67120}" type="presParOf" srcId="{F6159084-E823-4351-9F99-20BB668E41B1}" destId="{93B08121-602E-4223-B3A6-C12E005BEBC5}" srcOrd="1" destOrd="0" presId="urn:microsoft.com/office/officeart/2005/8/layout/hList1"/>
    <dgm:cxn modelId="{BF0BDEC8-5891-4D71-9258-29344BC01017}" type="presParOf" srcId="{F6159084-E823-4351-9F99-20BB668E41B1}" destId="{27A57EB6-9EF4-4B34-AD87-E9D1885834E6}" srcOrd="2" destOrd="0" presId="urn:microsoft.com/office/officeart/2005/8/layout/hList1"/>
    <dgm:cxn modelId="{10208967-B631-427E-8BB8-3F2C42CE1893}" type="presParOf" srcId="{27A57EB6-9EF4-4B34-AD87-E9D1885834E6}" destId="{EE6B2A17-8F49-4ABD-B960-4D96C3C5E495}" srcOrd="0" destOrd="0" presId="urn:microsoft.com/office/officeart/2005/8/layout/hList1"/>
    <dgm:cxn modelId="{9F992FDF-73F1-48C4-9DD6-2979DBC38B39}" type="presParOf" srcId="{27A57EB6-9EF4-4B34-AD87-E9D1885834E6}" destId="{C43B149A-3B17-4BF5-A402-78004C6F4E3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20AA98-5E5D-4D92-AE47-2660EA71AB8C}" type="doc">
      <dgm:prSet loTypeId="urn:microsoft.com/office/officeart/2005/8/layout/radial6" loCatId="relationship" qsTypeId="urn:microsoft.com/office/officeart/2005/8/quickstyle/simple1" qsCatId="simple" csTypeId="urn:microsoft.com/office/officeart/2005/8/colors/accent3_2" csCatId="accent3" phldr="1"/>
      <dgm:spPr/>
      <dgm:t>
        <a:bodyPr/>
        <a:lstStyle/>
        <a:p>
          <a:endParaRPr lang="en-US"/>
        </a:p>
      </dgm:t>
    </dgm:pt>
    <dgm:pt modelId="{6F84B616-C585-485D-BD87-B34768F4D48F}">
      <dgm:prSet phldrT="[Text]" custT="1"/>
      <dgm:spPr>
        <a:solidFill>
          <a:schemeClr val="bg2">
            <a:lumMod val="50000"/>
          </a:schemeClr>
        </a:solidFill>
      </dgm:spPr>
      <dgm:t>
        <a:bodyPr/>
        <a:lstStyle/>
        <a:p>
          <a:pPr>
            <a:spcAft>
              <a:spcPts val="0"/>
            </a:spcAft>
          </a:pPr>
          <a:r>
            <a:rPr lang="en-US" sz="1200" b="1" u="sng"/>
            <a:t>Senior Investment Officer</a:t>
          </a:r>
        </a:p>
        <a:p>
          <a:pPr>
            <a:spcAft>
              <a:spcPts val="0"/>
            </a:spcAft>
          </a:pPr>
          <a:r>
            <a:rPr lang="en-US" sz="1200"/>
            <a:t>Tim Taylor</a:t>
          </a:r>
        </a:p>
      </dgm:t>
    </dgm:pt>
    <dgm:pt modelId="{8094E5F8-92FF-47DE-BF76-4F45DCC3EB67}" type="parTrans" cxnId="{969EF8F7-1195-4FE2-89D5-FDA273BA7929}">
      <dgm:prSet/>
      <dgm:spPr/>
      <dgm:t>
        <a:bodyPr/>
        <a:lstStyle/>
        <a:p>
          <a:endParaRPr lang="en-US"/>
        </a:p>
      </dgm:t>
    </dgm:pt>
    <dgm:pt modelId="{4CEDED0F-2B8A-400C-BB52-3948417AFF04}" type="sibTrans" cxnId="{969EF8F7-1195-4FE2-89D5-FDA273BA7929}">
      <dgm:prSet/>
      <dgm:spPr/>
      <dgm:t>
        <a:bodyPr/>
        <a:lstStyle/>
        <a:p>
          <a:endParaRPr lang="en-US"/>
        </a:p>
      </dgm:t>
    </dgm:pt>
    <dgm:pt modelId="{4E946E66-E021-4214-9219-01898A838F3B}">
      <dgm:prSet phldrT="[Text]" custT="1"/>
      <dgm:spPr>
        <a:solidFill>
          <a:schemeClr val="bg2">
            <a:lumMod val="50000"/>
          </a:schemeClr>
        </a:solidFill>
      </dgm:spPr>
      <dgm:t>
        <a:bodyPr/>
        <a:lstStyle/>
        <a:p>
          <a:pPr>
            <a:spcAft>
              <a:spcPts val="0"/>
            </a:spcAft>
          </a:pPr>
          <a:r>
            <a:rPr lang="en-US" sz="1200" b="1" u="sng">
              <a:solidFill>
                <a:schemeClr val="bg1"/>
              </a:solidFill>
            </a:rPr>
            <a:t>Internal Management and Trading</a:t>
          </a:r>
        </a:p>
        <a:p>
          <a:pPr>
            <a:spcAft>
              <a:spcPts val="0"/>
            </a:spcAft>
          </a:pPr>
          <a:r>
            <a:rPr lang="en-US" sz="1200"/>
            <a:t>Samantha Kane</a:t>
          </a:r>
        </a:p>
        <a:p>
          <a:pPr>
            <a:spcAft>
              <a:spcPts val="0"/>
            </a:spcAft>
          </a:pPr>
          <a:r>
            <a:rPr lang="en-US" sz="1200"/>
            <a:t>Jennifer Myers</a:t>
          </a:r>
        </a:p>
        <a:p>
          <a:pPr>
            <a:spcAft>
              <a:spcPts val="0"/>
            </a:spcAft>
          </a:pPr>
          <a:r>
            <a:rPr lang="en-US" sz="1200"/>
            <a:t>Brian Staverosky</a:t>
          </a:r>
        </a:p>
        <a:p>
          <a:pPr>
            <a:spcAft>
              <a:spcPts val="0"/>
            </a:spcAft>
          </a:pPr>
          <a:r>
            <a:rPr lang="en-US" sz="1200"/>
            <a:t>James Wells</a:t>
          </a:r>
        </a:p>
        <a:p>
          <a:pPr>
            <a:spcAft>
              <a:spcPts val="0"/>
            </a:spcAft>
          </a:pPr>
          <a:r>
            <a:rPr lang="en-US" sz="1200"/>
            <a:t>Joe Wnuk</a:t>
          </a:r>
        </a:p>
      </dgm:t>
    </dgm:pt>
    <dgm:pt modelId="{755B83EB-29E6-4990-8BC7-D6B539AE1A70}" type="parTrans" cxnId="{F534BB36-FBCF-42C2-A0A2-CD16C294E1CF}">
      <dgm:prSet/>
      <dgm:spPr/>
      <dgm:t>
        <a:bodyPr/>
        <a:lstStyle/>
        <a:p>
          <a:endParaRPr lang="en-US"/>
        </a:p>
      </dgm:t>
    </dgm:pt>
    <dgm:pt modelId="{60A94FDC-7DCE-4A27-8432-44E7FDF95952}" type="sibTrans" cxnId="{F534BB36-FBCF-42C2-A0A2-CD16C294E1CF}">
      <dgm:prSet/>
      <dgm:spPr>
        <a:gradFill flip="none" rotWithShape="0">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2700000" scaled="1"/>
          <a:tileRect/>
        </a:gradFill>
      </dgm:spPr>
      <dgm:t>
        <a:bodyPr/>
        <a:lstStyle/>
        <a:p>
          <a:endParaRPr lang="en-US"/>
        </a:p>
      </dgm:t>
    </dgm:pt>
    <dgm:pt modelId="{4433E86D-517F-43C9-97BE-601DA611ACD6}">
      <dgm:prSet phldrT="[Text]" custT="1"/>
      <dgm:spPr>
        <a:solidFill>
          <a:schemeClr val="bg2">
            <a:lumMod val="50000"/>
          </a:schemeClr>
        </a:solidFill>
      </dgm:spPr>
      <dgm:t>
        <a:bodyPr/>
        <a:lstStyle/>
        <a:p>
          <a:pPr>
            <a:spcAft>
              <a:spcPct val="35000"/>
            </a:spcAft>
          </a:pPr>
          <a:r>
            <a:rPr lang="en-US" sz="1200" b="1" u="sng"/>
            <a:t>External Manager Oversight</a:t>
          </a:r>
        </a:p>
        <a:p>
          <a:pPr>
            <a:spcAft>
              <a:spcPts val="0"/>
            </a:spcAft>
          </a:pPr>
          <a:r>
            <a:rPr lang="en-US" sz="1200"/>
            <a:t>Meghan Brown</a:t>
          </a:r>
        </a:p>
        <a:p>
          <a:pPr>
            <a:spcAft>
              <a:spcPts val="0"/>
            </a:spcAft>
          </a:pPr>
          <a:r>
            <a:rPr lang="en-US" sz="1200"/>
            <a:t>Daniel Gold</a:t>
          </a:r>
        </a:p>
        <a:p>
          <a:pPr>
            <a:spcAft>
              <a:spcPts val="0"/>
            </a:spcAft>
          </a:pPr>
          <a:r>
            <a:rPr lang="en-US" sz="1200"/>
            <a:t>Dustin Heintz</a:t>
          </a:r>
        </a:p>
        <a:p>
          <a:pPr>
            <a:spcAft>
              <a:spcPct val="35000"/>
            </a:spcAft>
          </a:pPr>
          <a:r>
            <a:rPr lang="en-US" sz="1200"/>
            <a:t>Jeff Smithson                  Luke Tucker</a:t>
          </a:r>
        </a:p>
      </dgm:t>
    </dgm:pt>
    <dgm:pt modelId="{376C2063-EECE-40E8-9185-72B39F5B084A}" type="parTrans" cxnId="{3ED28230-3C56-402D-93F1-1BF00517FAEA}">
      <dgm:prSet/>
      <dgm:spPr/>
      <dgm:t>
        <a:bodyPr/>
        <a:lstStyle/>
        <a:p>
          <a:endParaRPr lang="en-US"/>
        </a:p>
      </dgm:t>
    </dgm:pt>
    <dgm:pt modelId="{2B87AD60-E783-4232-85D2-ED21568FDD85}" type="sibTrans" cxnId="{3ED28230-3C56-402D-93F1-1BF00517FAEA}">
      <dgm:prSet/>
      <dgm:spPr>
        <a:gradFill flip="none" rotWithShape="0">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2700000" scaled="1"/>
          <a:tileRect/>
        </a:gradFill>
      </dgm:spPr>
      <dgm:t>
        <a:bodyPr/>
        <a:lstStyle/>
        <a:p>
          <a:endParaRPr lang="en-US"/>
        </a:p>
      </dgm:t>
    </dgm:pt>
    <dgm:pt modelId="{F7BB4060-7B5F-4970-8855-0AB20D152808}">
      <dgm:prSet phldrT="[Text]" custT="1"/>
      <dgm:spPr>
        <a:solidFill>
          <a:schemeClr val="bg2">
            <a:lumMod val="50000"/>
          </a:schemeClr>
        </a:solidFill>
      </dgm:spPr>
      <dgm:t>
        <a:bodyPr/>
        <a:lstStyle/>
        <a:p>
          <a:pPr>
            <a:spcAft>
              <a:spcPts val="0"/>
            </a:spcAft>
          </a:pPr>
          <a:r>
            <a:rPr lang="en-US" sz="1200" b="1" u="sng"/>
            <a:t>Administration</a:t>
          </a:r>
        </a:p>
        <a:p>
          <a:pPr>
            <a:spcAft>
              <a:spcPts val="0"/>
            </a:spcAft>
          </a:pPr>
          <a:r>
            <a:rPr lang="en-US" sz="1200"/>
            <a:t>Lisa Cheshire</a:t>
          </a:r>
        </a:p>
        <a:p>
          <a:pPr>
            <a:spcAft>
              <a:spcPct val="35000"/>
            </a:spcAft>
          </a:pPr>
          <a:r>
            <a:rPr lang="en-US" sz="1200"/>
            <a:t>Whitney Kirk</a:t>
          </a:r>
        </a:p>
      </dgm:t>
    </dgm:pt>
    <dgm:pt modelId="{4F82C162-2768-4E63-87CC-ACFE2AB35EFA}" type="parTrans" cxnId="{6D6803A7-9707-4FC9-88C8-67455A245566}">
      <dgm:prSet/>
      <dgm:spPr/>
      <dgm:t>
        <a:bodyPr/>
        <a:lstStyle/>
        <a:p>
          <a:endParaRPr lang="en-US"/>
        </a:p>
      </dgm:t>
    </dgm:pt>
    <dgm:pt modelId="{011DDBA7-B7A8-4961-9A75-81E211720546}" type="sibTrans" cxnId="{6D6803A7-9707-4FC9-88C8-67455A245566}">
      <dgm:prSet/>
      <dgm:spPr>
        <a:gradFill flip="none" rotWithShape="0">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2700000" scaled="1"/>
          <a:tileRect/>
        </a:gradFill>
      </dgm:spPr>
      <dgm:t>
        <a:bodyPr/>
        <a:lstStyle/>
        <a:p>
          <a:endParaRPr lang="en-US"/>
        </a:p>
      </dgm:t>
    </dgm:pt>
    <dgm:pt modelId="{A8918D6C-4707-48D8-82BE-0126FF22A11A}">
      <dgm:prSet phldrT="[Text]" custT="1"/>
      <dgm:spPr>
        <a:solidFill>
          <a:schemeClr val="bg2">
            <a:lumMod val="50000"/>
          </a:schemeClr>
        </a:solidFill>
      </dgm:spPr>
      <dgm:t>
        <a:bodyPr/>
        <a:lstStyle/>
        <a:p>
          <a:pPr>
            <a:spcAft>
              <a:spcPts val="0"/>
            </a:spcAft>
          </a:pPr>
          <a:r>
            <a:rPr lang="en-US" sz="1200" b="1" u="sng" dirty="0"/>
            <a:t>Risk and Analytics</a:t>
          </a:r>
          <a:endParaRPr lang="en-US" sz="1200" dirty="0"/>
        </a:p>
        <a:p>
          <a:pPr rtl="0">
            <a:spcAft>
              <a:spcPts val="0"/>
            </a:spcAft>
          </a:pPr>
          <a:r>
            <a:rPr lang="en-US" sz="1200" dirty="0">
              <a:latin typeface="Calibri"/>
            </a:rPr>
            <a:t>Lauren Cochran</a:t>
          </a:r>
          <a:endParaRPr lang="en-US" sz="1200" dirty="0"/>
        </a:p>
        <a:p>
          <a:pPr rtl="0">
            <a:spcAft>
              <a:spcPts val="0"/>
            </a:spcAft>
          </a:pPr>
          <a:r>
            <a:rPr lang="en-US" sz="1200" dirty="0">
              <a:latin typeface="Calibri"/>
            </a:rPr>
            <a:t>Denise Hale</a:t>
          </a:r>
        </a:p>
        <a:p>
          <a:pPr rtl="0">
            <a:spcAft>
              <a:spcPts val="0"/>
            </a:spcAft>
          </a:pPr>
          <a:r>
            <a:rPr lang="en-US" sz="1200" dirty="0">
              <a:latin typeface="Calibri"/>
            </a:rPr>
            <a:t>Ted Nation</a:t>
          </a:r>
          <a:endParaRPr lang="en-US" sz="1200" dirty="0"/>
        </a:p>
      </dgm:t>
    </dgm:pt>
    <dgm:pt modelId="{31543E84-66E6-47E0-B8D2-FD3319A5A2BC}" type="parTrans" cxnId="{92747B14-D8B6-4048-B9E4-408D4118B60A}">
      <dgm:prSet/>
      <dgm:spPr/>
      <dgm:t>
        <a:bodyPr/>
        <a:lstStyle/>
        <a:p>
          <a:endParaRPr lang="en-US"/>
        </a:p>
      </dgm:t>
    </dgm:pt>
    <dgm:pt modelId="{8E06CD36-FE79-4AFC-A916-47339D713DA4}" type="sibTrans" cxnId="{92747B14-D8B6-4048-B9E4-408D4118B60A}">
      <dgm:prSet/>
      <dgm:spPr>
        <a:gradFill flip="none" rotWithShape="0">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2700000" scaled="1"/>
          <a:tileRect/>
        </a:gradFill>
      </dgm:spPr>
      <dgm:t>
        <a:bodyPr/>
        <a:lstStyle/>
        <a:p>
          <a:endParaRPr lang="en-US"/>
        </a:p>
      </dgm:t>
    </dgm:pt>
    <dgm:pt modelId="{6727A743-A167-4768-B167-3B0996311FEA}" type="pres">
      <dgm:prSet presAssocID="{7320AA98-5E5D-4D92-AE47-2660EA71AB8C}" presName="Name0" presStyleCnt="0">
        <dgm:presLayoutVars>
          <dgm:chMax val="1"/>
          <dgm:dir/>
          <dgm:animLvl val="ctr"/>
          <dgm:resizeHandles val="exact"/>
        </dgm:presLayoutVars>
      </dgm:prSet>
      <dgm:spPr/>
      <dgm:t>
        <a:bodyPr/>
        <a:lstStyle/>
        <a:p>
          <a:endParaRPr lang="en-US"/>
        </a:p>
      </dgm:t>
    </dgm:pt>
    <dgm:pt modelId="{D233D9DF-2F04-4E7E-BD2A-D91317564FFC}" type="pres">
      <dgm:prSet presAssocID="{6F84B616-C585-485D-BD87-B34768F4D48F}" presName="centerShape" presStyleLbl="node0" presStyleIdx="0" presStyleCnt="1" custScaleX="114058" custScaleY="73167"/>
      <dgm:spPr/>
      <dgm:t>
        <a:bodyPr/>
        <a:lstStyle/>
        <a:p>
          <a:endParaRPr lang="en-US"/>
        </a:p>
      </dgm:t>
    </dgm:pt>
    <dgm:pt modelId="{DACC15EE-6B32-4FE0-B463-F20F351A6AA2}" type="pres">
      <dgm:prSet presAssocID="{4E946E66-E021-4214-9219-01898A838F3B}" presName="node" presStyleLbl="node1" presStyleIdx="0" presStyleCnt="4" custScaleX="257988" custScaleY="162807">
        <dgm:presLayoutVars>
          <dgm:bulletEnabled val="1"/>
        </dgm:presLayoutVars>
      </dgm:prSet>
      <dgm:spPr/>
      <dgm:t>
        <a:bodyPr/>
        <a:lstStyle/>
        <a:p>
          <a:endParaRPr lang="en-US"/>
        </a:p>
      </dgm:t>
    </dgm:pt>
    <dgm:pt modelId="{E8674349-E7F9-46C5-9E8C-A60B5CD113D3}" type="pres">
      <dgm:prSet presAssocID="{4E946E66-E021-4214-9219-01898A838F3B}" presName="dummy" presStyleCnt="0"/>
      <dgm:spPr/>
    </dgm:pt>
    <dgm:pt modelId="{AD2D2EDD-B34C-46A9-BAE0-2F7CB15EE031}" type="pres">
      <dgm:prSet presAssocID="{60A94FDC-7DCE-4A27-8432-44E7FDF95952}" presName="sibTrans" presStyleLbl="sibTrans2D1" presStyleIdx="0" presStyleCnt="4"/>
      <dgm:spPr/>
      <dgm:t>
        <a:bodyPr/>
        <a:lstStyle/>
        <a:p>
          <a:endParaRPr lang="en-US"/>
        </a:p>
      </dgm:t>
    </dgm:pt>
    <dgm:pt modelId="{0482290E-27B4-4DC2-B297-011D7D6A9AA4}" type="pres">
      <dgm:prSet presAssocID="{4433E86D-517F-43C9-97BE-601DA611ACD6}" presName="node" presStyleLbl="node1" presStyleIdx="1" presStyleCnt="4" custScaleX="257988" custScaleY="162807" custRadScaleRad="158530" custRadScaleInc="3601">
        <dgm:presLayoutVars>
          <dgm:bulletEnabled val="1"/>
        </dgm:presLayoutVars>
      </dgm:prSet>
      <dgm:spPr/>
      <dgm:t>
        <a:bodyPr/>
        <a:lstStyle/>
        <a:p>
          <a:endParaRPr lang="en-US"/>
        </a:p>
      </dgm:t>
    </dgm:pt>
    <dgm:pt modelId="{EA0E5298-05E6-4C2F-9215-214270C7BE1A}" type="pres">
      <dgm:prSet presAssocID="{4433E86D-517F-43C9-97BE-601DA611ACD6}" presName="dummy" presStyleCnt="0"/>
      <dgm:spPr/>
    </dgm:pt>
    <dgm:pt modelId="{3A3223DE-6879-4A22-BDCC-4529C0CA7561}" type="pres">
      <dgm:prSet presAssocID="{2B87AD60-E783-4232-85D2-ED21568FDD85}" presName="sibTrans" presStyleLbl="sibTrans2D1" presStyleIdx="1" presStyleCnt="4"/>
      <dgm:spPr/>
      <dgm:t>
        <a:bodyPr/>
        <a:lstStyle/>
        <a:p>
          <a:endParaRPr lang="en-US"/>
        </a:p>
      </dgm:t>
    </dgm:pt>
    <dgm:pt modelId="{78202255-5E70-44B5-ABE7-E2CF587698C4}" type="pres">
      <dgm:prSet presAssocID="{F7BB4060-7B5F-4970-8855-0AB20D152808}" presName="node" presStyleLbl="node1" presStyleIdx="2" presStyleCnt="4" custScaleX="257988" custScaleY="162807">
        <dgm:presLayoutVars>
          <dgm:bulletEnabled val="1"/>
        </dgm:presLayoutVars>
      </dgm:prSet>
      <dgm:spPr/>
      <dgm:t>
        <a:bodyPr/>
        <a:lstStyle/>
        <a:p>
          <a:endParaRPr lang="en-US"/>
        </a:p>
      </dgm:t>
    </dgm:pt>
    <dgm:pt modelId="{9B81861A-6C0A-455B-B11D-18DDB95AC74F}" type="pres">
      <dgm:prSet presAssocID="{F7BB4060-7B5F-4970-8855-0AB20D152808}" presName="dummy" presStyleCnt="0"/>
      <dgm:spPr/>
    </dgm:pt>
    <dgm:pt modelId="{D94F4121-9994-4406-A22A-D9DE6C1800C0}" type="pres">
      <dgm:prSet presAssocID="{011DDBA7-B7A8-4961-9A75-81E211720546}" presName="sibTrans" presStyleLbl="sibTrans2D1" presStyleIdx="2" presStyleCnt="4" custLinFactNeighborX="14831" custLinFactNeighborY="-19753"/>
      <dgm:spPr/>
      <dgm:t>
        <a:bodyPr/>
        <a:lstStyle/>
        <a:p>
          <a:endParaRPr lang="en-US"/>
        </a:p>
      </dgm:t>
    </dgm:pt>
    <dgm:pt modelId="{7E98C26D-5B94-4398-B00F-C23A3B44DBCE}" type="pres">
      <dgm:prSet presAssocID="{A8918D6C-4707-48D8-82BE-0126FF22A11A}" presName="node" presStyleLbl="node1" presStyleIdx="3" presStyleCnt="4" custScaleX="257988" custScaleY="162807" custRadScaleRad="193577" custRadScaleInc="-3882">
        <dgm:presLayoutVars>
          <dgm:bulletEnabled val="1"/>
        </dgm:presLayoutVars>
      </dgm:prSet>
      <dgm:spPr/>
      <dgm:t>
        <a:bodyPr/>
        <a:lstStyle/>
        <a:p>
          <a:endParaRPr lang="en-US"/>
        </a:p>
      </dgm:t>
    </dgm:pt>
    <dgm:pt modelId="{66667C3D-3A10-4347-9179-4A50214843F0}" type="pres">
      <dgm:prSet presAssocID="{A8918D6C-4707-48D8-82BE-0126FF22A11A}" presName="dummy" presStyleCnt="0"/>
      <dgm:spPr/>
    </dgm:pt>
    <dgm:pt modelId="{176F0997-3A89-4069-A1D9-83044A6F5A14}" type="pres">
      <dgm:prSet presAssocID="{8E06CD36-FE79-4AFC-A916-47339D713DA4}" presName="sibTrans" presStyleLbl="sibTrans2D1" presStyleIdx="3" presStyleCnt="4" custLinFactNeighborX="5746" custLinFactNeighborY="19027"/>
      <dgm:spPr/>
      <dgm:t>
        <a:bodyPr/>
        <a:lstStyle/>
        <a:p>
          <a:endParaRPr lang="en-US"/>
        </a:p>
      </dgm:t>
    </dgm:pt>
  </dgm:ptLst>
  <dgm:cxnLst>
    <dgm:cxn modelId="{BE9FE75D-D302-48E2-B33E-4BC98B265379}" type="presOf" srcId="{2B87AD60-E783-4232-85D2-ED21568FDD85}" destId="{3A3223DE-6879-4A22-BDCC-4529C0CA7561}" srcOrd="0" destOrd="0" presId="urn:microsoft.com/office/officeart/2005/8/layout/radial6"/>
    <dgm:cxn modelId="{6C11EAB9-4899-4343-8A64-D526F27E229D}" type="presOf" srcId="{8E06CD36-FE79-4AFC-A916-47339D713DA4}" destId="{176F0997-3A89-4069-A1D9-83044A6F5A14}" srcOrd="0" destOrd="0" presId="urn:microsoft.com/office/officeart/2005/8/layout/radial6"/>
    <dgm:cxn modelId="{6D6803A7-9707-4FC9-88C8-67455A245566}" srcId="{6F84B616-C585-485D-BD87-B34768F4D48F}" destId="{F7BB4060-7B5F-4970-8855-0AB20D152808}" srcOrd="2" destOrd="0" parTransId="{4F82C162-2768-4E63-87CC-ACFE2AB35EFA}" sibTransId="{011DDBA7-B7A8-4961-9A75-81E211720546}"/>
    <dgm:cxn modelId="{8B61AD13-39F6-40EB-8F3B-AAE6A7A7B42B}" type="presOf" srcId="{60A94FDC-7DCE-4A27-8432-44E7FDF95952}" destId="{AD2D2EDD-B34C-46A9-BAE0-2F7CB15EE031}" srcOrd="0" destOrd="0" presId="urn:microsoft.com/office/officeart/2005/8/layout/radial6"/>
    <dgm:cxn modelId="{9FF93668-0170-40A4-9267-644E3373F14F}" type="presOf" srcId="{A8918D6C-4707-48D8-82BE-0126FF22A11A}" destId="{7E98C26D-5B94-4398-B00F-C23A3B44DBCE}" srcOrd="0" destOrd="0" presId="urn:microsoft.com/office/officeart/2005/8/layout/radial6"/>
    <dgm:cxn modelId="{D3DA492F-45C4-4BAE-BB8B-8CEB08385555}" type="presOf" srcId="{F7BB4060-7B5F-4970-8855-0AB20D152808}" destId="{78202255-5E70-44B5-ABE7-E2CF587698C4}" srcOrd="0" destOrd="0" presId="urn:microsoft.com/office/officeart/2005/8/layout/radial6"/>
    <dgm:cxn modelId="{D802AF73-72F3-46D4-9305-7A1A216A3C80}" type="presOf" srcId="{011DDBA7-B7A8-4961-9A75-81E211720546}" destId="{D94F4121-9994-4406-A22A-D9DE6C1800C0}" srcOrd="0" destOrd="0" presId="urn:microsoft.com/office/officeart/2005/8/layout/radial6"/>
    <dgm:cxn modelId="{9CDB3F41-EA95-4355-A5CE-8AC859C759C9}" type="presOf" srcId="{7320AA98-5E5D-4D92-AE47-2660EA71AB8C}" destId="{6727A743-A167-4768-B167-3B0996311FEA}" srcOrd="0" destOrd="0" presId="urn:microsoft.com/office/officeart/2005/8/layout/radial6"/>
    <dgm:cxn modelId="{92747B14-D8B6-4048-B9E4-408D4118B60A}" srcId="{6F84B616-C585-485D-BD87-B34768F4D48F}" destId="{A8918D6C-4707-48D8-82BE-0126FF22A11A}" srcOrd="3" destOrd="0" parTransId="{31543E84-66E6-47E0-B8D2-FD3319A5A2BC}" sibTransId="{8E06CD36-FE79-4AFC-A916-47339D713DA4}"/>
    <dgm:cxn modelId="{F93FFCA1-987E-4B1A-8A62-D21FABD9A9F9}" type="presOf" srcId="{6F84B616-C585-485D-BD87-B34768F4D48F}" destId="{D233D9DF-2F04-4E7E-BD2A-D91317564FFC}" srcOrd="0" destOrd="0" presId="urn:microsoft.com/office/officeart/2005/8/layout/radial6"/>
    <dgm:cxn modelId="{24C3E37B-4087-48D7-BF21-09FA81D1E7F0}" type="presOf" srcId="{4433E86D-517F-43C9-97BE-601DA611ACD6}" destId="{0482290E-27B4-4DC2-B297-011D7D6A9AA4}" srcOrd="0" destOrd="0" presId="urn:microsoft.com/office/officeart/2005/8/layout/radial6"/>
    <dgm:cxn modelId="{13797E88-944C-48CB-A24C-C783B647B2A6}" type="presOf" srcId="{4E946E66-E021-4214-9219-01898A838F3B}" destId="{DACC15EE-6B32-4FE0-B463-F20F351A6AA2}" srcOrd="0" destOrd="0" presId="urn:microsoft.com/office/officeart/2005/8/layout/radial6"/>
    <dgm:cxn modelId="{969EF8F7-1195-4FE2-89D5-FDA273BA7929}" srcId="{7320AA98-5E5D-4D92-AE47-2660EA71AB8C}" destId="{6F84B616-C585-485D-BD87-B34768F4D48F}" srcOrd="0" destOrd="0" parTransId="{8094E5F8-92FF-47DE-BF76-4F45DCC3EB67}" sibTransId="{4CEDED0F-2B8A-400C-BB52-3948417AFF04}"/>
    <dgm:cxn modelId="{F534BB36-FBCF-42C2-A0A2-CD16C294E1CF}" srcId="{6F84B616-C585-485D-BD87-B34768F4D48F}" destId="{4E946E66-E021-4214-9219-01898A838F3B}" srcOrd="0" destOrd="0" parTransId="{755B83EB-29E6-4990-8BC7-D6B539AE1A70}" sibTransId="{60A94FDC-7DCE-4A27-8432-44E7FDF95952}"/>
    <dgm:cxn modelId="{3ED28230-3C56-402D-93F1-1BF00517FAEA}" srcId="{6F84B616-C585-485D-BD87-B34768F4D48F}" destId="{4433E86D-517F-43C9-97BE-601DA611ACD6}" srcOrd="1" destOrd="0" parTransId="{376C2063-EECE-40E8-9185-72B39F5B084A}" sibTransId="{2B87AD60-E783-4232-85D2-ED21568FDD85}"/>
    <dgm:cxn modelId="{89D19A4A-9A56-46A2-A9AF-87508113B9CA}" type="presParOf" srcId="{6727A743-A167-4768-B167-3B0996311FEA}" destId="{D233D9DF-2F04-4E7E-BD2A-D91317564FFC}" srcOrd="0" destOrd="0" presId="urn:microsoft.com/office/officeart/2005/8/layout/radial6"/>
    <dgm:cxn modelId="{D1A3F006-3105-4E70-9854-81FBAE6602AA}" type="presParOf" srcId="{6727A743-A167-4768-B167-3B0996311FEA}" destId="{DACC15EE-6B32-4FE0-B463-F20F351A6AA2}" srcOrd="1" destOrd="0" presId="urn:microsoft.com/office/officeart/2005/8/layout/radial6"/>
    <dgm:cxn modelId="{27499ED3-7A80-4861-B590-816F8AE4E96E}" type="presParOf" srcId="{6727A743-A167-4768-B167-3B0996311FEA}" destId="{E8674349-E7F9-46C5-9E8C-A60B5CD113D3}" srcOrd="2" destOrd="0" presId="urn:microsoft.com/office/officeart/2005/8/layout/radial6"/>
    <dgm:cxn modelId="{1382D619-A94F-4652-B1D8-48B198AA096E}" type="presParOf" srcId="{6727A743-A167-4768-B167-3B0996311FEA}" destId="{AD2D2EDD-B34C-46A9-BAE0-2F7CB15EE031}" srcOrd="3" destOrd="0" presId="urn:microsoft.com/office/officeart/2005/8/layout/radial6"/>
    <dgm:cxn modelId="{EDAC7B5F-5E9C-4A22-974B-AE9F76FA01BB}" type="presParOf" srcId="{6727A743-A167-4768-B167-3B0996311FEA}" destId="{0482290E-27B4-4DC2-B297-011D7D6A9AA4}" srcOrd="4" destOrd="0" presId="urn:microsoft.com/office/officeart/2005/8/layout/radial6"/>
    <dgm:cxn modelId="{5CE1F694-6C09-45E5-A37B-D78FE3B7E0C2}" type="presParOf" srcId="{6727A743-A167-4768-B167-3B0996311FEA}" destId="{EA0E5298-05E6-4C2F-9215-214270C7BE1A}" srcOrd="5" destOrd="0" presId="urn:microsoft.com/office/officeart/2005/8/layout/radial6"/>
    <dgm:cxn modelId="{B8CBEF11-B036-4581-ABD9-43FC5056C921}" type="presParOf" srcId="{6727A743-A167-4768-B167-3B0996311FEA}" destId="{3A3223DE-6879-4A22-BDCC-4529C0CA7561}" srcOrd="6" destOrd="0" presId="urn:microsoft.com/office/officeart/2005/8/layout/radial6"/>
    <dgm:cxn modelId="{D22D3B29-C23F-441E-9D84-1B2B5BE46A41}" type="presParOf" srcId="{6727A743-A167-4768-B167-3B0996311FEA}" destId="{78202255-5E70-44B5-ABE7-E2CF587698C4}" srcOrd="7" destOrd="0" presId="urn:microsoft.com/office/officeart/2005/8/layout/radial6"/>
    <dgm:cxn modelId="{568E773C-8AFC-4180-89D5-7150D575D0B2}" type="presParOf" srcId="{6727A743-A167-4768-B167-3B0996311FEA}" destId="{9B81861A-6C0A-455B-B11D-18DDB95AC74F}" srcOrd="8" destOrd="0" presId="urn:microsoft.com/office/officeart/2005/8/layout/radial6"/>
    <dgm:cxn modelId="{20E36383-ABED-4AC0-AAC1-A7F291CDCF0C}" type="presParOf" srcId="{6727A743-A167-4768-B167-3B0996311FEA}" destId="{D94F4121-9994-4406-A22A-D9DE6C1800C0}" srcOrd="9" destOrd="0" presId="urn:microsoft.com/office/officeart/2005/8/layout/radial6"/>
    <dgm:cxn modelId="{104CF402-C016-4906-A96A-E81568C04DB5}" type="presParOf" srcId="{6727A743-A167-4768-B167-3B0996311FEA}" destId="{7E98C26D-5B94-4398-B00F-C23A3B44DBCE}" srcOrd="10" destOrd="0" presId="urn:microsoft.com/office/officeart/2005/8/layout/radial6"/>
    <dgm:cxn modelId="{E304D01E-622E-4FED-87ED-1C0108F9332D}" type="presParOf" srcId="{6727A743-A167-4768-B167-3B0996311FEA}" destId="{66667C3D-3A10-4347-9179-4A50214843F0}" srcOrd="11" destOrd="0" presId="urn:microsoft.com/office/officeart/2005/8/layout/radial6"/>
    <dgm:cxn modelId="{8FCF72D5-EB89-4D62-9621-9EBF085172F5}" type="presParOf" srcId="{6727A743-A167-4768-B167-3B0996311FEA}" destId="{176F0997-3A89-4069-A1D9-83044A6F5A14}"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8AAD4-4657-489A-A866-5EB68A780FBD}">
      <dsp:nvSpPr>
        <dsp:cNvPr id="0" name=""/>
        <dsp:cNvSpPr/>
      </dsp:nvSpPr>
      <dsp:spPr>
        <a:xfrm>
          <a:off x="-1997674" y="-311120"/>
          <a:ext cx="2399688" cy="2399688"/>
        </a:xfrm>
        <a:prstGeom prst="blockArc">
          <a:avLst>
            <a:gd name="adj1" fmla="val 18900000"/>
            <a:gd name="adj2" fmla="val 2700000"/>
            <a:gd name="adj3" fmla="val 900"/>
          </a:avLst>
        </a:prstGeom>
        <a:noFill/>
        <a:ln w="25400" cap="flat" cmpd="sng" algn="ctr">
          <a:solidFill>
            <a:srgbClr val="E11B22"/>
          </a:solidFill>
          <a:prstDash val="solid"/>
        </a:ln>
        <a:effectLst/>
      </dsp:spPr>
      <dsp:style>
        <a:lnRef idx="2">
          <a:scrgbClr r="0" g="0" b="0"/>
        </a:lnRef>
        <a:fillRef idx="0">
          <a:scrgbClr r="0" g="0" b="0"/>
        </a:fillRef>
        <a:effectRef idx="0">
          <a:scrgbClr r="0" g="0" b="0"/>
        </a:effectRef>
        <a:fontRef idx="minor"/>
      </dsp:style>
    </dsp:sp>
    <dsp:sp modelId="{89B3AC35-D181-445F-A588-B822BF03BD48}">
      <dsp:nvSpPr>
        <dsp:cNvPr id="0" name=""/>
        <dsp:cNvSpPr/>
      </dsp:nvSpPr>
      <dsp:spPr>
        <a:xfrm>
          <a:off x="326739" y="187777"/>
          <a:ext cx="5902548" cy="640078"/>
        </a:xfrm>
        <a:prstGeom prst="rect">
          <a:avLst/>
        </a:prstGeom>
        <a:solidFill>
          <a:srgbClr val="4D4F5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051" tIns="35560" rIns="35560" bIns="35560" numCol="1" spcCol="1270" anchor="ctr" anchorCtr="0">
          <a:noAutofit/>
        </a:bodyPr>
        <a:lstStyle/>
        <a:p>
          <a:pPr marL="0" lvl="0" algn="l" defTabSz="622300">
            <a:lnSpc>
              <a:spcPct val="90000"/>
            </a:lnSpc>
            <a:spcBef>
              <a:spcPct val="0"/>
            </a:spcBef>
            <a:spcAft>
              <a:spcPts val="300"/>
            </a:spcAft>
            <a:buNone/>
          </a:pPr>
          <a:r>
            <a:rPr lang="en-US" sz="1400" b="1" kern="1200" dirty="0"/>
            <a:t>Challenged But Improving Financial Situation</a:t>
          </a:r>
          <a:endParaRPr lang="en-US" sz="1050" b="1" kern="1200" dirty="0"/>
        </a:p>
        <a:p>
          <a:pPr marL="168275" lvl="1" indent="-168275" algn="l" defTabSz="444500">
            <a:lnSpc>
              <a:spcPct val="90000"/>
            </a:lnSpc>
            <a:spcBef>
              <a:spcPct val="0"/>
            </a:spcBef>
            <a:spcAft>
              <a:spcPct val="15000"/>
            </a:spcAft>
            <a:buFont typeface="Wingdings" panose="05000000000000000000" pitchFamily="2" charset="2"/>
            <a:buChar char="••"/>
          </a:pPr>
          <a:r>
            <a:rPr lang="en-US" sz="1000" b="0" kern="1200" dirty="0"/>
            <a:t>Plan is underfunded as of June 30, 2021; sources of governmental revenues may be strained</a:t>
          </a:r>
          <a:endParaRPr lang="en-US" sz="1000" b="1" kern="1200" dirty="0"/>
        </a:p>
      </dsp:txBody>
      <dsp:txXfrm>
        <a:off x="326739" y="187777"/>
        <a:ext cx="5902548" cy="640078"/>
      </dsp:txXfrm>
    </dsp:sp>
    <dsp:sp modelId="{67AA5ED9-45DA-41EF-A708-BCD28203E1D2}">
      <dsp:nvSpPr>
        <dsp:cNvPr id="0" name=""/>
        <dsp:cNvSpPr/>
      </dsp:nvSpPr>
      <dsp:spPr>
        <a:xfrm>
          <a:off x="9376" y="190453"/>
          <a:ext cx="634726" cy="634726"/>
        </a:xfrm>
        <a:prstGeom prst="ellipse">
          <a:avLst/>
        </a:prstGeom>
        <a:solidFill>
          <a:schemeClr val="lt1">
            <a:hueOff val="0"/>
            <a:satOff val="0"/>
            <a:lumOff val="0"/>
            <a:alphaOff val="0"/>
          </a:schemeClr>
        </a:solidFill>
        <a:ln w="25400" cap="flat" cmpd="sng" algn="ctr">
          <a:solidFill>
            <a:srgbClr val="4D4F53"/>
          </a:solidFill>
          <a:prstDash val="solid"/>
        </a:ln>
        <a:effectLst/>
      </dsp:spPr>
      <dsp:style>
        <a:lnRef idx="2">
          <a:scrgbClr r="0" g="0" b="0"/>
        </a:lnRef>
        <a:fillRef idx="1">
          <a:scrgbClr r="0" g="0" b="0"/>
        </a:fillRef>
        <a:effectRef idx="0">
          <a:scrgbClr r="0" g="0" b="0"/>
        </a:effectRef>
        <a:fontRef idx="minor"/>
      </dsp:style>
    </dsp:sp>
    <dsp:sp modelId="{D9CCED63-B7D4-4A87-AD07-BAC0A0BDDB96}">
      <dsp:nvSpPr>
        <dsp:cNvPr id="0" name=""/>
        <dsp:cNvSpPr/>
      </dsp:nvSpPr>
      <dsp:spPr>
        <a:xfrm>
          <a:off x="326739" y="949591"/>
          <a:ext cx="5902548" cy="640078"/>
        </a:xfrm>
        <a:prstGeom prst="rect">
          <a:avLst/>
        </a:prstGeom>
        <a:solidFill>
          <a:srgbClr val="4D4F5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051" tIns="35560" rIns="35560" bIns="35560" numCol="1" spcCol="1270" anchor="ctr" anchorCtr="0">
          <a:noAutofit/>
        </a:bodyPr>
        <a:lstStyle/>
        <a:p>
          <a:pPr marL="0" lvl="0" algn="l" defTabSz="622300">
            <a:lnSpc>
              <a:spcPct val="90000"/>
            </a:lnSpc>
            <a:spcBef>
              <a:spcPct val="0"/>
            </a:spcBef>
            <a:spcAft>
              <a:spcPts val="300"/>
            </a:spcAft>
            <a:buNone/>
          </a:pPr>
          <a:r>
            <a:rPr lang="en-US" sz="1400" b="1" kern="1200" dirty="0"/>
            <a:t>Uncertainty Lies Ahead</a:t>
          </a:r>
        </a:p>
        <a:p>
          <a:pPr marL="168275" lvl="1" indent="-168275" algn="l" defTabSz="444500">
            <a:lnSpc>
              <a:spcPct val="90000"/>
            </a:lnSpc>
            <a:spcBef>
              <a:spcPct val="0"/>
            </a:spcBef>
            <a:spcAft>
              <a:spcPct val="15000"/>
            </a:spcAft>
            <a:buFont typeface="Wingdings" panose="05000000000000000000" pitchFamily="2" charset="2"/>
            <a:buChar char="••"/>
          </a:pPr>
          <a:r>
            <a:rPr lang="en-US" sz="1000" kern="1200" dirty="0"/>
            <a:t>Wide range of future outcomes; expect a rocky road rather than a smooth line</a:t>
          </a:r>
        </a:p>
      </dsp:txBody>
      <dsp:txXfrm>
        <a:off x="326739" y="949591"/>
        <a:ext cx="5902548" cy="640078"/>
      </dsp:txXfrm>
    </dsp:sp>
    <dsp:sp modelId="{9F2F6EED-2B2E-40DC-94C0-B9DBA1FD19F3}">
      <dsp:nvSpPr>
        <dsp:cNvPr id="0" name=""/>
        <dsp:cNvSpPr/>
      </dsp:nvSpPr>
      <dsp:spPr>
        <a:xfrm>
          <a:off x="9376" y="952267"/>
          <a:ext cx="634726" cy="634726"/>
        </a:xfrm>
        <a:prstGeom prst="ellipse">
          <a:avLst/>
        </a:prstGeom>
        <a:solidFill>
          <a:schemeClr val="lt1">
            <a:hueOff val="0"/>
            <a:satOff val="0"/>
            <a:lumOff val="0"/>
            <a:alphaOff val="0"/>
          </a:schemeClr>
        </a:solidFill>
        <a:ln w="25400" cap="flat" cmpd="sng" algn="ctr">
          <a:solidFill>
            <a:srgbClr val="4D4F53"/>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8AAD4-4657-489A-A866-5EB68A780FBD}">
      <dsp:nvSpPr>
        <dsp:cNvPr id="0" name=""/>
        <dsp:cNvSpPr/>
      </dsp:nvSpPr>
      <dsp:spPr>
        <a:xfrm>
          <a:off x="-1997674" y="-311120"/>
          <a:ext cx="2399688" cy="2399688"/>
        </a:xfrm>
        <a:prstGeom prst="blockArc">
          <a:avLst>
            <a:gd name="adj1" fmla="val 18900000"/>
            <a:gd name="adj2" fmla="val 2700000"/>
            <a:gd name="adj3" fmla="val 900"/>
          </a:avLst>
        </a:prstGeom>
        <a:noFill/>
        <a:ln w="25400" cap="flat" cmpd="sng" algn="ctr">
          <a:solidFill>
            <a:srgbClr val="5EB6E4"/>
          </a:solidFill>
          <a:prstDash val="solid"/>
        </a:ln>
        <a:effectLst/>
      </dsp:spPr>
      <dsp:style>
        <a:lnRef idx="2">
          <a:scrgbClr r="0" g="0" b="0"/>
        </a:lnRef>
        <a:fillRef idx="0">
          <a:scrgbClr r="0" g="0" b="0"/>
        </a:fillRef>
        <a:effectRef idx="0">
          <a:scrgbClr r="0" g="0" b="0"/>
        </a:effectRef>
        <a:fontRef idx="minor"/>
      </dsp:style>
    </dsp:sp>
    <dsp:sp modelId="{89B3AC35-D181-445F-A588-B822BF03BD48}">
      <dsp:nvSpPr>
        <dsp:cNvPr id="0" name=""/>
        <dsp:cNvSpPr/>
      </dsp:nvSpPr>
      <dsp:spPr>
        <a:xfrm>
          <a:off x="326739" y="187777"/>
          <a:ext cx="5902548" cy="640078"/>
        </a:xfrm>
        <a:prstGeom prst="rect">
          <a:avLst/>
        </a:prstGeom>
        <a:solidFill>
          <a:srgbClr val="4D4F5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051" tIns="35560" rIns="35560" bIns="35560" numCol="1" spcCol="1270" anchor="ctr" anchorCtr="0">
          <a:noAutofit/>
        </a:bodyPr>
        <a:lstStyle/>
        <a:p>
          <a:pPr marL="0" lvl="0" algn="l" defTabSz="622300">
            <a:lnSpc>
              <a:spcPct val="90000"/>
            </a:lnSpc>
            <a:spcBef>
              <a:spcPct val="0"/>
            </a:spcBef>
            <a:spcAft>
              <a:spcPts val="300"/>
            </a:spcAft>
            <a:buNone/>
          </a:pPr>
          <a:r>
            <a:rPr lang="en-US" sz="1400" b="1" kern="1200" dirty="0"/>
            <a:t>Evaluate Financial Impacts</a:t>
          </a:r>
        </a:p>
        <a:p>
          <a:pPr marL="164592" lvl="1" indent="-164592" algn="l" defTabSz="444500">
            <a:lnSpc>
              <a:spcPct val="90000"/>
            </a:lnSpc>
            <a:spcBef>
              <a:spcPct val="0"/>
            </a:spcBef>
            <a:spcAft>
              <a:spcPct val="15000"/>
            </a:spcAft>
            <a:buFont typeface="Wingdings" panose="05000000000000000000" pitchFamily="2" charset="2"/>
            <a:buChar char="••"/>
          </a:pPr>
          <a:r>
            <a:rPr lang="en-US" sz="1000" kern="1200" dirty="0"/>
            <a:t>How do different portfolios impact key financial measures such as funded ratio and contribution rates; sequence of future returns is important when the Plan is underfunded</a:t>
          </a:r>
          <a:endParaRPr lang="en-US" sz="1000" b="1" kern="1200" dirty="0"/>
        </a:p>
      </dsp:txBody>
      <dsp:txXfrm>
        <a:off x="326739" y="187777"/>
        <a:ext cx="5902548" cy="640078"/>
      </dsp:txXfrm>
    </dsp:sp>
    <dsp:sp modelId="{67AA5ED9-45DA-41EF-A708-BCD28203E1D2}">
      <dsp:nvSpPr>
        <dsp:cNvPr id="0" name=""/>
        <dsp:cNvSpPr/>
      </dsp:nvSpPr>
      <dsp:spPr>
        <a:xfrm>
          <a:off x="9376" y="190453"/>
          <a:ext cx="634726" cy="634726"/>
        </a:xfrm>
        <a:prstGeom prst="ellipse">
          <a:avLst/>
        </a:prstGeom>
        <a:solidFill>
          <a:schemeClr val="lt1">
            <a:hueOff val="0"/>
            <a:satOff val="0"/>
            <a:lumOff val="0"/>
            <a:alphaOff val="0"/>
          </a:schemeClr>
        </a:solidFill>
        <a:ln w="25400" cap="flat" cmpd="sng" algn="ctr">
          <a:solidFill>
            <a:srgbClr val="4D4F53"/>
          </a:solidFill>
          <a:prstDash val="solid"/>
        </a:ln>
        <a:effectLst/>
      </dsp:spPr>
      <dsp:style>
        <a:lnRef idx="2">
          <a:scrgbClr r="0" g="0" b="0"/>
        </a:lnRef>
        <a:fillRef idx="1">
          <a:scrgbClr r="0" g="0" b="0"/>
        </a:fillRef>
        <a:effectRef idx="0">
          <a:scrgbClr r="0" g="0" b="0"/>
        </a:effectRef>
        <a:fontRef idx="minor"/>
      </dsp:style>
    </dsp:sp>
    <dsp:sp modelId="{5710F04A-9393-4AE8-ACD2-AB3E531EFAEE}">
      <dsp:nvSpPr>
        <dsp:cNvPr id="0" name=""/>
        <dsp:cNvSpPr/>
      </dsp:nvSpPr>
      <dsp:spPr>
        <a:xfrm>
          <a:off x="326739" y="949591"/>
          <a:ext cx="5902548" cy="640078"/>
        </a:xfrm>
        <a:prstGeom prst="rect">
          <a:avLst/>
        </a:prstGeom>
        <a:solidFill>
          <a:srgbClr val="4D4F5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051" tIns="35560" rIns="35560" bIns="35560" numCol="1" spcCol="1270" anchor="ctr" anchorCtr="0">
          <a:noAutofit/>
        </a:bodyPr>
        <a:lstStyle/>
        <a:p>
          <a:pPr marL="0" lvl="0" algn="l" defTabSz="622300">
            <a:lnSpc>
              <a:spcPct val="90000"/>
            </a:lnSpc>
            <a:spcBef>
              <a:spcPct val="0"/>
            </a:spcBef>
            <a:spcAft>
              <a:spcPts val="300"/>
            </a:spcAft>
            <a:buNone/>
          </a:pPr>
          <a:r>
            <a:rPr lang="en-US" sz="1400" b="1" kern="1200" dirty="0"/>
            <a:t>Portfolio Construction</a:t>
          </a:r>
        </a:p>
        <a:p>
          <a:pPr marL="164592" lvl="1" indent="-164592" algn="l" defTabSz="444500">
            <a:lnSpc>
              <a:spcPct val="90000"/>
            </a:lnSpc>
            <a:spcBef>
              <a:spcPct val="0"/>
            </a:spcBef>
            <a:spcAft>
              <a:spcPct val="15000"/>
            </a:spcAft>
            <a:buFont typeface="Wingdings" panose="05000000000000000000" pitchFamily="2" charset="2"/>
            <a:buChar char="••"/>
          </a:pPr>
          <a:r>
            <a:rPr lang="en-US" sz="1000" kern="1200" dirty="0"/>
            <a:t>Diversification addresses potential volatility; consider illiquid alternatives if Plan’s liquidity is manageable</a:t>
          </a:r>
        </a:p>
      </dsp:txBody>
      <dsp:txXfrm>
        <a:off x="326739" y="949591"/>
        <a:ext cx="5902548" cy="640078"/>
      </dsp:txXfrm>
    </dsp:sp>
    <dsp:sp modelId="{9F2F6EED-2B2E-40DC-94C0-B9DBA1FD19F3}">
      <dsp:nvSpPr>
        <dsp:cNvPr id="0" name=""/>
        <dsp:cNvSpPr/>
      </dsp:nvSpPr>
      <dsp:spPr>
        <a:xfrm>
          <a:off x="9376" y="952267"/>
          <a:ext cx="634726" cy="634726"/>
        </a:xfrm>
        <a:prstGeom prst="ellipse">
          <a:avLst/>
        </a:prstGeom>
        <a:solidFill>
          <a:schemeClr val="lt1">
            <a:hueOff val="0"/>
            <a:satOff val="0"/>
            <a:lumOff val="0"/>
            <a:alphaOff val="0"/>
          </a:schemeClr>
        </a:solidFill>
        <a:ln w="25400" cap="flat" cmpd="sng" algn="ctr">
          <a:solidFill>
            <a:srgbClr val="4D4F53"/>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3B7CE-C90B-4054-9F66-D449624C4C3D}">
      <dsp:nvSpPr>
        <dsp:cNvPr id="0" name=""/>
        <dsp:cNvSpPr/>
      </dsp:nvSpPr>
      <dsp:spPr>
        <a:xfrm>
          <a:off x="2740" y="26836"/>
          <a:ext cx="3940720" cy="345600"/>
        </a:xfrm>
        <a:prstGeom prst="rect">
          <a:avLst/>
        </a:prstGeom>
        <a:solidFill>
          <a:srgbClr val="4D4F5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buNone/>
          </a:pPr>
          <a:r>
            <a:rPr lang="en-CA" sz="1600" b="1" kern="1200" dirty="0"/>
            <a:t>Leading Methodologies</a:t>
          </a:r>
          <a:endParaRPr lang="en-US" sz="1600" kern="1200" dirty="0"/>
        </a:p>
      </dsp:txBody>
      <dsp:txXfrm>
        <a:off x="2740" y="26836"/>
        <a:ext cx="3940720" cy="345600"/>
      </dsp:txXfrm>
    </dsp:sp>
    <dsp:sp modelId="{246EEBD4-5C25-4B18-BF8C-13ED530BDD65}">
      <dsp:nvSpPr>
        <dsp:cNvPr id="0" name=""/>
        <dsp:cNvSpPr/>
      </dsp:nvSpPr>
      <dsp:spPr>
        <a:xfrm>
          <a:off x="2740" y="372436"/>
          <a:ext cx="3940720" cy="1664499"/>
        </a:xfrm>
        <a:prstGeom prst="rect">
          <a:avLst/>
        </a:prstGeom>
        <a:solidFill>
          <a:srgbClr val="C9CAC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231775" lvl="1" indent="-231775" algn="l" defTabSz="622300">
            <a:lnSpc>
              <a:spcPct val="90000"/>
            </a:lnSpc>
            <a:spcBef>
              <a:spcPct val="0"/>
            </a:spcBef>
            <a:spcAft>
              <a:spcPct val="15000"/>
            </a:spcAft>
            <a:buFont typeface="Wingdings" panose="05000000000000000000" pitchFamily="2" charset="2"/>
            <a:buChar char="••"/>
          </a:pPr>
          <a:r>
            <a:rPr lang="en-CA" sz="1400" kern="1200" dirty="0"/>
            <a:t>Building Block</a:t>
          </a:r>
          <a:endParaRPr lang="en-US" sz="1400" kern="1200" dirty="0"/>
        </a:p>
        <a:p>
          <a:pPr marL="231775" lvl="1" indent="-231775" algn="l" defTabSz="622300">
            <a:lnSpc>
              <a:spcPct val="90000"/>
            </a:lnSpc>
            <a:spcBef>
              <a:spcPct val="0"/>
            </a:spcBef>
            <a:spcAft>
              <a:spcPct val="15000"/>
            </a:spcAft>
            <a:buFont typeface="Wingdings" panose="05000000000000000000" pitchFamily="2" charset="2"/>
            <a:buChar char="••"/>
          </a:pPr>
          <a:r>
            <a:rPr lang="en-CA" sz="1400" kern="1200" dirty="0"/>
            <a:t>Global Capital Asset Pricing Model (Global CAPM)</a:t>
          </a:r>
        </a:p>
        <a:p>
          <a:pPr marL="231775" lvl="1" indent="-231775" algn="l" defTabSz="622300">
            <a:lnSpc>
              <a:spcPct val="90000"/>
            </a:lnSpc>
            <a:spcBef>
              <a:spcPct val="0"/>
            </a:spcBef>
            <a:spcAft>
              <a:spcPct val="15000"/>
            </a:spcAft>
            <a:buFont typeface="Wingdings" panose="05000000000000000000" pitchFamily="2" charset="2"/>
            <a:buChar char="••"/>
          </a:pPr>
          <a:r>
            <a:rPr lang="en-CA" sz="1400" kern="1200" dirty="0"/>
            <a:t>Surveys</a:t>
          </a:r>
        </a:p>
        <a:p>
          <a:pPr marL="231775" lvl="1" indent="-231775" algn="l" defTabSz="622300">
            <a:lnSpc>
              <a:spcPct val="90000"/>
            </a:lnSpc>
            <a:spcBef>
              <a:spcPct val="0"/>
            </a:spcBef>
            <a:spcAft>
              <a:spcPct val="15000"/>
            </a:spcAft>
            <a:buFont typeface="Wingdings" panose="05000000000000000000" pitchFamily="2" charset="2"/>
            <a:buChar char="••"/>
          </a:pPr>
          <a:r>
            <a:rPr lang="en-CA" sz="1400" kern="1200" dirty="0"/>
            <a:t>Historical data (as a guide to future)</a:t>
          </a:r>
        </a:p>
        <a:p>
          <a:pPr marL="231775" lvl="1" indent="-231775" algn="l" defTabSz="622300">
            <a:lnSpc>
              <a:spcPct val="90000"/>
            </a:lnSpc>
            <a:spcBef>
              <a:spcPct val="0"/>
            </a:spcBef>
            <a:spcAft>
              <a:spcPct val="15000"/>
            </a:spcAft>
            <a:buFont typeface="Wingdings" panose="05000000000000000000" pitchFamily="2" charset="2"/>
            <a:buChar char="••"/>
          </a:pPr>
          <a:r>
            <a:rPr lang="en-CA" sz="1400" kern="1200" dirty="0"/>
            <a:t>Black-Litterman (combination of building block and CAPM)</a:t>
          </a:r>
        </a:p>
      </dsp:txBody>
      <dsp:txXfrm>
        <a:off x="2740" y="372436"/>
        <a:ext cx="3940720" cy="1664499"/>
      </dsp:txXfrm>
    </dsp:sp>
    <dsp:sp modelId="{EE6B2A17-8F49-4ABD-B960-4D96C3C5E495}">
      <dsp:nvSpPr>
        <dsp:cNvPr id="0" name=""/>
        <dsp:cNvSpPr/>
      </dsp:nvSpPr>
      <dsp:spPr>
        <a:xfrm>
          <a:off x="4449960" y="26836"/>
          <a:ext cx="3948254" cy="345600"/>
        </a:xfrm>
        <a:prstGeom prst="rect">
          <a:avLst/>
        </a:prstGeom>
        <a:solidFill>
          <a:srgbClr val="4D4F5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buNone/>
          </a:pPr>
          <a:r>
            <a:rPr lang="en-CA" sz="1600" b="1" kern="1200" dirty="0"/>
            <a:t>Reasons for Differences</a:t>
          </a:r>
          <a:endParaRPr lang="en-US" sz="1600" kern="1200" dirty="0"/>
        </a:p>
      </dsp:txBody>
      <dsp:txXfrm>
        <a:off x="4449960" y="26836"/>
        <a:ext cx="3948254" cy="345600"/>
      </dsp:txXfrm>
    </dsp:sp>
    <dsp:sp modelId="{C43B149A-3B17-4BF5-A402-78004C6F4E3D}">
      <dsp:nvSpPr>
        <dsp:cNvPr id="0" name=""/>
        <dsp:cNvSpPr/>
      </dsp:nvSpPr>
      <dsp:spPr>
        <a:xfrm>
          <a:off x="4449960" y="372436"/>
          <a:ext cx="3948254" cy="1664499"/>
        </a:xfrm>
        <a:prstGeom prst="rect">
          <a:avLst/>
        </a:prstGeom>
        <a:solidFill>
          <a:srgbClr val="C9CAC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231775" lvl="1" indent="-231775" algn="l" defTabSz="622300">
            <a:lnSpc>
              <a:spcPct val="90000"/>
            </a:lnSpc>
            <a:spcBef>
              <a:spcPct val="0"/>
            </a:spcBef>
            <a:spcAft>
              <a:spcPct val="15000"/>
            </a:spcAft>
            <a:buFont typeface="Wingdings" panose="05000000000000000000" pitchFamily="2" charset="2"/>
            <a:buChar char="••"/>
          </a:pPr>
          <a:r>
            <a:rPr lang="en-CA" sz="1400" kern="1200" dirty="0"/>
            <a:t>Methodology</a:t>
          </a:r>
          <a:endParaRPr lang="en-US" sz="1400" kern="1200" dirty="0"/>
        </a:p>
        <a:p>
          <a:pPr marL="231775" lvl="1" indent="-231775" algn="l" defTabSz="622300">
            <a:lnSpc>
              <a:spcPct val="90000"/>
            </a:lnSpc>
            <a:spcBef>
              <a:spcPct val="0"/>
            </a:spcBef>
            <a:spcAft>
              <a:spcPct val="15000"/>
            </a:spcAft>
            <a:buFont typeface="Wingdings" panose="05000000000000000000" pitchFamily="2" charset="2"/>
            <a:buChar char="••"/>
          </a:pPr>
          <a:r>
            <a:rPr lang="en-CA" sz="1400" kern="1200" dirty="0"/>
            <a:t>Time Horizon</a:t>
          </a:r>
        </a:p>
        <a:p>
          <a:pPr marL="231775" lvl="1" indent="-231775" algn="l" defTabSz="622300">
            <a:lnSpc>
              <a:spcPct val="90000"/>
            </a:lnSpc>
            <a:spcBef>
              <a:spcPct val="0"/>
            </a:spcBef>
            <a:spcAft>
              <a:spcPct val="15000"/>
            </a:spcAft>
            <a:buFont typeface="Wingdings" panose="05000000000000000000" pitchFamily="2" charset="2"/>
            <a:buChar char="••"/>
          </a:pPr>
          <a:r>
            <a:rPr lang="en-CA" sz="1400" kern="1200" dirty="0"/>
            <a:t>Arithmetic vs. Geometric forecasts*</a:t>
          </a:r>
        </a:p>
        <a:p>
          <a:pPr marL="231775" lvl="1" indent="-231775" algn="l" defTabSz="622300">
            <a:lnSpc>
              <a:spcPct val="90000"/>
            </a:lnSpc>
            <a:spcBef>
              <a:spcPct val="0"/>
            </a:spcBef>
            <a:spcAft>
              <a:spcPct val="15000"/>
            </a:spcAft>
            <a:buFont typeface="Wingdings" panose="05000000000000000000" pitchFamily="2" charset="2"/>
            <a:buChar char="••"/>
          </a:pPr>
          <a:r>
            <a:rPr lang="en-CA" sz="1400" kern="1200" dirty="0"/>
            <a:t>Alpha (active management)*</a:t>
          </a:r>
        </a:p>
        <a:p>
          <a:pPr marL="231775" lvl="1" indent="-231775" algn="l" defTabSz="622300">
            <a:lnSpc>
              <a:spcPct val="90000"/>
            </a:lnSpc>
            <a:spcBef>
              <a:spcPct val="0"/>
            </a:spcBef>
            <a:spcAft>
              <a:spcPct val="15000"/>
            </a:spcAft>
            <a:buFont typeface="Wingdings" panose="05000000000000000000" pitchFamily="2" charset="2"/>
            <a:buChar char="••"/>
          </a:pPr>
          <a:r>
            <a:rPr lang="en-CA" sz="1400" kern="1200" dirty="0"/>
            <a:t>Inflation</a:t>
          </a:r>
        </a:p>
        <a:p>
          <a:pPr marL="231775" lvl="1" indent="-231775" algn="l" defTabSz="622300">
            <a:lnSpc>
              <a:spcPct val="90000"/>
            </a:lnSpc>
            <a:spcBef>
              <a:spcPct val="0"/>
            </a:spcBef>
            <a:spcAft>
              <a:spcPct val="15000"/>
            </a:spcAft>
            <a:buFont typeface="Wingdings" panose="05000000000000000000" pitchFamily="2" charset="2"/>
            <a:buChar char="••"/>
          </a:pPr>
          <a:r>
            <a:rPr lang="en-CA" sz="1400" kern="1200" dirty="0"/>
            <a:t>Investment Fees*</a:t>
          </a:r>
        </a:p>
        <a:p>
          <a:pPr marL="231775" lvl="1" indent="-231775" algn="l" defTabSz="622300">
            <a:lnSpc>
              <a:spcPct val="90000"/>
            </a:lnSpc>
            <a:spcBef>
              <a:spcPct val="0"/>
            </a:spcBef>
            <a:spcAft>
              <a:spcPct val="15000"/>
            </a:spcAft>
            <a:buFont typeface="Wingdings" panose="05000000000000000000" pitchFamily="2" charset="2"/>
            <a:buChar char="••"/>
          </a:pPr>
          <a:r>
            <a:rPr lang="en-CA" sz="1400" kern="1200" dirty="0"/>
            <a:t>Asset class definition</a:t>
          </a:r>
          <a:endParaRPr lang="en-US" sz="1400" kern="1200" dirty="0"/>
        </a:p>
      </dsp:txBody>
      <dsp:txXfrm>
        <a:off x="4449960" y="372436"/>
        <a:ext cx="3948254" cy="16644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F0997-3A89-4069-A1D9-83044A6F5A14}">
      <dsp:nvSpPr>
        <dsp:cNvPr id="0" name=""/>
        <dsp:cNvSpPr/>
      </dsp:nvSpPr>
      <dsp:spPr>
        <a:xfrm>
          <a:off x="1269792" y="168985"/>
          <a:ext cx="2454856" cy="2454856"/>
        </a:xfrm>
        <a:prstGeom prst="blockArc">
          <a:avLst>
            <a:gd name="adj1" fmla="val 9105783"/>
            <a:gd name="adj2" fmla="val 19905783"/>
            <a:gd name="adj3" fmla="val 4231"/>
          </a:avLst>
        </a:prstGeom>
        <a:gradFill flip="none" rotWithShape="0">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D94F4121-9994-4406-A22A-D9DE6C1800C0}">
      <dsp:nvSpPr>
        <dsp:cNvPr id="0" name=""/>
        <dsp:cNvSpPr/>
      </dsp:nvSpPr>
      <dsp:spPr>
        <a:xfrm>
          <a:off x="1506709" y="338381"/>
          <a:ext cx="2415350" cy="2415350"/>
        </a:xfrm>
        <a:prstGeom prst="blockArc">
          <a:avLst>
            <a:gd name="adj1" fmla="val 1583900"/>
            <a:gd name="adj2" fmla="val 12383900"/>
            <a:gd name="adj3" fmla="val 4300"/>
          </a:avLst>
        </a:prstGeom>
        <a:gradFill flip="none" rotWithShape="0">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3A3223DE-6879-4A22-BDCC-4529C0CA7561}">
      <dsp:nvSpPr>
        <dsp:cNvPr id="0" name=""/>
        <dsp:cNvSpPr/>
      </dsp:nvSpPr>
      <dsp:spPr>
        <a:xfrm>
          <a:off x="2950640" y="553311"/>
          <a:ext cx="2239598" cy="2239598"/>
        </a:xfrm>
        <a:prstGeom prst="blockArc">
          <a:avLst>
            <a:gd name="adj1" fmla="val 21013564"/>
            <a:gd name="adj2" fmla="val 7610187"/>
            <a:gd name="adj3" fmla="val 4638"/>
          </a:avLst>
        </a:prstGeom>
        <a:gradFill flip="none" rotWithShape="0">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AD2D2EDD-B34C-46A9-BAE0-2F7CB15EE031}">
      <dsp:nvSpPr>
        <dsp:cNvPr id="0" name=""/>
        <dsp:cNvSpPr/>
      </dsp:nvSpPr>
      <dsp:spPr>
        <a:xfrm>
          <a:off x="2966992" y="104052"/>
          <a:ext cx="2239598" cy="2239598"/>
        </a:xfrm>
        <a:prstGeom prst="blockArc">
          <a:avLst>
            <a:gd name="adj1" fmla="val 13925139"/>
            <a:gd name="adj2" fmla="val 836587"/>
            <a:gd name="adj3" fmla="val 4638"/>
          </a:avLst>
        </a:prstGeom>
        <a:gradFill flip="none" rotWithShape="0">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D233D9DF-2F04-4E7E-BD2A-D91317564FFC}">
      <dsp:nvSpPr>
        <dsp:cNvPr id="0" name=""/>
        <dsp:cNvSpPr/>
      </dsp:nvSpPr>
      <dsp:spPr>
        <a:xfrm>
          <a:off x="2827025" y="1077771"/>
          <a:ext cx="1175250" cy="753910"/>
        </a:xfrm>
        <a:prstGeom prst="ellipse">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ts val="0"/>
            </a:spcAft>
          </a:pPr>
          <a:r>
            <a:rPr lang="en-US" sz="1200" b="1" u="sng" kern="1200"/>
            <a:t>Senior Investment Officer</a:t>
          </a:r>
        </a:p>
        <a:p>
          <a:pPr lvl="0" algn="ctr" defTabSz="533400">
            <a:lnSpc>
              <a:spcPct val="90000"/>
            </a:lnSpc>
            <a:spcBef>
              <a:spcPct val="0"/>
            </a:spcBef>
            <a:spcAft>
              <a:spcPts val="0"/>
            </a:spcAft>
          </a:pPr>
          <a:r>
            <a:rPr lang="en-US" sz="1200" kern="1200"/>
            <a:t>Tim Taylor</a:t>
          </a:r>
        </a:p>
      </dsp:txBody>
      <dsp:txXfrm>
        <a:off x="2999136" y="1188179"/>
        <a:ext cx="831028" cy="533094"/>
      </dsp:txXfrm>
    </dsp:sp>
    <dsp:sp modelId="{DACC15EE-6B32-4FE0-B463-F20F351A6AA2}">
      <dsp:nvSpPr>
        <dsp:cNvPr id="0" name=""/>
        <dsp:cNvSpPr/>
      </dsp:nvSpPr>
      <dsp:spPr>
        <a:xfrm>
          <a:off x="2484244" y="-226252"/>
          <a:ext cx="1860811" cy="1174291"/>
        </a:xfrm>
        <a:prstGeom prst="ellipse">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ts val="0"/>
            </a:spcAft>
          </a:pPr>
          <a:r>
            <a:rPr lang="en-US" sz="1200" b="1" u="sng" kern="1200">
              <a:solidFill>
                <a:schemeClr val="bg1"/>
              </a:solidFill>
            </a:rPr>
            <a:t>Internal Management and Trading</a:t>
          </a:r>
        </a:p>
        <a:p>
          <a:pPr lvl="0" algn="ctr" defTabSz="533400">
            <a:lnSpc>
              <a:spcPct val="90000"/>
            </a:lnSpc>
            <a:spcBef>
              <a:spcPct val="0"/>
            </a:spcBef>
            <a:spcAft>
              <a:spcPts val="0"/>
            </a:spcAft>
          </a:pPr>
          <a:r>
            <a:rPr lang="en-US" sz="1200" kern="1200"/>
            <a:t>Samantha Kane</a:t>
          </a:r>
        </a:p>
        <a:p>
          <a:pPr lvl="0" algn="ctr" defTabSz="533400">
            <a:lnSpc>
              <a:spcPct val="90000"/>
            </a:lnSpc>
            <a:spcBef>
              <a:spcPct val="0"/>
            </a:spcBef>
            <a:spcAft>
              <a:spcPts val="0"/>
            </a:spcAft>
          </a:pPr>
          <a:r>
            <a:rPr lang="en-US" sz="1200" kern="1200"/>
            <a:t>Jennifer Myers</a:t>
          </a:r>
        </a:p>
        <a:p>
          <a:pPr lvl="0" algn="ctr" defTabSz="533400">
            <a:lnSpc>
              <a:spcPct val="90000"/>
            </a:lnSpc>
            <a:spcBef>
              <a:spcPct val="0"/>
            </a:spcBef>
            <a:spcAft>
              <a:spcPts val="0"/>
            </a:spcAft>
          </a:pPr>
          <a:r>
            <a:rPr lang="en-US" sz="1200" kern="1200"/>
            <a:t>Brian Staverosky</a:t>
          </a:r>
        </a:p>
        <a:p>
          <a:pPr lvl="0" algn="ctr" defTabSz="533400">
            <a:lnSpc>
              <a:spcPct val="90000"/>
            </a:lnSpc>
            <a:spcBef>
              <a:spcPct val="0"/>
            </a:spcBef>
            <a:spcAft>
              <a:spcPts val="0"/>
            </a:spcAft>
          </a:pPr>
          <a:r>
            <a:rPr lang="en-US" sz="1200" kern="1200"/>
            <a:t>James Wells</a:t>
          </a:r>
        </a:p>
        <a:p>
          <a:pPr lvl="0" algn="ctr" defTabSz="533400">
            <a:lnSpc>
              <a:spcPct val="90000"/>
            </a:lnSpc>
            <a:spcBef>
              <a:spcPct val="0"/>
            </a:spcBef>
            <a:spcAft>
              <a:spcPts val="0"/>
            </a:spcAft>
          </a:pPr>
          <a:r>
            <a:rPr lang="en-US" sz="1200" kern="1200"/>
            <a:t>Joe Wnuk</a:t>
          </a:r>
        </a:p>
      </dsp:txBody>
      <dsp:txXfrm>
        <a:off x="2756753" y="-54281"/>
        <a:ext cx="1315793" cy="830349"/>
      </dsp:txXfrm>
    </dsp:sp>
    <dsp:sp modelId="{0482290E-27B4-4DC2-B297-011D7D6A9AA4}">
      <dsp:nvSpPr>
        <dsp:cNvPr id="0" name=""/>
        <dsp:cNvSpPr/>
      </dsp:nvSpPr>
      <dsp:spPr>
        <a:xfrm>
          <a:off x="4217990" y="900274"/>
          <a:ext cx="1860811" cy="1174291"/>
        </a:xfrm>
        <a:prstGeom prst="ellipse">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u="sng" kern="1200"/>
            <a:t>External Manager Oversight</a:t>
          </a:r>
        </a:p>
        <a:p>
          <a:pPr lvl="0" algn="ctr" defTabSz="533400">
            <a:lnSpc>
              <a:spcPct val="90000"/>
            </a:lnSpc>
            <a:spcBef>
              <a:spcPct val="0"/>
            </a:spcBef>
            <a:spcAft>
              <a:spcPts val="0"/>
            </a:spcAft>
          </a:pPr>
          <a:r>
            <a:rPr lang="en-US" sz="1200" kern="1200"/>
            <a:t>Meghan Brown</a:t>
          </a:r>
        </a:p>
        <a:p>
          <a:pPr lvl="0" algn="ctr" defTabSz="533400">
            <a:lnSpc>
              <a:spcPct val="90000"/>
            </a:lnSpc>
            <a:spcBef>
              <a:spcPct val="0"/>
            </a:spcBef>
            <a:spcAft>
              <a:spcPts val="0"/>
            </a:spcAft>
          </a:pPr>
          <a:r>
            <a:rPr lang="en-US" sz="1200" kern="1200"/>
            <a:t>Daniel Gold</a:t>
          </a:r>
        </a:p>
        <a:p>
          <a:pPr lvl="0" algn="ctr" defTabSz="533400">
            <a:lnSpc>
              <a:spcPct val="90000"/>
            </a:lnSpc>
            <a:spcBef>
              <a:spcPct val="0"/>
            </a:spcBef>
            <a:spcAft>
              <a:spcPts val="0"/>
            </a:spcAft>
          </a:pPr>
          <a:r>
            <a:rPr lang="en-US" sz="1200" kern="1200"/>
            <a:t>Dustin Heintz</a:t>
          </a:r>
        </a:p>
        <a:p>
          <a:pPr lvl="0" algn="ctr" defTabSz="533400">
            <a:lnSpc>
              <a:spcPct val="90000"/>
            </a:lnSpc>
            <a:spcBef>
              <a:spcPct val="0"/>
            </a:spcBef>
            <a:spcAft>
              <a:spcPct val="35000"/>
            </a:spcAft>
          </a:pPr>
          <a:r>
            <a:rPr lang="en-US" sz="1200" kern="1200"/>
            <a:t>Jeff Smithson                  Luke Tucker</a:t>
          </a:r>
        </a:p>
      </dsp:txBody>
      <dsp:txXfrm>
        <a:off x="4490499" y="1072245"/>
        <a:ext cx="1315793" cy="830349"/>
      </dsp:txXfrm>
    </dsp:sp>
    <dsp:sp modelId="{78202255-5E70-44B5-ABE7-E2CF587698C4}">
      <dsp:nvSpPr>
        <dsp:cNvPr id="0" name=""/>
        <dsp:cNvSpPr/>
      </dsp:nvSpPr>
      <dsp:spPr>
        <a:xfrm>
          <a:off x="2484244" y="1961414"/>
          <a:ext cx="1860811" cy="1174291"/>
        </a:xfrm>
        <a:prstGeom prst="ellipse">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ts val="0"/>
            </a:spcAft>
          </a:pPr>
          <a:r>
            <a:rPr lang="en-US" sz="1200" b="1" u="sng" kern="1200"/>
            <a:t>Administration</a:t>
          </a:r>
        </a:p>
        <a:p>
          <a:pPr lvl="0" algn="ctr" defTabSz="533400">
            <a:lnSpc>
              <a:spcPct val="90000"/>
            </a:lnSpc>
            <a:spcBef>
              <a:spcPct val="0"/>
            </a:spcBef>
            <a:spcAft>
              <a:spcPts val="0"/>
            </a:spcAft>
          </a:pPr>
          <a:r>
            <a:rPr lang="en-US" sz="1200" kern="1200"/>
            <a:t>Lisa Cheshire</a:t>
          </a:r>
        </a:p>
        <a:p>
          <a:pPr lvl="0" algn="ctr" defTabSz="533400">
            <a:lnSpc>
              <a:spcPct val="90000"/>
            </a:lnSpc>
            <a:spcBef>
              <a:spcPct val="0"/>
            </a:spcBef>
            <a:spcAft>
              <a:spcPct val="35000"/>
            </a:spcAft>
          </a:pPr>
          <a:r>
            <a:rPr lang="en-US" sz="1200" kern="1200"/>
            <a:t>Whitney Kirk</a:t>
          </a:r>
        </a:p>
      </dsp:txBody>
      <dsp:txXfrm>
        <a:off x="2756753" y="2133385"/>
        <a:ext cx="1315793" cy="830349"/>
      </dsp:txXfrm>
    </dsp:sp>
    <dsp:sp modelId="{7E98C26D-5B94-4398-B00F-C23A3B44DBCE}">
      <dsp:nvSpPr>
        <dsp:cNvPr id="0" name=""/>
        <dsp:cNvSpPr/>
      </dsp:nvSpPr>
      <dsp:spPr>
        <a:xfrm>
          <a:off x="367272" y="910617"/>
          <a:ext cx="1860811" cy="1174291"/>
        </a:xfrm>
        <a:prstGeom prst="ellipse">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ts val="0"/>
            </a:spcAft>
          </a:pPr>
          <a:r>
            <a:rPr lang="en-US" sz="1200" b="1" u="sng" kern="1200" dirty="0"/>
            <a:t>Risk and Analytics</a:t>
          </a:r>
          <a:endParaRPr lang="en-US" sz="1200" kern="1200" dirty="0"/>
        </a:p>
        <a:p>
          <a:pPr lvl="0" algn="ctr" defTabSz="533400" rtl="0">
            <a:lnSpc>
              <a:spcPct val="90000"/>
            </a:lnSpc>
            <a:spcBef>
              <a:spcPct val="0"/>
            </a:spcBef>
            <a:spcAft>
              <a:spcPts val="0"/>
            </a:spcAft>
          </a:pPr>
          <a:r>
            <a:rPr lang="en-US" sz="1200" kern="1200" dirty="0">
              <a:latin typeface="Calibri"/>
            </a:rPr>
            <a:t>Lauren Cochran</a:t>
          </a:r>
          <a:endParaRPr lang="en-US" sz="1200" kern="1200" dirty="0"/>
        </a:p>
        <a:p>
          <a:pPr lvl="0" algn="ctr" defTabSz="533400" rtl="0">
            <a:lnSpc>
              <a:spcPct val="90000"/>
            </a:lnSpc>
            <a:spcBef>
              <a:spcPct val="0"/>
            </a:spcBef>
            <a:spcAft>
              <a:spcPts val="0"/>
            </a:spcAft>
          </a:pPr>
          <a:r>
            <a:rPr lang="en-US" sz="1200" kern="1200" dirty="0">
              <a:latin typeface="Calibri"/>
            </a:rPr>
            <a:t>Denise Hale</a:t>
          </a:r>
        </a:p>
        <a:p>
          <a:pPr lvl="0" algn="ctr" defTabSz="533400" rtl="0">
            <a:lnSpc>
              <a:spcPct val="90000"/>
            </a:lnSpc>
            <a:spcBef>
              <a:spcPct val="0"/>
            </a:spcBef>
            <a:spcAft>
              <a:spcPts val="0"/>
            </a:spcAft>
          </a:pPr>
          <a:r>
            <a:rPr lang="en-US" sz="1200" kern="1200" dirty="0">
              <a:latin typeface="Calibri"/>
            </a:rPr>
            <a:t>Ted Nation</a:t>
          </a:r>
          <a:endParaRPr lang="en-US" sz="1200" kern="1200" dirty="0"/>
        </a:p>
      </dsp:txBody>
      <dsp:txXfrm>
        <a:off x="639781" y="1082588"/>
        <a:ext cx="1315793" cy="83034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3.emf"/></Relationships>
</file>

<file path=ppt/drawings/drawing1.xml><?xml version="1.0" encoding="utf-8"?>
<c:userShapes xmlns:c="http://schemas.openxmlformats.org/drawingml/2006/chart">
  <cdr:relSizeAnchor xmlns:cdr="http://schemas.openxmlformats.org/drawingml/2006/chartDrawing">
    <cdr:from>
      <cdr:x>0.35185</cdr:x>
      <cdr:y>0.31429</cdr:y>
    </cdr:from>
    <cdr:to>
      <cdr:x>0.57992</cdr:x>
      <cdr:y>0.65715</cdr:y>
    </cdr:to>
    <cdr:sp macro="" textlink="">
      <cdr:nvSpPr>
        <cdr:cNvPr id="4" name="TextBox 3"/>
        <cdr:cNvSpPr txBox="1"/>
      </cdr:nvSpPr>
      <cdr:spPr>
        <a:xfrm xmlns:a="http://schemas.openxmlformats.org/drawingml/2006/main">
          <a:off x="1447800" y="838200"/>
          <a:ext cx="938463" cy="9144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smtClean="0">
              <a:solidFill>
                <a:schemeClr val="tx1"/>
              </a:solidFill>
            </a:rPr>
            <a:t>Private Market</a:t>
          </a:r>
        </a:p>
        <a:p xmlns:a="http://schemas.openxmlformats.org/drawingml/2006/main">
          <a:pPr algn="ctr"/>
          <a:r>
            <a:rPr lang="en-US" sz="1200" b="1" dirty="0" smtClean="0">
              <a:solidFill>
                <a:schemeClr val="tx1"/>
              </a:solidFill>
            </a:rPr>
            <a:t>Leverage</a:t>
          </a:r>
        </a:p>
      </cdr:txBody>
    </cdr:sp>
  </cdr:relSizeAnchor>
</c:userShapes>
</file>

<file path=ppt/drawings/drawing2.xml><?xml version="1.0" encoding="utf-8"?>
<c:userShapes xmlns:c="http://schemas.openxmlformats.org/drawingml/2006/chart">
  <cdr:relSizeAnchor xmlns:cdr="http://schemas.openxmlformats.org/drawingml/2006/chartDrawing">
    <cdr:from>
      <cdr:x>0.04977</cdr:x>
      <cdr:y>0.5</cdr:y>
    </cdr:from>
    <cdr:to>
      <cdr:x>0.91862</cdr:x>
      <cdr:y>0.56717</cdr:y>
    </cdr:to>
    <cdr:sp macro="" textlink="">
      <cdr:nvSpPr>
        <cdr:cNvPr id="2" name="TextBox 1"/>
        <cdr:cNvSpPr txBox="1"/>
      </cdr:nvSpPr>
      <cdr:spPr>
        <a:xfrm xmlns:a="http://schemas.openxmlformats.org/drawingml/2006/main">
          <a:off x="231322" y="2197100"/>
          <a:ext cx="4038599" cy="2951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200" b="1" dirty="0" smtClean="0"/>
        </a:p>
      </cdr:txBody>
    </cdr:sp>
  </cdr:relSizeAnchor>
</c:userShapes>
</file>

<file path=ppt/drawings/drawing3.xml><?xml version="1.0" encoding="utf-8"?>
<c:userShapes xmlns:c="http://schemas.openxmlformats.org/drawingml/2006/chart">
  <cdr:relSizeAnchor xmlns:cdr="http://schemas.openxmlformats.org/drawingml/2006/chartDrawing">
    <cdr:from>
      <cdr:x>0.68928</cdr:x>
      <cdr:y>0</cdr:y>
    </cdr:from>
    <cdr:to>
      <cdr:x>1</cdr:x>
      <cdr:y>0.04115</cdr:y>
    </cdr:to>
    <cdr:sp macro="" textlink="">
      <cdr:nvSpPr>
        <cdr:cNvPr id="2" name="TextBox 1"/>
        <cdr:cNvSpPr txBox="1"/>
      </cdr:nvSpPr>
      <cdr:spPr>
        <a:xfrm xmlns:a="http://schemas.openxmlformats.org/drawingml/2006/main">
          <a:off x="5083277" y="-9832"/>
          <a:ext cx="2251587" cy="1966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0.7497</cdr:x>
      <cdr:y>0.00617</cdr:y>
    </cdr:from>
    <cdr:to>
      <cdr:x>0.99186</cdr:x>
      <cdr:y>0.06379</cdr:y>
    </cdr:to>
    <cdr:sp macro="" textlink="">
      <cdr:nvSpPr>
        <cdr:cNvPr id="3" name="TextBox 2"/>
        <cdr:cNvSpPr txBox="1"/>
      </cdr:nvSpPr>
      <cdr:spPr>
        <a:xfrm xmlns:a="http://schemas.openxmlformats.org/drawingml/2006/main">
          <a:off x="6095999" y="22260"/>
          <a:ext cx="1969089" cy="2078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smtClean="0"/>
            <a:t>Net Asset Value $16,652 M</a:t>
          </a:r>
          <a:endParaRPr lang="en-US" sz="12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0.68928</cdr:x>
      <cdr:y>0</cdr:y>
    </cdr:from>
    <cdr:to>
      <cdr:x>1</cdr:x>
      <cdr:y>0.04115</cdr:y>
    </cdr:to>
    <cdr:sp macro="" textlink="">
      <cdr:nvSpPr>
        <cdr:cNvPr id="2" name="TextBox 1"/>
        <cdr:cNvSpPr txBox="1"/>
      </cdr:nvSpPr>
      <cdr:spPr>
        <a:xfrm xmlns:a="http://schemas.openxmlformats.org/drawingml/2006/main">
          <a:off x="5083277" y="-9832"/>
          <a:ext cx="2251587" cy="1966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0.7497</cdr:x>
      <cdr:y>0.00617</cdr:y>
    </cdr:from>
    <cdr:to>
      <cdr:x>0.99186</cdr:x>
      <cdr:y>0.06379</cdr:y>
    </cdr:to>
    <cdr:sp macro="" textlink="">
      <cdr:nvSpPr>
        <cdr:cNvPr id="3" name="TextBox 2"/>
        <cdr:cNvSpPr txBox="1"/>
      </cdr:nvSpPr>
      <cdr:spPr>
        <a:xfrm xmlns:a="http://schemas.openxmlformats.org/drawingml/2006/main">
          <a:off x="6095999" y="22613"/>
          <a:ext cx="1969089" cy="2111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smtClean="0"/>
            <a:t>Net Asset Value $10,213 M</a:t>
          </a:r>
          <a:endParaRPr lang="en-US" sz="12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0.75907</cdr:x>
      <cdr:y>0</cdr:y>
    </cdr:from>
    <cdr:to>
      <cdr:x>1</cdr:x>
      <cdr:y>0.05718</cdr:y>
    </cdr:to>
    <cdr:sp macro="" textlink="">
      <cdr:nvSpPr>
        <cdr:cNvPr id="2" name="TextBox 1"/>
        <cdr:cNvSpPr txBox="1"/>
      </cdr:nvSpPr>
      <cdr:spPr>
        <a:xfrm xmlns:a="http://schemas.openxmlformats.org/drawingml/2006/main">
          <a:off x="6172199" y="0"/>
          <a:ext cx="1959078" cy="209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0.75907</cdr:x>
      <cdr:y>0</cdr:y>
    </cdr:from>
    <cdr:to>
      <cdr:x>1</cdr:x>
      <cdr:y>0.05762</cdr:y>
    </cdr:to>
    <cdr:sp macro="" textlink="">
      <cdr:nvSpPr>
        <cdr:cNvPr id="3" name="TextBox 2"/>
        <cdr:cNvSpPr txBox="1"/>
      </cdr:nvSpPr>
      <cdr:spPr>
        <a:xfrm xmlns:a="http://schemas.openxmlformats.org/drawingml/2006/main">
          <a:off x="6172199" y="0"/>
          <a:ext cx="1959077" cy="2815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smtClean="0"/>
            <a:t>Net Asset Value $6,439 M</a:t>
          </a:r>
          <a:endParaRPr lang="en-US" sz="12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0.00606</cdr:x>
      <cdr:y>0.94835</cdr:y>
    </cdr:from>
    <cdr:to>
      <cdr:x>1</cdr:x>
      <cdr:y>1</cdr:y>
    </cdr:to>
    <cdr:sp macro="" textlink="">
      <cdr:nvSpPr>
        <cdr:cNvPr id="2" name="TextBox 1"/>
        <cdr:cNvSpPr txBox="1"/>
      </cdr:nvSpPr>
      <cdr:spPr>
        <a:xfrm xmlns:a="http://schemas.openxmlformats.org/drawingml/2006/main">
          <a:off x="68342" y="4986235"/>
          <a:ext cx="11209258" cy="2715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rtl="0">
            <a:defRPr sz="1000"/>
          </a:pPr>
          <a:r>
            <a:rPr lang="en-US" sz="1200" b="0" i="0" u="none" strike="noStrike" baseline="0" dirty="0">
              <a:solidFill>
                <a:srgbClr val="333333"/>
              </a:solidFill>
              <a:latin typeface="Calibri"/>
            </a:rPr>
            <a:t>Asset allocation is a result of member investment selection</a:t>
          </a:r>
        </a:p>
      </cdr:txBody>
    </cdr:sp>
  </cdr:relSizeAnchor>
  <cdr:relSizeAnchor xmlns:cdr="http://schemas.openxmlformats.org/drawingml/2006/chartDrawing">
    <cdr:from>
      <cdr:x>0</cdr:x>
      <cdr:y>0</cdr:y>
    </cdr:from>
    <cdr:to>
      <cdr:x>0.40086</cdr:x>
      <cdr:y>0.11538</cdr:y>
    </cdr:to>
    <cdr:sp macro="" textlink="">
      <cdr:nvSpPr>
        <cdr:cNvPr id="3" name="TextBox 2"/>
        <cdr:cNvSpPr txBox="1"/>
      </cdr:nvSpPr>
      <cdr:spPr>
        <a:xfrm xmlns:a="http://schemas.openxmlformats.org/drawingml/2006/main">
          <a:off x="0" y="0"/>
          <a:ext cx="3084492" cy="4406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latin typeface="Arial" panose="020B0604020202020204" pitchFamily="34" charset="0"/>
              <a:cs typeface="Arial" panose="020B0604020202020204" pitchFamily="34" charset="0"/>
            </a:rPr>
            <a:t>Total Assets: $14.8 Billion</a:t>
          </a:r>
        </a:p>
      </cdr:txBody>
    </cdr:sp>
  </cdr:relSizeAnchor>
</c:userShapes>
</file>

<file path=ppt/drawings/drawing7.xml><?xml version="1.0" encoding="utf-8"?>
<c:userShapes xmlns:c="http://schemas.openxmlformats.org/drawingml/2006/chart">
  <cdr:relSizeAnchor xmlns:cdr="http://schemas.openxmlformats.org/drawingml/2006/chartDrawing">
    <cdr:from>
      <cdr:x>0.87069</cdr:x>
      <cdr:y>0.04762</cdr:y>
    </cdr:from>
    <cdr:to>
      <cdr:x>0.9569</cdr:x>
      <cdr:y>0.15873</cdr:y>
    </cdr:to>
    <cdr:sp macro="" textlink="">
      <cdr:nvSpPr>
        <cdr:cNvPr id="2" name="TextBox 1"/>
        <cdr:cNvSpPr txBox="1"/>
      </cdr:nvSpPr>
      <cdr:spPr>
        <a:xfrm xmlns:a="http://schemas.openxmlformats.org/drawingml/2006/main">
          <a:off x="7696200" y="228600"/>
          <a:ext cx="762000" cy="533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0.86207</cdr:x>
      <cdr:y>0.04762</cdr:y>
    </cdr:from>
    <cdr:to>
      <cdr:x>0.96552</cdr:x>
      <cdr:y>0.2381</cdr:y>
    </cdr:to>
    <cdr:sp macro="" textlink="">
      <cdr:nvSpPr>
        <cdr:cNvPr id="3" name="TextBox 2"/>
        <cdr:cNvSpPr txBox="1"/>
      </cdr:nvSpPr>
      <cdr:spPr>
        <a:xfrm xmlns:a="http://schemas.openxmlformats.org/drawingml/2006/main">
          <a:off x="7620000" y="228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600" b="1" dirty="0"/>
        </a:p>
      </cdr:txBody>
    </cdr:sp>
  </cdr:relSizeAnchor>
  <cdr:relSizeAnchor xmlns:cdr="http://schemas.openxmlformats.org/drawingml/2006/chartDrawing">
    <cdr:from>
      <cdr:x>0.85345</cdr:x>
      <cdr:y>0.06734</cdr:y>
    </cdr:from>
    <cdr:to>
      <cdr:x>0.92457</cdr:x>
      <cdr:y>0.16836</cdr:y>
    </cdr:to>
    <cdr:sp macro="" textlink="">
      <cdr:nvSpPr>
        <cdr:cNvPr id="4" name="TextBox 3"/>
        <cdr:cNvSpPr txBox="1"/>
      </cdr:nvSpPr>
      <cdr:spPr>
        <a:xfrm xmlns:a="http://schemas.openxmlformats.org/drawingml/2006/main">
          <a:off x="10058400" y="304800"/>
          <a:ext cx="8382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8.xml><?xml version="1.0" encoding="utf-8"?>
<c:userShapes xmlns:c="http://schemas.openxmlformats.org/drawingml/2006/chart">
  <cdr:relSizeAnchor xmlns:cdr="http://schemas.openxmlformats.org/drawingml/2006/chartDrawing">
    <cdr:from>
      <cdr:x>0.56106</cdr:x>
      <cdr:y>0.23754</cdr:y>
    </cdr:from>
    <cdr:to>
      <cdr:x>0.69019</cdr:x>
      <cdr:y>0.23754</cdr:y>
    </cdr:to>
    <cdr:sp macro="" textlink="">
      <cdr:nvSpPr>
        <cdr:cNvPr id="1355779" name="Line 2051"/>
        <cdr:cNvSpPr>
          <a:spLocks xmlns:a="http://schemas.openxmlformats.org/drawingml/2006/main" noChangeShapeType="1"/>
        </cdr:cNvSpPr>
      </cdr:nvSpPr>
      <cdr:spPr bwMode="auto">
        <a:xfrm xmlns:a="http://schemas.openxmlformats.org/drawingml/2006/main">
          <a:off x="3907111" y="1031095"/>
          <a:ext cx="903511" cy="0"/>
        </a:xfrm>
        <a:prstGeom xmlns:a="http://schemas.openxmlformats.org/drawingml/2006/main" prst="line">
          <a:avLst/>
        </a:prstGeom>
        <a:noFill xmlns:a="http://schemas.openxmlformats.org/drawingml/2006/main"/>
        <a:ln xmlns:a="http://schemas.openxmlformats.org/drawingml/2006/main" w="9525">
          <a:solidFill>
            <a:srgbClr xmlns:mc="http://schemas.openxmlformats.org/markup-compatibility/2006" xmlns:a14="http://schemas.microsoft.com/office/drawing/2010/main" val="FFFFFF" mc:Ignorable="a14" a14:legacySpreadsheetColorIndex="9"/>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9.xml><?xml version="1.0" encoding="utf-8"?>
<c:userShapes xmlns:c="http://schemas.openxmlformats.org/drawingml/2006/chart">
  <cdr:relSizeAnchor xmlns:cdr="http://schemas.openxmlformats.org/drawingml/2006/chartDrawing">
    <cdr:from>
      <cdr:x>0.56131</cdr:x>
      <cdr:y>0.23396</cdr:y>
    </cdr:from>
    <cdr:to>
      <cdr:x>0.69167</cdr:x>
      <cdr:y>0.23396</cdr:y>
    </cdr:to>
    <cdr:sp macro="" textlink="">
      <cdr:nvSpPr>
        <cdr:cNvPr id="1355779" name="Line 2051"/>
        <cdr:cNvSpPr>
          <a:spLocks xmlns:a="http://schemas.openxmlformats.org/drawingml/2006/main" noChangeShapeType="1"/>
        </cdr:cNvSpPr>
      </cdr:nvSpPr>
      <cdr:spPr bwMode="auto">
        <a:xfrm xmlns:a="http://schemas.openxmlformats.org/drawingml/2006/main">
          <a:off x="3907111" y="1031095"/>
          <a:ext cx="903511" cy="0"/>
        </a:xfrm>
        <a:prstGeom xmlns:a="http://schemas.openxmlformats.org/drawingml/2006/main" prst="line">
          <a:avLst/>
        </a:prstGeom>
        <a:noFill xmlns:a="http://schemas.openxmlformats.org/drawingml/2006/main"/>
        <a:ln xmlns:a="http://schemas.openxmlformats.org/drawingml/2006/main" w="9525">
          <a:solidFill>
            <a:srgbClr xmlns:mc="http://schemas.openxmlformats.org/markup-compatibility/2006" xmlns:a14="http://schemas.microsoft.com/office/drawing/2010/main" val="FFFFFF" mc:Ignorable="a14" a14:legacySpreadsheetColorIndex="9"/>
          </a:solidFill>
          <a:round/>
          <a:headEnd/>
          <a:tailEnd/>
        </a:ln>
      </cdr:spPr>
      <cdr:txBody>
        <a:bodyPr xmlns:a="http://schemas.openxmlformats.org/drawingml/2006/main"/>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A916EE6-DDDF-4F03-86E7-4219A7D7A3C2}" type="datetimeFigureOut">
              <a:rPr lang="en-US" smtClean="0"/>
              <a:t>9/15/2021</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B7521EA-D868-47C3-B33C-1BA287C2DB8C}" type="slidenum">
              <a:rPr lang="en-US" smtClean="0"/>
              <a:t>‹#›</a:t>
            </a:fld>
            <a:endParaRPr lang="en-US"/>
          </a:p>
        </p:txBody>
      </p:sp>
    </p:spTree>
    <p:extLst>
      <p:ext uri="{BB962C8B-B14F-4D97-AF65-F5344CB8AC3E}">
        <p14:creationId xmlns:p14="http://schemas.microsoft.com/office/powerpoint/2010/main" val="227135696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599" tIns="46800" rIns="93599" bIns="4680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599" tIns="46800" rIns="93599" bIns="46800" rtlCol="0"/>
          <a:lstStyle>
            <a:lvl1pPr algn="r">
              <a:defRPr sz="1200"/>
            </a:lvl1pPr>
          </a:lstStyle>
          <a:p>
            <a:fld id="{3F2E74C7-B269-4183-8BFA-87850DB04E60}" type="datetimeFigureOut">
              <a:rPr lang="en-US" smtClean="0"/>
              <a:t>9/15/2021</a:t>
            </a:fld>
            <a:endParaRPr lang="en-US"/>
          </a:p>
        </p:txBody>
      </p:sp>
      <p:sp>
        <p:nvSpPr>
          <p:cNvPr id="4" name="Slide Image Placeholder 3"/>
          <p:cNvSpPr>
            <a:spLocks noGrp="1" noRot="1" noChangeAspect="1"/>
          </p:cNvSpPr>
          <p:nvPr>
            <p:ph type="sldImg" idx="2"/>
          </p:nvPr>
        </p:nvSpPr>
        <p:spPr>
          <a:xfrm>
            <a:off x="406400" y="695325"/>
            <a:ext cx="6197600" cy="3486150"/>
          </a:xfrm>
          <a:prstGeom prst="rect">
            <a:avLst/>
          </a:prstGeom>
          <a:noFill/>
          <a:ln w="12700">
            <a:solidFill>
              <a:prstClr val="black"/>
            </a:solidFill>
          </a:ln>
        </p:spPr>
        <p:txBody>
          <a:bodyPr vert="horz" lIns="93599" tIns="46800" rIns="93599" bIns="4680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599" tIns="46800" rIns="93599" bIns="468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599" tIns="46800" rIns="93599" bIns="4680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599" tIns="46800" rIns="93599" bIns="46800" rtlCol="0" anchor="b"/>
          <a:lstStyle>
            <a:lvl1pPr algn="r">
              <a:defRPr sz="1200"/>
            </a:lvl1pPr>
          </a:lstStyle>
          <a:p>
            <a:fld id="{6BDCE63C-F2EB-437C-99DB-6F5A40EE0501}" type="slidenum">
              <a:rPr lang="en-US" smtClean="0"/>
              <a:t>‹#›</a:t>
            </a:fld>
            <a:endParaRPr lang="en-US"/>
          </a:p>
        </p:txBody>
      </p:sp>
    </p:spTree>
    <p:extLst>
      <p:ext uri="{BB962C8B-B14F-4D97-AF65-F5344CB8AC3E}">
        <p14:creationId xmlns:p14="http://schemas.microsoft.com/office/powerpoint/2010/main" val="166556830"/>
      </p:ext>
    </p:extLst>
  </p:cSld>
  <p:clrMap bg1="lt1" tx1="dk1" bg2="lt2" tx2="dk2" accent1="accent1" accent2="accent2" accent3="accent3" accent4="accent4" accent5="accent5" accent6="accent6" hlink="hlink" folHlink="folHlink"/>
  <p:hf sldNum="0" hdr="0" ftr="0" dt="0"/>
  <p:notesStyle>
    <a:lvl1pPr marL="0" algn="l" defTabSz="914310" rtl="0" eaLnBrk="1" latinLnBrk="0" hangingPunct="1">
      <a:defRPr sz="1200" kern="1200">
        <a:solidFill>
          <a:schemeClr val="tx1"/>
        </a:solidFill>
        <a:latin typeface="+mn-lt"/>
        <a:ea typeface="+mn-ea"/>
        <a:cs typeface="+mn-cs"/>
      </a:defRPr>
    </a:lvl1pPr>
    <a:lvl2pPr marL="457154" algn="l" defTabSz="914310" rtl="0" eaLnBrk="1" latinLnBrk="0" hangingPunct="1">
      <a:defRPr sz="1200" kern="1200">
        <a:solidFill>
          <a:schemeClr val="tx1"/>
        </a:solidFill>
        <a:latin typeface="+mn-lt"/>
        <a:ea typeface="+mn-ea"/>
        <a:cs typeface="+mn-cs"/>
      </a:defRPr>
    </a:lvl2pPr>
    <a:lvl3pPr marL="914310" algn="l" defTabSz="914310" rtl="0" eaLnBrk="1" latinLnBrk="0" hangingPunct="1">
      <a:defRPr sz="1200" kern="1200">
        <a:solidFill>
          <a:schemeClr val="tx1"/>
        </a:solidFill>
        <a:latin typeface="+mn-lt"/>
        <a:ea typeface="+mn-ea"/>
        <a:cs typeface="+mn-cs"/>
      </a:defRPr>
    </a:lvl3pPr>
    <a:lvl4pPr marL="1371464" algn="l" defTabSz="914310" rtl="0" eaLnBrk="1" latinLnBrk="0" hangingPunct="1">
      <a:defRPr sz="1200" kern="1200">
        <a:solidFill>
          <a:schemeClr val="tx1"/>
        </a:solidFill>
        <a:latin typeface="+mn-lt"/>
        <a:ea typeface="+mn-ea"/>
        <a:cs typeface="+mn-cs"/>
      </a:defRPr>
    </a:lvl4pPr>
    <a:lvl5pPr marL="1828619" algn="l" defTabSz="914310" rtl="0" eaLnBrk="1" latinLnBrk="0" hangingPunct="1">
      <a:defRPr sz="1200" kern="1200">
        <a:solidFill>
          <a:schemeClr val="tx1"/>
        </a:solidFill>
        <a:latin typeface="+mn-lt"/>
        <a:ea typeface="+mn-ea"/>
        <a:cs typeface="+mn-cs"/>
      </a:defRPr>
    </a:lvl5pPr>
    <a:lvl6pPr marL="2285772" algn="l" defTabSz="914310" rtl="0" eaLnBrk="1" latinLnBrk="0" hangingPunct="1">
      <a:defRPr sz="1200" kern="1200">
        <a:solidFill>
          <a:schemeClr val="tx1"/>
        </a:solidFill>
        <a:latin typeface="+mn-lt"/>
        <a:ea typeface="+mn-ea"/>
        <a:cs typeface="+mn-cs"/>
      </a:defRPr>
    </a:lvl6pPr>
    <a:lvl7pPr marL="2742926" algn="l" defTabSz="914310" rtl="0" eaLnBrk="1" latinLnBrk="0" hangingPunct="1">
      <a:defRPr sz="1200" kern="1200">
        <a:solidFill>
          <a:schemeClr val="tx1"/>
        </a:solidFill>
        <a:latin typeface="+mn-lt"/>
        <a:ea typeface="+mn-ea"/>
        <a:cs typeface="+mn-cs"/>
      </a:defRPr>
    </a:lvl7pPr>
    <a:lvl8pPr marL="3200080" algn="l" defTabSz="914310" rtl="0" eaLnBrk="1" latinLnBrk="0" hangingPunct="1">
      <a:defRPr sz="1200" kern="1200">
        <a:solidFill>
          <a:schemeClr val="tx1"/>
        </a:solidFill>
        <a:latin typeface="+mn-lt"/>
        <a:ea typeface="+mn-ea"/>
        <a:cs typeface="+mn-cs"/>
      </a:defRPr>
    </a:lvl8pPr>
    <a:lvl9pPr marL="3657235" algn="l" defTabSz="9143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241613" indent="-241613">
              <a:buClr>
                <a:schemeClr val="bg2"/>
              </a:buClr>
              <a:buSzPct val="85000"/>
              <a:buFont typeface="Arial" pitchFamily="34" charset="0"/>
              <a:buChar char="•"/>
            </a:pPr>
            <a:r>
              <a:rPr lang="en-US" sz="1300" dirty="0">
                <a:solidFill>
                  <a:srgbClr val="4D4F53"/>
                </a:solidFill>
                <a:latin typeface="Arial" panose="020B0604020202020204" pitchFamily="34" charset="0"/>
                <a:cs typeface="Arial" panose="020B0604020202020204" pitchFamily="34" charset="0"/>
              </a:rPr>
              <a:t>Imagery on cover and divider slides can be a L1A, L1B, L1C or L2 image</a:t>
            </a:r>
          </a:p>
          <a:p>
            <a:pPr marL="241613" indent="-241613">
              <a:buClr>
                <a:schemeClr val="bg2"/>
              </a:buClr>
              <a:buSzPct val="85000"/>
              <a:buFont typeface="Arial" pitchFamily="34" charset="0"/>
              <a:buChar char="•"/>
            </a:pPr>
            <a:r>
              <a:rPr lang="en-US" sz="1300" dirty="0">
                <a:solidFill>
                  <a:srgbClr val="4D4F53"/>
                </a:solidFill>
                <a:latin typeface="Arial" panose="020B0604020202020204" pitchFamily="34" charset="0"/>
                <a:cs typeface="Arial" panose="020B0604020202020204" pitchFamily="34" charset="0"/>
              </a:rPr>
              <a:t>The image needs to be cropped within the current window specs</a:t>
            </a:r>
          </a:p>
          <a:p>
            <a:pPr marL="241613" indent="-241613">
              <a:buClr>
                <a:schemeClr val="bg2"/>
              </a:buClr>
              <a:buSzPct val="85000"/>
              <a:buFont typeface="Arial" pitchFamily="34" charset="0"/>
              <a:buChar char="•"/>
            </a:pPr>
            <a:r>
              <a:rPr lang="en-US" sz="1300" dirty="0">
                <a:solidFill>
                  <a:srgbClr val="4D4F53"/>
                </a:solidFill>
                <a:latin typeface="Arial" panose="020B0604020202020204" pitchFamily="34" charset="0"/>
                <a:cs typeface="Arial" panose="020B0604020202020204" pitchFamily="34" charset="0"/>
              </a:rPr>
              <a:t>Try to use the same categories of images in your various divider slides (i.e. all L2)</a:t>
            </a:r>
          </a:p>
          <a:p>
            <a:pPr marL="241613" indent="-241613">
              <a:buClr>
                <a:schemeClr val="bg2"/>
              </a:buClr>
              <a:buSzPct val="85000"/>
              <a:buFont typeface="Arial" pitchFamily="34" charset="0"/>
              <a:buChar char="•"/>
            </a:pPr>
            <a:r>
              <a:rPr lang="en-US" sz="1300" dirty="0">
                <a:solidFill>
                  <a:srgbClr val="4D4F53"/>
                </a:solidFill>
                <a:latin typeface="Arial" panose="020B0604020202020204" pitchFamily="34" charset="0"/>
                <a:cs typeface="Arial" panose="020B0604020202020204" pitchFamily="34" charset="0"/>
              </a:rPr>
              <a:t>A library of stock photography (L2 images) and data ribbons (L1C) have been pre-cropped to correct specs and are available for use. If you wish to use an L1A or L1B image, these will need to be created through a designer who has access to Adobe Creative Suite.</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1C7FB31-0C7B-4DF9-A9BC-6BD9C278B254}" type="slidenum">
              <a:rPr kumimoji="0" lang="en-US" sz="800" b="0" i="0" u="none" strike="noStrike" kern="1200" cap="none" spc="0" normalizeH="0" baseline="0" noProof="0" smtClean="0">
                <a:ln>
                  <a:noFill/>
                </a:ln>
                <a:solidFill>
                  <a:srgbClr val="313232"/>
                </a:solidFill>
                <a:effectLst/>
                <a:uLnTx/>
                <a:uFillTx/>
                <a:latin typeface="Arial" charset="0"/>
                <a:ea typeface="ＭＳ Ｐゴシック" pitchFamily="10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800" b="0" i="0" u="none" strike="noStrike" kern="1200" cap="none" spc="0" normalizeH="0" baseline="0" noProof="0" dirty="0">
              <a:ln>
                <a:noFill/>
              </a:ln>
              <a:solidFill>
                <a:srgbClr val="313232"/>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1744200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43EA35-A45D-43AF-A6A4-D356CF6E7D52}" type="slidenum">
              <a:rPr kumimoji="0" lang="en-US" sz="800" b="0" i="0" u="none" strike="noStrike" kern="1200" cap="none" spc="0" normalizeH="0" baseline="0" noProof="0" smtClean="0">
                <a:ln>
                  <a:noFill/>
                </a:ln>
                <a:solidFill>
                  <a:srgbClr val="313232"/>
                </a:solidFill>
                <a:effectLst/>
                <a:uLnTx/>
                <a:uFillTx/>
                <a:latin typeface="Arial" charset="0"/>
                <a:ea typeface="ＭＳ Ｐゴシック" pitchFamily="10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800" b="0" i="0" u="none" strike="noStrike" kern="1200" cap="none" spc="0" normalizeH="0" baseline="0" noProof="0" dirty="0">
              <a:ln>
                <a:noFill/>
              </a:ln>
              <a:solidFill>
                <a:srgbClr val="313232"/>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3475539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43EA35-A45D-43AF-A6A4-D356CF6E7D52}" type="slidenum">
              <a:rPr kumimoji="0" lang="en-US" sz="800" b="0" i="0" u="none" strike="noStrike" kern="1200" cap="none" spc="0" normalizeH="0" baseline="0" noProof="0" smtClean="0">
                <a:ln>
                  <a:noFill/>
                </a:ln>
                <a:solidFill>
                  <a:srgbClr val="313232"/>
                </a:solidFill>
                <a:effectLst/>
                <a:uLnTx/>
                <a:uFillTx/>
                <a:latin typeface="Arial" charset="0"/>
                <a:ea typeface="ＭＳ Ｐゴシック" pitchFamily="10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800" b="0" i="0" u="none" strike="noStrike" kern="1200" cap="none" spc="0" normalizeH="0" baseline="0" noProof="0" dirty="0">
              <a:ln>
                <a:noFill/>
              </a:ln>
              <a:solidFill>
                <a:srgbClr val="313232"/>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2244908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2EBE28-4D24-40AE-922F-87FC4368E373}" type="slidenum">
              <a:rPr kumimoji="0" lang="en-US" sz="800" b="0" i="0" u="none" strike="noStrike" kern="1200" cap="none" spc="0" normalizeH="0" baseline="0" noProof="0">
                <a:ln>
                  <a:noFill/>
                </a:ln>
                <a:solidFill>
                  <a:srgbClr val="313232"/>
                </a:solidFill>
                <a:effectLst/>
                <a:uLnTx/>
                <a:uFillTx/>
                <a:latin typeface="Arial" charset="0"/>
                <a:ea typeface="ＭＳ Ｐゴシック" pitchFamily="10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800" b="0" i="0" u="none" strike="noStrike" kern="1200" cap="none" spc="0" normalizeH="0" baseline="0" noProof="0" dirty="0">
              <a:ln>
                <a:noFill/>
              </a:ln>
              <a:solidFill>
                <a:srgbClr val="313232"/>
              </a:solidFill>
              <a:effectLst/>
              <a:uLnTx/>
              <a:uFillTx/>
              <a:latin typeface="Arial" charset="0"/>
              <a:ea typeface="ＭＳ Ｐゴシック" pitchFamily="108" charset="-128"/>
              <a:cs typeface="+mn-cs"/>
            </a:endParaRPr>
          </a:p>
        </p:txBody>
      </p:sp>
      <p:sp>
        <p:nvSpPr>
          <p:cNvPr id="183298" name="Rectangle 2"/>
          <p:cNvSpPr>
            <a:spLocks noGrp="1" noRot="1" noChangeAspect="1" noChangeArrowheads="1" noTextEdit="1"/>
          </p:cNvSpPr>
          <p:nvPr>
            <p:ph type="sldImg"/>
          </p:nvPr>
        </p:nvSpPr>
        <p:spPr>
          <a:xfrm>
            <a:off x="-53975" y="530225"/>
            <a:ext cx="7435850" cy="4183063"/>
          </a:xfrm>
          <a:ln/>
        </p:spPr>
      </p:sp>
      <p:sp>
        <p:nvSpPr>
          <p:cNvPr id="183299" name="Rectangle 3"/>
          <p:cNvSpPr>
            <a:spLocks noGrp="1" noChangeArrowheads="1"/>
          </p:cNvSpPr>
          <p:nvPr>
            <p:ph type="body" idx="1"/>
          </p:nvPr>
        </p:nvSpPr>
        <p:spPr>
          <a:xfrm>
            <a:off x="1441454" y="4802188"/>
            <a:ext cx="5148263" cy="4167188"/>
          </a:xfrm>
        </p:spPr>
        <p:txBody>
          <a:bodyPr/>
          <a:lstStyle/>
          <a:p>
            <a:endParaRPr lang="en-CA" dirty="0"/>
          </a:p>
        </p:txBody>
      </p:sp>
    </p:spTree>
    <p:extLst>
      <p:ext uri="{BB962C8B-B14F-4D97-AF65-F5344CB8AC3E}">
        <p14:creationId xmlns:p14="http://schemas.microsoft.com/office/powerpoint/2010/main" val="879182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2EBE28-4D24-40AE-922F-87FC4368E373}" type="slidenum">
              <a:rPr kumimoji="0" lang="en-US" sz="800" b="0" i="0" u="none" strike="noStrike" kern="1200" cap="none" spc="0" normalizeH="0" baseline="0" noProof="0">
                <a:ln>
                  <a:noFill/>
                </a:ln>
                <a:solidFill>
                  <a:srgbClr val="313232"/>
                </a:solidFill>
                <a:effectLst/>
                <a:uLnTx/>
                <a:uFillTx/>
                <a:latin typeface="Arial" charset="0"/>
                <a:ea typeface="ＭＳ Ｐゴシック" pitchFamily="10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800" b="0" i="0" u="none" strike="noStrike" kern="1200" cap="none" spc="0" normalizeH="0" baseline="0" noProof="0" dirty="0">
              <a:ln>
                <a:noFill/>
              </a:ln>
              <a:solidFill>
                <a:srgbClr val="313232"/>
              </a:solidFill>
              <a:effectLst/>
              <a:uLnTx/>
              <a:uFillTx/>
              <a:latin typeface="Arial" charset="0"/>
              <a:ea typeface="ＭＳ Ｐゴシック" pitchFamily="108" charset="-128"/>
              <a:cs typeface="+mn-cs"/>
            </a:endParaRPr>
          </a:p>
        </p:txBody>
      </p:sp>
      <p:sp>
        <p:nvSpPr>
          <p:cNvPr id="183298" name="Rectangle 2"/>
          <p:cNvSpPr>
            <a:spLocks noGrp="1" noRot="1" noChangeAspect="1" noChangeArrowheads="1" noTextEdit="1"/>
          </p:cNvSpPr>
          <p:nvPr>
            <p:ph type="sldImg"/>
          </p:nvPr>
        </p:nvSpPr>
        <p:spPr>
          <a:xfrm>
            <a:off x="-53975" y="530225"/>
            <a:ext cx="7435850" cy="4183063"/>
          </a:xfrm>
          <a:ln/>
        </p:spPr>
      </p:sp>
      <p:sp>
        <p:nvSpPr>
          <p:cNvPr id="183299" name="Rectangle 3"/>
          <p:cNvSpPr>
            <a:spLocks noGrp="1" noChangeArrowheads="1"/>
          </p:cNvSpPr>
          <p:nvPr>
            <p:ph type="body" idx="1"/>
          </p:nvPr>
        </p:nvSpPr>
        <p:spPr>
          <a:xfrm>
            <a:off x="1441454" y="4802188"/>
            <a:ext cx="5148263" cy="4167188"/>
          </a:xfrm>
        </p:spPr>
        <p:txBody>
          <a:bodyPr/>
          <a:lstStyle/>
          <a:p>
            <a:endParaRPr lang="en-CA" dirty="0"/>
          </a:p>
        </p:txBody>
      </p:sp>
    </p:spTree>
    <p:extLst>
      <p:ext uri="{BB962C8B-B14F-4D97-AF65-F5344CB8AC3E}">
        <p14:creationId xmlns:p14="http://schemas.microsoft.com/office/powerpoint/2010/main" val="1511351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2EBE28-4D24-40AE-922F-87FC4368E373}" type="slidenum">
              <a:rPr kumimoji="0" lang="en-US" sz="800" b="0" i="0" u="none" strike="noStrike" kern="1200" cap="none" spc="0" normalizeH="0" baseline="0" noProof="0">
                <a:ln>
                  <a:noFill/>
                </a:ln>
                <a:solidFill>
                  <a:srgbClr val="313232"/>
                </a:solidFill>
                <a:effectLst/>
                <a:uLnTx/>
                <a:uFillTx/>
                <a:latin typeface="Arial" charset="0"/>
                <a:ea typeface="ＭＳ Ｐゴシック" pitchFamily="10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800" b="0" i="0" u="none" strike="noStrike" kern="1200" cap="none" spc="0" normalizeH="0" baseline="0" noProof="0" dirty="0">
              <a:ln>
                <a:noFill/>
              </a:ln>
              <a:solidFill>
                <a:srgbClr val="313232"/>
              </a:solidFill>
              <a:effectLst/>
              <a:uLnTx/>
              <a:uFillTx/>
              <a:latin typeface="Arial" charset="0"/>
              <a:ea typeface="ＭＳ Ｐゴシック" pitchFamily="108" charset="-128"/>
              <a:cs typeface="+mn-cs"/>
            </a:endParaRPr>
          </a:p>
        </p:txBody>
      </p:sp>
      <p:sp>
        <p:nvSpPr>
          <p:cNvPr id="183298" name="Rectangle 2"/>
          <p:cNvSpPr>
            <a:spLocks noGrp="1" noRot="1" noChangeAspect="1" noChangeArrowheads="1" noTextEdit="1"/>
          </p:cNvSpPr>
          <p:nvPr>
            <p:ph type="sldImg"/>
          </p:nvPr>
        </p:nvSpPr>
        <p:spPr>
          <a:xfrm>
            <a:off x="-53975" y="530225"/>
            <a:ext cx="7435850" cy="4183063"/>
          </a:xfrm>
          <a:ln/>
        </p:spPr>
      </p:sp>
      <p:sp>
        <p:nvSpPr>
          <p:cNvPr id="183299" name="Rectangle 3"/>
          <p:cNvSpPr>
            <a:spLocks noGrp="1" noChangeArrowheads="1"/>
          </p:cNvSpPr>
          <p:nvPr>
            <p:ph type="body" idx="1"/>
          </p:nvPr>
        </p:nvSpPr>
        <p:spPr>
          <a:xfrm>
            <a:off x="1441454" y="4802188"/>
            <a:ext cx="5148263" cy="4167188"/>
          </a:xfrm>
        </p:spPr>
        <p:txBody>
          <a:bodyPr/>
          <a:lstStyle/>
          <a:p>
            <a:endParaRPr lang="en-CA" dirty="0"/>
          </a:p>
        </p:txBody>
      </p:sp>
    </p:spTree>
    <p:extLst>
      <p:ext uri="{BB962C8B-B14F-4D97-AF65-F5344CB8AC3E}">
        <p14:creationId xmlns:p14="http://schemas.microsoft.com/office/powerpoint/2010/main" val="1133621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2EBE28-4D24-40AE-922F-87FC4368E373}" type="slidenum">
              <a:rPr kumimoji="0" lang="en-US" sz="800" b="0" i="0" u="none" strike="noStrike" kern="1200" cap="none" spc="0" normalizeH="0" baseline="0" noProof="0">
                <a:ln>
                  <a:noFill/>
                </a:ln>
                <a:solidFill>
                  <a:srgbClr val="313232"/>
                </a:solidFill>
                <a:effectLst/>
                <a:uLnTx/>
                <a:uFillTx/>
                <a:latin typeface="Arial" charset="0"/>
                <a:ea typeface="ＭＳ Ｐゴシック" pitchFamily="10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800" b="0" i="0" u="none" strike="noStrike" kern="1200" cap="none" spc="0" normalizeH="0" baseline="0" noProof="0" dirty="0">
              <a:ln>
                <a:noFill/>
              </a:ln>
              <a:solidFill>
                <a:srgbClr val="313232"/>
              </a:solidFill>
              <a:effectLst/>
              <a:uLnTx/>
              <a:uFillTx/>
              <a:latin typeface="Arial" charset="0"/>
              <a:ea typeface="ＭＳ Ｐゴシック" pitchFamily="108" charset="-128"/>
              <a:cs typeface="+mn-cs"/>
            </a:endParaRPr>
          </a:p>
        </p:txBody>
      </p:sp>
      <p:sp>
        <p:nvSpPr>
          <p:cNvPr id="183298" name="Rectangle 2"/>
          <p:cNvSpPr>
            <a:spLocks noGrp="1" noRot="1" noChangeAspect="1" noChangeArrowheads="1" noTextEdit="1"/>
          </p:cNvSpPr>
          <p:nvPr>
            <p:ph type="sldImg"/>
          </p:nvPr>
        </p:nvSpPr>
        <p:spPr>
          <a:xfrm>
            <a:off x="-53975" y="530225"/>
            <a:ext cx="7435850" cy="4183063"/>
          </a:xfrm>
          <a:ln/>
        </p:spPr>
      </p:sp>
      <p:sp>
        <p:nvSpPr>
          <p:cNvPr id="183299" name="Rectangle 3"/>
          <p:cNvSpPr>
            <a:spLocks noGrp="1" noChangeArrowheads="1"/>
          </p:cNvSpPr>
          <p:nvPr>
            <p:ph type="body" idx="1"/>
          </p:nvPr>
        </p:nvSpPr>
        <p:spPr>
          <a:xfrm>
            <a:off x="1441455" y="4802188"/>
            <a:ext cx="5148263" cy="4167188"/>
          </a:xfrm>
        </p:spPr>
        <p:txBody>
          <a:bodyPr/>
          <a:lstStyle/>
          <a:p>
            <a:endParaRPr lang="en-CA" dirty="0"/>
          </a:p>
        </p:txBody>
      </p:sp>
    </p:spTree>
    <p:extLst>
      <p:ext uri="{BB962C8B-B14F-4D97-AF65-F5344CB8AC3E}">
        <p14:creationId xmlns:p14="http://schemas.microsoft.com/office/powerpoint/2010/main" val="2542173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43EA35-A45D-43AF-A6A4-D356CF6E7D52}" type="slidenum">
              <a:rPr kumimoji="0" lang="en-US" sz="800" b="0" i="0" u="none" strike="noStrike" kern="1200" cap="none" spc="0" normalizeH="0" baseline="0" noProof="0" smtClean="0">
                <a:ln>
                  <a:noFill/>
                </a:ln>
                <a:solidFill>
                  <a:srgbClr val="313232"/>
                </a:solidFill>
                <a:effectLst/>
                <a:uLnTx/>
                <a:uFillTx/>
                <a:latin typeface="Arial" charset="0"/>
                <a:ea typeface="ＭＳ Ｐゴシック" pitchFamily="10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800" b="0" i="0" u="none" strike="noStrike" kern="1200" cap="none" spc="0" normalizeH="0" baseline="0" noProof="0" dirty="0">
              <a:ln>
                <a:noFill/>
              </a:ln>
              <a:solidFill>
                <a:srgbClr val="313232"/>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1248803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43EA35-A45D-43AF-A6A4-D356CF6E7D52}" type="slidenum">
              <a:rPr kumimoji="0" lang="en-US" sz="800" b="0" i="0" u="none" strike="noStrike" kern="1200" cap="none" spc="0" normalizeH="0" baseline="0" noProof="0" smtClean="0">
                <a:ln>
                  <a:noFill/>
                </a:ln>
                <a:solidFill>
                  <a:srgbClr val="313232"/>
                </a:solidFill>
                <a:effectLst/>
                <a:uLnTx/>
                <a:uFillTx/>
                <a:latin typeface="Arial" charset="0"/>
                <a:ea typeface="ＭＳ Ｐゴシック" pitchFamily="10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800" b="0" i="0" u="none" strike="noStrike" kern="1200" cap="none" spc="0" normalizeH="0" baseline="0" noProof="0" dirty="0">
              <a:ln>
                <a:noFill/>
              </a:ln>
              <a:solidFill>
                <a:srgbClr val="313232"/>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1308356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1C7FB31-0C7B-4DF9-A9BC-6BD9C278B254}" type="slidenum">
              <a:rPr kumimoji="0" lang="en-US" sz="800" b="0" i="0" u="none" strike="noStrike" kern="1200" cap="none" spc="0" normalizeH="0" baseline="0" noProof="0" smtClean="0">
                <a:ln>
                  <a:noFill/>
                </a:ln>
                <a:solidFill>
                  <a:srgbClr val="313232"/>
                </a:solidFill>
                <a:effectLst/>
                <a:uLnTx/>
                <a:uFillTx/>
                <a:latin typeface="Arial" charset="0"/>
                <a:ea typeface="ＭＳ Ｐゴシック" pitchFamily="10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800" b="0" i="0" u="none" strike="noStrike" kern="1200" cap="none" spc="0" normalizeH="0" baseline="0" noProof="0" dirty="0">
              <a:ln>
                <a:noFill/>
              </a:ln>
              <a:solidFill>
                <a:srgbClr val="313232"/>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3994853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455613" y="720725"/>
            <a:ext cx="6407150" cy="3603625"/>
          </a:xfrm>
          <a:ln/>
        </p:spPr>
      </p:sp>
      <p:sp>
        <p:nvSpPr>
          <p:cNvPr id="61443" name="Notes Placeholder 2"/>
          <p:cNvSpPr>
            <a:spLocks noGrp="1"/>
          </p:cNvSpPr>
          <p:nvPr>
            <p:ph type="body" idx="1"/>
          </p:nvPr>
        </p:nvSpPr>
        <p:spPr>
          <a:xfrm>
            <a:off x="975693" y="4562867"/>
            <a:ext cx="5363818" cy="4318572"/>
          </a:xfrm>
          <a:noFill/>
        </p:spPr>
        <p:txBody>
          <a:bodyPr lIns="96500" tIns="48248" rIns="96500" bIns="48248"/>
          <a:lstStyle/>
          <a:p>
            <a:endParaRPr lang="en-US" dirty="0">
              <a:latin typeface="Arial Narrow" pitchFamily="34" charset="0"/>
              <a:cs typeface="Arial" charset="0"/>
            </a:endParaRPr>
          </a:p>
        </p:txBody>
      </p:sp>
      <p:sp>
        <p:nvSpPr>
          <p:cNvPr id="61444" name="Slide Number Placeholder 3"/>
          <p:cNvSpPr txBox="1">
            <a:spLocks noGrp="1"/>
          </p:cNvSpPr>
          <p:nvPr/>
        </p:nvSpPr>
        <p:spPr bwMode="auto">
          <a:xfrm>
            <a:off x="4144618" y="9120813"/>
            <a:ext cx="3170582" cy="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00" tIns="48248" rIns="96500" bIns="48248" anchor="b"/>
          <a:lstStyle>
            <a:lvl1pPr defTabSz="963613">
              <a:defRPr sz="2400">
                <a:solidFill>
                  <a:schemeClr val="tx1"/>
                </a:solidFill>
                <a:latin typeface="Arial" charset="0"/>
                <a:ea typeface="ＭＳ Ｐゴシック" pitchFamily="34" charset="-128"/>
              </a:defRPr>
            </a:lvl1pPr>
            <a:lvl2pPr marL="742950" indent="-285750" defTabSz="963613">
              <a:defRPr sz="2400">
                <a:solidFill>
                  <a:schemeClr val="tx1"/>
                </a:solidFill>
                <a:latin typeface="Arial" charset="0"/>
                <a:ea typeface="ＭＳ Ｐゴシック" pitchFamily="34" charset="-128"/>
              </a:defRPr>
            </a:lvl2pPr>
            <a:lvl3pPr marL="1143000" indent="-228600" defTabSz="963613">
              <a:defRPr sz="2400">
                <a:solidFill>
                  <a:schemeClr val="tx1"/>
                </a:solidFill>
                <a:latin typeface="Arial" charset="0"/>
                <a:ea typeface="ＭＳ Ｐゴシック" pitchFamily="34" charset="-128"/>
              </a:defRPr>
            </a:lvl3pPr>
            <a:lvl4pPr marL="1600200" indent="-228600" defTabSz="963613">
              <a:defRPr sz="2400">
                <a:solidFill>
                  <a:schemeClr val="tx1"/>
                </a:solidFill>
                <a:latin typeface="Arial" charset="0"/>
                <a:ea typeface="ＭＳ Ｐゴシック" pitchFamily="34" charset="-128"/>
              </a:defRPr>
            </a:lvl4pPr>
            <a:lvl5pPr marL="2057400" indent="-228600" defTabSz="963613">
              <a:defRPr sz="2400">
                <a:solidFill>
                  <a:schemeClr val="tx1"/>
                </a:solidFill>
                <a:latin typeface="Arial" charset="0"/>
                <a:ea typeface="ＭＳ Ｐゴシック" pitchFamily="34" charset="-128"/>
              </a:defRPr>
            </a:lvl5pPr>
            <a:lvl6pPr marL="2514600" indent="-228600" defTabSz="963613"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63613"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63613"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63613"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63613" rtl="0" eaLnBrk="1" fontAlgn="base" latinLnBrk="0" hangingPunct="1">
              <a:lnSpc>
                <a:spcPct val="100000"/>
              </a:lnSpc>
              <a:spcBef>
                <a:spcPct val="0"/>
              </a:spcBef>
              <a:spcAft>
                <a:spcPct val="0"/>
              </a:spcAft>
              <a:buClrTx/>
              <a:buSzTx/>
              <a:buFontTx/>
              <a:buNone/>
              <a:tabLst/>
              <a:defRPr/>
            </a:pPr>
            <a:fld id="{F69B9055-575E-4E9E-A17A-FC49792819D9}" type="slidenum">
              <a:rPr kumimoji="0" lang="en-US" sz="1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Arial" charset="0"/>
              </a:rPr>
              <a:pPr marL="0" marR="0" lvl="0" indent="0" algn="r" defTabSz="963613" rtl="0" eaLnBrk="1" fontAlgn="base" latinLnBrk="0" hangingPunct="1">
                <a:lnSpc>
                  <a:spcPct val="100000"/>
                </a:lnSpc>
                <a:spcBef>
                  <a:spcPct val="0"/>
                </a:spcBef>
                <a:spcAft>
                  <a:spcPct val="0"/>
                </a:spcAft>
                <a:buClrTx/>
                <a:buSzTx/>
                <a:buFontTx/>
                <a:buNone/>
                <a:tabLst/>
                <a:defRPr/>
              </a:pPr>
              <a:t>100</a:t>
            </a:fld>
            <a:endParaRPr kumimoji="0" lang="en-US" sz="1400" b="0"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Arial" charset="0"/>
            </a:endParaRPr>
          </a:p>
        </p:txBody>
      </p:sp>
    </p:spTree>
    <p:extLst>
      <p:ext uri="{BB962C8B-B14F-4D97-AF65-F5344CB8AC3E}">
        <p14:creationId xmlns:p14="http://schemas.microsoft.com/office/powerpoint/2010/main" val="3707960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457200" y="720725"/>
            <a:ext cx="6400800" cy="3600450"/>
          </a:xfrm>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a typeface="ＭＳ Ｐゴシック" pitchFamily="34" charset="-128"/>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pitchFamily="34" charset="0"/>
                <a:ea typeface="ＭＳ Ｐゴシック" pitchFamily="34" charset="-128"/>
              </a:defRPr>
            </a:lvl1pPr>
            <a:lvl2pPr marL="742742" indent="-285669" eaLnBrk="0" hangingPunct="0">
              <a:spcBef>
                <a:spcPct val="30000"/>
              </a:spcBef>
              <a:defRPr sz="1300">
                <a:solidFill>
                  <a:schemeClr val="tx1"/>
                </a:solidFill>
                <a:latin typeface="Arial" pitchFamily="34" charset="0"/>
                <a:ea typeface="ＭＳ Ｐゴシック" pitchFamily="34" charset="-128"/>
              </a:defRPr>
            </a:lvl2pPr>
            <a:lvl3pPr marL="1142680" indent="-228536" eaLnBrk="0" hangingPunct="0">
              <a:spcBef>
                <a:spcPct val="30000"/>
              </a:spcBef>
              <a:defRPr sz="1300">
                <a:solidFill>
                  <a:schemeClr val="tx1"/>
                </a:solidFill>
                <a:latin typeface="Arial" pitchFamily="34" charset="0"/>
                <a:ea typeface="ＭＳ Ｐゴシック" pitchFamily="34" charset="-128"/>
              </a:defRPr>
            </a:lvl3pPr>
            <a:lvl4pPr marL="1599752" indent="-228536" eaLnBrk="0" hangingPunct="0">
              <a:spcBef>
                <a:spcPct val="30000"/>
              </a:spcBef>
              <a:defRPr sz="1300">
                <a:solidFill>
                  <a:schemeClr val="tx1"/>
                </a:solidFill>
                <a:latin typeface="Arial" pitchFamily="34" charset="0"/>
                <a:ea typeface="ＭＳ Ｐゴシック" pitchFamily="34" charset="-128"/>
              </a:defRPr>
            </a:lvl4pPr>
            <a:lvl5pPr marL="2056824" indent="-228536" eaLnBrk="0" hangingPunct="0">
              <a:spcBef>
                <a:spcPct val="30000"/>
              </a:spcBef>
              <a:defRPr sz="1300">
                <a:solidFill>
                  <a:schemeClr val="tx1"/>
                </a:solidFill>
                <a:latin typeface="Arial" pitchFamily="34" charset="0"/>
                <a:ea typeface="ＭＳ Ｐゴシック" pitchFamily="34" charset="-128"/>
              </a:defRPr>
            </a:lvl5pPr>
            <a:lvl6pPr marL="2513895" indent="-228536" eaLnBrk="0" fontAlgn="base" hangingPunct="0">
              <a:spcBef>
                <a:spcPct val="30000"/>
              </a:spcBef>
              <a:spcAft>
                <a:spcPct val="0"/>
              </a:spcAft>
              <a:defRPr sz="1300">
                <a:solidFill>
                  <a:schemeClr val="tx1"/>
                </a:solidFill>
                <a:latin typeface="Arial" pitchFamily="34" charset="0"/>
                <a:ea typeface="ＭＳ Ｐゴシック" pitchFamily="34" charset="-128"/>
              </a:defRPr>
            </a:lvl6pPr>
            <a:lvl7pPr marL="2970966" indent="-228536" eaLnBrk="0" fontAlgn="base" hangingPunct="0">
              <a:spcBef>
                <a:spcPct val="30000"/>
              </a:spcBef>
              <a:spcAft>
                <a:spcPct val="0"/>
              </a:spcAft>
              <a:defRPr sz="1300">
                <a:solidFill>
                  <a:schemeClr val="tx1"/>
                </a:solidFill>
                <a:latin typeface="Arial" pitchFamily="34" charset="0"/>
                <a:ea typeface="ＭＳ Ｐゴシック" pitchFamily="34" charset="-128"/>
              </a:defRPr>
            </a:lvl7pPr>
            <a:lvl8pPr marL="3428038" indent="-228536" eaLnBrk="0" fontAlgn="base" hangingPunct="0">
              <a:spcBef>
                <a:spcPct val="30000"/>
              </a:spcBef>
              <a:spcAft>
                <a:spcPct val="0"/>
              </a:spcAft>
              <a:defRPr sz="1300">
                <a:solidFill>
                  <a:schemeClr val="tx1"/>
                </a:solidFill>
                <a:latin typeface="Arial" pitchFamily="34" charset="0"/>
                <a:ea typeface="ＭＳ Ｐゴシック" pitchFamily="34" charset="-128"/>
              </a:defRPr>
            </a:lvl8pPr>
            <a:lvl9pPr marL="3885110" indent="-228536" eaLnBrk="0" fontAlgn="base" hangingPunct="0">
              <a:spcBef>
                <a:spcPct val="30000"/>
              </a:spcBef>
              <a:spcAft>
                <a:spcPct val="0"/>
              </a:spcAft>
              <a:defRPr sz="13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95C969-FA00-4174-8C70-389EAD347953}" type="slidenum">
              <a:rPr kumimoji="0" lang="en-US" altLang="en-US" sz="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45138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162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631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001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683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r>
              <a:rPr lang="en-US"/>
              <a:t>Updated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426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r>
              <a:rPr lang="en-US"/>
              <a:t>updated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015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r>
              <a:rPr lang="en-US"/>
              <a:t>Passive # updated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748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84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r>
              <a:rPr lang="en-US"/>
              <a:t>Liquidity</a:t>
            </a:r>
            <a:r>
              <a:rPr lang="en-US" baseline="0"/>
              <a:t> # </a:t>
            </a:r>
            <a:r>
              <a:rPr lang="en-US"/>
              <a:t>updated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165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193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457200" y="720725"/>
            <a:ext cx="6400800" cy="3600450"/>
          </a:xfrm>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a typeface="ＭＳ Ｐゴシック" pitchFamily="34" charset="-128"/>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pitchFamily="34" charset="0"/>
                <a:ea typeface="ＭＳ Ｐゴシック" pitchFamily="34" charset="-128"/>
              </a:defRPr>
            </a:lvl1pPr>
            <a:lvl2pPr marL="742742" indent="-285669" eaLnBrk="0" hangingPunct="0">
              <a:spcBef>
                <a:spcPct val="30000"/>
              </a:spcBef>
              <a:defRPr sz="1300">
                <a:solidFill>
                  <a:schemeClr val="tx1"/>
                </a:solidFill>
                <a:latin typeface="Arial" pitchFamily="34" charset="0"/>
                <a:ea typeface="ＭＳ Ｐゴシック" pitchFamily="34" charset="-128"/>
              </a:defRPr>
            </a:lvl2pPr>
            <a:lvl3pPr marL="1142680" indent="-228536" eaLnBrk="0" hangingPunct="0">
              <a:spcBef>
                <a:spcPct val="30000"/>
              </a:spcBef>
              <a:defRPr sz="1300">
                <a:solidFill>
                  <a:schemeClr val="tx1"/>
                </a:solidFill>
                <a:latin typeface="Arial" pitchFamily="34" charset="0"/>
                <a:ea typeface="ＭＳ Ｐゴシック" pitchFamily="34" charset="-128"/>
              </a:defRPr>
            </a:lvl3pPr>
            <a:lvl4pPr marL="1599752" indent="-228536" eaLnBrk="0" hangingPunct="0">
              <a:spcBef>
                <a:spcPct val="30000"/>
              </a:spcBef>
              <a:defRPr sz="1300">
                <a:solidFill>
                  <a:schemeClr val="tx1"/>
                </a:solidFill>
                <a:latin typeface="Arial" pitchFamily="34" charset="0"/>
                <a:ea typeface="ＭＳ Ｐゴシック" pitchFamily="34" charset="-128"/>
              </a:defRPr>
            </a:lvl4pPr>
            <a:lvl5pPr marL="2056824" indent="-228536" eaLnBrk="0" hangingPunct="0">
              <a:spcBef>
                <a:spcPct val="30000"/>
              </a:spcBef>
              <a:defRPr sz="1300">
                <a:solidFill>
                  <a:schemeClr val="tx1"/>
                </a:solidFill>
                <a:latin typeface="Arial" pitchFamily="34" charset="0"/>
                <a:ea typeface="ＭＳ Ｐゴシック" pitchFamily="34" charset="-128"/>
              </a:defRPr>
            </a:lvl5pPr>
            <a:lvl6pPr marL="2513895" indent="-228536" eaLnBrk="0" fontAlgn="base" hangingPunct="0">
              <a:spcBef>
                <a:spcPct val="30000"/>
              </a:spcBef>
              <a:spcAft>
                <a:spcPct val="0"/>
              </a:spcAft>
              <a:defRPr sz="1300">
                <a:solidFill>
                  <a:schemeClr val="tx1"/>
                </a:solidFill>
                <a:latin typeface="Arial" pitchFamily="34" charset="0"/>
                <a:ea typeface="ＭＳ Ｐゴシック" pitchFamily="34" charset="-128"/>
              </a:defRPr>
            </a:lvl6pPr>
            <a:lvl7pPr marL="2970966" indent="-228536" eaLnBrk="0" fontAlgn="base" hangingPunct="0">
              <a:spcBef>
                <a:spcPct val="30000"/>
              </a:spcBef>
              <a:spcAft>
                <a:spcPct val="0"/>
              </a:spcAft>
              <a:defRPr sz="1300">
                <a:solidFill>
                  <a:schemeClr val="tx1"/>
                </a:solidFill>
                <a:latin typeface="Arial" pitchFamily="34" charset="0"/>
                <a:ea typeface="ＭＳ Ｐゴシック" pitchFamily="34" charset="-128"/>
              </a:defRPr>
            </a:lvl7pPr>
            <a:lvl8pPr marL="3428038" indent="-228536" eaLnBrk="0" fontAlgn="base" hangingPunct="0">
              <a:spcBef>
                <a:spcPct val="30000"/>
              </a:spcBef>
              <a:spcAft>
                <a:spcPct val="0"/>
              </a:spcAft>
              <a:defRPr sz="1300">
                <a:solidFill>
                  <a:schemeClr val="tx1"/>
                </a:solidFill>
                <a:latin typeface="Arial" pitchFamily="34" charset="0"/>
                <a:ea typeface="ＭＳ Ｐゴシック" pitchFamily="34" charset="-128"/>
              </a:defRPr>
            </a:lvl8pPr>
            <a:lvl9pPr marL="3885110" indent="-228536" eaLnBrk="0" fontAlgn="base" hangingPunct="0">
              <a:spcBef>
                <a:spcPct val="30000"/>
              </a:spcBef>
              <a:spcAft>
                <a:spcPct val="0"/>
              </a:spcAft>
              <a:defRPr sz="13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95C969-FA00-4174-8C70-389EAD347953}" type="slidenum">
              <a:rPr kumimoji="0" lang="en-US" altLang="en-US" sz="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227585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27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776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822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r>
              <a:rPr lang="en-US"/>
              <a:t>Updated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273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447BC-07CE-487D-AA97-4A704801C3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23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551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r>
              <a:rPr lang="en-US"/>
              <a:t>Updated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435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3679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r>
              <a:rPr lang="en-US"/>
              <a:t>Updated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585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Updated</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946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1C7FB31-0C7B-4DF9-A9BC-6BD9C278B254}" type="slidenum">
              <a:rPr kumimoji="0" lang="en-US" sz="800" b="0" i="0" u="none" strike="noStrike" kern="1200" cap="none" spc="0" normalizeH="0" baseline="0" noProof="0" smtClean="0">
                <a:ln>
                  <a:noFill/>
                </a:ln>
                <a:solidFill>
                  <a:srgbClr val="313232"/>
                </a:solidFill>
                <a:effectLst/>
                <a:uLnTx/>
                <a:uFillTx/>
                <a:latin typeface="Arial" charset="0"/>
                <a:ea typeface="ＭＳ Ｐゴシック" pitchFamily="10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800" b="0" i="0" u="none" strike="noStrike" kern="1200" cap="none" spc="0" normalizeH="0" baseline="0" noProof="0" dirty="0">
              <a:ln>
                <a:noFill/>
              </a:ln>
              <a:solidFill>
                <a:srgbClr val="313232"/>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7282957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r>
              <a:rPr lang="en-US"/>
              <a:t>Returns updated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9FB13D-1CF0-4B3B-9177-98759678EC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4048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9807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r>
              <a:rPr lang="en-US"/>
              <a:t>updated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7388B-6EBE-4E43-8747-D5AB16D02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460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statistics to just be global equity -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C01-D947-475D-A9F3-6D9606994F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0905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C01-D947-475D-A9F3-6D9606994F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5636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Priority</a:t>
            </a:r>
            <a:r>
              <a:rPr lang="en-US" baseline="0" dirty="0" smtClean="0"/>
              <a:t> list? Global and smart beta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C01-D947-475D-A9F3-6D9606994F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042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15.5% = active</a:t>
            </a:r>
            <a:r>
              <a:rPr lang="en-US" baseline="0" dirty="0" smtClean="0"/>
              <a:t> US equity.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C01-D947-475D-A9F3-6D9606994F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691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C01-D947-475D-A9F3-6D9606994F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9873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txBox="1">
            <a:spLocks noGrp="1" noChangeArrowheads="1"/>
          </p:cNvSpPr>
          <p:nvPr/>
        </p:nvSpPr>
        <p:spPr bwMode="auto">
          <a:xfrm>
            <a:off x="4027489" y="8926513"/>
            <a:ext cx="3082925" cy="469900"/>
          </a:xfrm>
          <a:prstGeom prst="rect">
            <a:avLst/>
          </a:prstGeom>
          <a:noFill/>
          <a:ln w="9525">
            <a:noFill/>
            <a:miter lim="800000"/>
            <a:headEnd/>
            <a:tailEnd/>
          </a:ln>
        </p:spPr>
        <p:txBody>
          <a:bodyPr lIns="94319" tIns="47159" rIns="94319" bIns="47159" anchor="b"/>
          <a:lstStyle/>
          <a:p>
            <a:pPr marL="0" marR="0" lvl="0" indent="0" algn="r" defTabSz="928545" rtl="0" eaLnBrk="1" fontAlgn="auto" latinLnBrk="0" hangingPunct="1">
              <a:lnSpc>
                <a:spcPct val="100000"/>
              </a:lnSpc>
              <a:spcBef>
                <a:spcPts val="0"/>
              </a:spcBef>
              <a:spcAft>
                <a:spcPts val="0"/>
              </a:spcAft>
              <a:buClrTx/>
              <a:buSzTx/>
              <a:buFontTx/>
              <a:buNone/>
              <a:tabLst/>
              <a:defRPr/>
            </a:pPr>
            <a:fld id="{626C52EA-39DB-46DE-82E9-92B79F6927A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545"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916815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5C700-D254-47F4-9E6D-C3F8579B66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31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1C7FB31-0C7B-4DF9-A9BC-6BD9C278B254}" type="slidenum">
              <a:rPr kumimoji="0" lang="en-US" sz="800" b="0" i="0" u="none" strike="noStrike" kern="1200" cap="none" spc="0" normalizeH="0" baseline="0" noProof="0" smtClean="0">
                <a:ln>
                  <a:noFill/>
                </a:ln>
                <a:solidFill>
                  <a:srgbClr val="313232"/>
                </a:solidFill>
                <a:effectLst/>
                <a:uLnTx/>
                <a:uFillTx/>
                <a:latin typeface="Arial" charset="0"/>
                <a:ea typeface="ＭＳ Ｐゴシック" pitchFamily="10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800" b="0" i="0" u="none" strike="noStrike" kern="1200" cap="none" spc="0" normalizeH="0" baseline="0" noProof="0" dirty="0">
              <a:ln>
                <a:noFill/>
              </a:ln>
              <a:solidFill>
                <a:srgbClr val="313232"/>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26735793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5C700-D254-47F4-9E6D-C3F8579B66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3827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C9093-24A8-474C-A15C-709F1F98C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552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solidFill>
                  <a:schemeClr val="tx1"/>
                </a:solidFill>
              </a:rPr>
              <a:t>Private</a:t>
            </a:r>
            <a:r>
              <a:rPr lang="en-US" u="sng" baseline="0" dirty="0" smtClean="0">
                <a:solidFill>
                  <a:schemeClr val="tx1"/>
                </a:solidFill>
              </a:rPr>
              <a:t> Market </a:t>
            </a:r>
            <a:r>
              <a:rPr lang="en-US" u="sng" dirty="0" smtClean="0">
                <a:solidFill>
                  <a:srgbClr val="FF0000"/>
                </a:solidFill>
              </a:rPr>
              <a:t>Core/NC</a:t>
            </a:r>
            <a:r>
              <a:rPr lang="en-US" u="sng" baseline="0" dirty="0" smtClean="0">
                <a:solidFill>
                  <a:srgbClr val="FF0000"/>
                </a:solidFill>
              </a:rPr>
              <a:t> in this presentation are SBA numbers.   </a:t>
            </a:r>
          </a:p>
          <a:p>
            <a:endParaRPr lang="en-US" baseline="0" dirty="0" smtClean="0">
              <a:solidFill>
                <a:srgbClr val="FF0000"/>
              </a:solidFill>
            </a:endParaRPr>
          </a:p>
          <a:p>
            <a:r>
              <a:rPr lang="en-US" baseline="0" dirty="0" smtClean="0">
                <a:solidFill>
                  <a:srgbClr val="FF0000"/>
                </a:solidFill>
              </a:rPr>
              <a:t>Difference between Townsend and SBA</a:t>
            </a:r>
          </a:p>
          <a:p>
            <a:r>
              <a:rPr lang="en-US" baseline="0" dirty="0" smtClean="0">
                <a:solidFill>
                  <a:srgbClr val="FF0000"/>
                </a:solidFill>
              </a:rPr>
              <a:t>		</a:t>
            </a:r>
            <a:r>
              <a:rPr lang="en-US" u="sng" baseline="0" dirty="0" smtClean="0">
                <a:solidFill>
                  <a:srgbClr val="FF0000"/>
                </a:solidFill>
              </a:rPr>
              <a:t>Townsend</a:t>
            </a:r>
          </a:p>
          <a:p>
            <a:r>
              <a:rPr lang="en-US" baseline="0" dirty="0" smtClean="0">
                <a:solidFill>
                  <a:srgbClr val="FF0000"/>
                </a:solidFill>
              </a:rPr>
              <a:t>Dexter		NC</a:t>
            </a:r>
          </a:p>
          <a:p>
            <a:r>
              <a:rPr lang="en-US" baseline="0" dirty="0" smtClean="0">
                <a:solidFill>
                  <a:srgbClr val="FF0000"/>
                </a:solidFill>
              </a:rPr>
              <a:t>NHP	 	NC </a:t>
            </a:r>
          </a:p>
          <a:p>
            <a:r>
              <a:rPr lang="en-US" baseline="0" dirty="0" smtClean="0">
                <a:solidFill>
                  <a:srgbClr val="FF0000"/>
                </a:solidFill>
              </a:rPr>
              <a:t>UTC		 C </a:t>
            </a:r>
          </a:p>
          <a:p>
            <a:r>
              <a:rPr lang="en-US" baseline="0" dirty="0" smtClean="0">
                <a:solidFill>
                  <a:srgbClr val="FF0000"/>
                </a:solidFill>
              </a:rPr>
              <a:t>Carlyle Crossing	 C </a:t>
            </a:r>
          </a:p>
          <a:p>
            <a:r>
              <a:rPr lang="en-US" baseline="0" dirty="0" smtClean="0">
                <a:solidFill>
                  <a:srgbClr val="FF0000"/>
                </a:solidFill>
              </a:rPr>
              <a:t>Skyhouse	 	C </a:t>
            </a:r>
          </a:p>
          <a:p>
            <a:r>
              <a:rPr lang="en-US" baseline="0" dirty="0" smtClean="0">
                <a:solidFill>
                  <a:srgbClr val="FF0000"/>
                </a:solidFill>
              </a:rPr>
              <a:t>Market 1629	 	C </a:t>
            </a:r>
          </a:p>
          <a:p>
            <a:r>
              <a:rPr lang="en-US" baseline="0" dirty="0" smtClean="0">
                <a:solidFill>
                  <a:srgbClr val="FF0000"/>
                </a:solidFill>
              </a:rPr>
              <a:t>MWP Office Venture	 C </a:t>
            </a:r>
          </a:p>
          <a:p>
            <a:r>
              <a:rPr lang="en-US" baseline="0" dirty="0" smtClean="0">
                <a:solidFill>
                  <a:srgbClr val="FF0000"/>
                </a:solidFill>
              </a:rPr>
              <a:t>Hanover West SoMa	 C </a:t>
            </a:r>
          </a:p>
          <a:p>
            <a:r>
              <a:rPr lang="en-US" baseline="0" dirty="0" smtClean="0">
                <a:solidFill>
                  <a:srgbClr val="FF0000"/>
                </a:solidFill>
              </a:rPr>
              <a:t>Central Port Logistics	C</a:t>
            </a:r>
          </a:p>
          <a:p>
            <a:r>
              <a:rPr lang="en-US" baseline="0" dirty="0" smtClean="0">
                <a:solidFill>
                  <a:srgbClr val="FF0000"/>
                </a:solidFill>
              </a:rPr>
              <a:t>Brittan West		C</a:t>
            </a:r>
          </a:p>
          <a:p>
            <a:endParaRPr lang="en-US" baseline="0" dirty="0" smtClean="0">
              <a:solidFill>
                <a:srgbClr val="FF0000"/>
              </a:solidFill>
            </a:endParaRPr>
          </a:p>
          <a:p>
            <a:r>
              <a:rPr lang="en-US" u="sng" baseline="0" dirty="0" smtClean="0">
                <a:solidFill>
                  <a:srgbClr val="FF0000"/>
                </a:solidFill>
              </a:rPr>
              <a:t>% FRS is from SBA Accounting’s IBP Report</a:t>
            </a:r>
          </a:p>
          <a:p>
            <a:r>
              <a:rPr lang="en-US" u="none" baseline="0" dirty="0" smtClean="0">
                <a:solidFill>
                  <a:srgbClr val="FF0000"/>
                </a:solidFill>
              </a:rPr>
              <a:t>TTG takes NAV and divides by total FRS.</a:t>
            </a:r>
          </a:p>
          <a:p>
            <a:r>
              <a:rPr lang="en-US" u="none" baseline="0" dirty="0" smtClean="0">
                <a:solidFill>
                  <a:srgbClr val="FF0000"/>
                </a:solidFill>
              </a:rPr>
              <a:t>TTG NAV does not match SBA NAV.  SBA Accounting uses data through 10</a:t>
            </a:r>
            <a:r>
              <a:rPr lang="en-US" u="none" baseline="30000" dirty="0" smtClean="0">
                <a:solidFill>
                  <a:srgbClr val="FF0000"/>
                </a:solidFill>
              </a:rPr>
              <a:t>th</a:t>
            </a:r>
            <a:r>
              <a:rPr lang="en-US" u="none" baseline="0" dirty="0" smtClean="0">
                <a:solidFill>
                  <a:srgbClr val="FF0000"/>
                </a:solidFill>
              </a:rPr>
              <a:t> working day of each month.</a:t>
            </a:r>
          </a:p>
          <a:p>
            <a:r>
              <a:rPr lang="en-US" u="none" baseline="0" dirty="0" smtClean="0">
                <a:solidFill>
                  <a:srgbClr val="FF0000"/>
                </a:solidFill>
              </a:rPr>
              <a:t>TTG uses actual quarter end data.</a:t>
            </a:r>
          </a:p>
          <a:p>
            <a:endParaRPr lang="en-US" u="sng" baseline="0" dirty="0" smtClean="0">
              <a:solidFill>
                <a:srgbClr val="FF0000"/>
              </a:solidFill>
            </a:endParaRPr>
          </a:p>
          <a:p>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C9093-24A8-474C-A15C-709F1F98C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9902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Private Market Leverage is TTG.  (SBA is</a:t>
            </a:r>
            <a:r>
              <a:rPr lang="en-US" baseline="0" dirty="0" smtClean="0"/>
              <a:t> 31.0%)</a:t>
            </a:r>
            <a:endParaRPr lang="en-US" dirty="0" smtClean="0"/>
          </a:p>
          <a:p>
            <a:r>
              <a:rPr lang="en-US" dirty="0" smtClean="0"/>
              <a:t>Discrepancy:</a:t>
            </a:r>
            <a:r>
              <a:rPr lang="en-US" baseline="0" dirty="0" smtClean="0"/>
              <a:t> </a:t>
            </a:r>
            <a:r>
              <a:rPr lang="en-US" dirty="0" smtClean="0"/>
              <a:t>TTG uses Fair Market Value of the debt.  SBA uses</a:t>
            </a:r>
            <a:r>
              <a:rPr lang="en-US" baseline="0" dirty="0" smtClean="0"/>
              <a:t> Mortgage Payable.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C9093-24A8-474C-A15C-709F1F98C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8925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D89AFD-9B96-4D56-94C6-7A70837224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2416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C9093-24A8-474C-A15C-709F1F98C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5141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C9093-24A8-474C-A15C-709F1F98C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3534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TTG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C9093-24A8-474C-A15C-709F1F98C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0309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TTG numbers</a:t>
            </a:r>
          </a:p>
          <a:p>
            <a:r>
              <a:rPr lang="en-US" baseline="0" dirty="0" smtClean="0"/>
              <a:t>Other = International plus some Ag properties:</a:t>
            </a:r>
          </a:p>
          <a:p>
            <a:r>
              <a:rPr lang="en-US" dirty="0" smtClean="0"/>
              <a:t>Some Ag properties are included</a:t>
            </a:r>
            <a:r>
              <a:rPr lang="en-US" baseline="0" dirty="0" smtClean="0"/>
              <a:t> in Other in TTG numbers</a:t>
            </a:r>
          </a:p>
          <a:p>
            <a:r>
              <a:rPr lang="en-US" baseline="0" dirty="0" smtClean="0"/>
              <a:t>Hancock reported 27.2% as Other</a:t>
            </a:r>
          </a:p>
          <a:p>
            <a:r>
              <a:rPr lang="en-US" baseline="0" dirty="0" smtClean="0"/>
              <a:t>Prudential reported 12.3% as Other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C9093-24A8-474C-A15C-709F1F98C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5250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C9093-24A8-474C-A15C-709F1F98C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429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43EA35-A45D-43AF-A6A4-D356CF6E7D52}" type="slidenum">
              <a:rPr kumimoji="0" lang="en-US" sz="800" b="0" i="0" u="none" strike="noStrike" kern="1200" cap="none" spc="0" normalizeH="0" baseline="0" noProof="0" smtClean="0">
                <a:ln>
                  <a:noFill/>
                </a:ln>
                <a:solidFill>
                  <a:srgbClr val="313232"/>
                </a:solidFill>
                <a:effectLst/>
                <a:uLnTx/>
                <a:uFillTx/>
                <a:latin typeface="Arial" charset="0"/>
                <a:ea typeface="ＭＳ Ｐゴシック" pitchFamily="10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800" b="0" i="0" u="none" strike="noStrike" kern="1200" cap="none" spc="0" normalizeH="0" baseline="0" noProof="0" dirty="0">
              <a:ln>
                <a:noFill/>
              </a:ln>
              <a:solidFill>
                <a:srgbClr val="313232"/>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39619569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5113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AAB0C-106A-4B54-BD37-783563385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46204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701675"/>
            <a:ext cx="6235700" cy="3508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44497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6"/>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4E7A0-77DB-402D-A3C1-D58B3E6F4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03372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701675"/>
            <a:ext cx="6235700" cy="3508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87240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AAB0C-106A-4B54-BD37-783563385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84891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05417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42708-FE18-45B1-8C49-76F42E5B9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9154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637" rtl="0" eaLnBrk="1" fontAlgn="auto" latinLnBrk="0" hangingPunct="1">
              <a:lnSpc>
                <a:spcPct val="100000"/>
              </a:lnSpc>
              <a:spcBef>
                <a:spcPts val="0"/>
              </a:spcBef>
              <a:spcAft>
                <a:spcPts val="0"/>
              </a:spcAft>
              <a:buClrTx/>
              <a:buSzTx/>
              <a:buFontTx/>
              <a:buNone/>
              <a:tabLst/>
              <a:defRPr/>
            </a:pPr>
            <a:fld id="{07D89AFD-9B96-4D56-94C6-7A70837224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637"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09432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31637" rtl="0" eaLnBrk="1" fontAlgn="auto" latinLnBrk="0" hangingPunct="1">
              <a:lnSpc>
                <a:spcPct val="100000"/>
              </a:lnSpc>
              <a:spcBef>
                <a:spcPts val="0"/>
              </a:spcBef>
              <a:spcAft>
                <a:spcPts val="0"/>
              </a:spcAft>
              <a:buClrTx/>
              <a:buSzTx/>
              <a:buFontTx/>
              <a:buNone/>
              <a:tabLst/>
              <a:defRPr/>
            </a:pPr>
            <a:fld id="{07D89AFD-9B96-4D56-94C6-7A70837224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637"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170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charset="0"/>
              <a:cs typeface="Arial" charset="0"/>
            </a:endParaRPr>
          </a:p>
        </p:txBody>
      </p:sp>
      <p:sp>
        <p:nvSpPr>
          <p:cNvPr id="952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277">
              <a:defRPr sz="2500">
                <a:solidFill>
                  <a:schemeClr val="tx1"/>
                </a:solidFill>
                <a:latin typeface="Arial" charset="0"/>
                <a:ea typeface="ＭＳ Ｐゴシック" pitchFamily="34" charset="-128"/>
              </a:defRPr>
            </a:lvl1pPr>
            <a:lvl2pPr marL="773299" indent="-297422" defTabSz="968277">
              <a:defRPr sz="2500">
                <a:solidFill>
                  <a:schemeClr val="tx1"/>
                </a:solidFill>
                <a:latin typeface="Arial" charset="0"/>
                <a:ea typeface="ＭＳ Ｐゴシック" pitchFamily="34" charset="-128"/>
              </a:defRPr>
            </a:lvl2pPr>
            <a:lvl3pPr marL="1189693" indent="-237940" defTabSz="968277">
              <a:defRPr sz="2500">
                <a:solidFill>
                  <a:schemeClr val="tx1"/>
                </a:solidFill>
                <a:latin typeface="Arial" charset="0"/>
                <a:ea typeface="ＭＳ Ｐゴシック" pitchFamily="34" charset="-128"/>
              </a:defRPr>
            </a:lvl3pPr>
            <a:lvl4pPr marL="1665570" indent="-237940" defTabSz="968277">
              <a:defRPr sz="2500">
                <a:solidFill>
                  <a:schemeClr val="tx1"/>
                </a:solidFill>
                <a:latin typeface="Arial" charset="0"/>
                <a:ea typeface="ＭＳ Ｐゴシック" pitchFamily="34" charset="-128"/>
              </a:defRPr>
            </a:lvl4pPr>
            <a:lvl5pPr marL="2141447" indent="-237940" defTabSz="968277">
              <a:defRPr sz="2500">
                <a:solidFill>
                  <a:schemeClr val="tx1"/>
                </a:solidFill>
                <a:latin typeface="Arial" charset="0"/>
                <a:ea typeface="ＭＳ Ｐゴシック" pitchFamily="34" charset="-128"/>
              </a:defRPr>
            </a:lvl5pPr>
            <a:lvl6pPr marL="2617324" indent="-237940" defTabSz="968277" eaLnBrk="0" fontAlgn="base" hangingPunct="0">
              <a:spcBef>
                <a:spcPct val="0"/>
              </a:spcBef>
              <a:spcAft>
                <a:spcPct val="0"/>
              </a:spcAft>
              <a:defRPr sz="2500">
                <a:solidFill>
                  <a:schemeClr val="tx1"/>
                </a:solidFill>
                <a:latin typeface="Arial" charset="0"/>
                <a:ea typeface="ＭＳ Ｐゴシック" pitchFamily="34" charset="-128"/>
              </a:defRPr>
            </a:lvl6pPr>
            <a:lvl7pPr marL="3093203" indent="-237940" defTabSz="968277" eaLnBrk="0" fontAlgn="base" hangingPunct="0">
              <a:spcBef>
                <a:spcPct val="0"/>
              </a:spcBef>
              <a:spcAft>
                <a:spcPct val="0"/>
              </a:spcAft>
              <a:defRPr sz="2500">
                <a:solidFill>
                  <a:schemeClr val="tx1"/>
                </a:solidFill>
                <a:latin typeface="Arial" charset="0"/>
                <a:ea typeface="ＭＳ Ｐゴシック" pitchFamily="34" charset="-128"/>
              </a:defRPr>
            </a:lvl7pPr>
            <a:lvl8pPr marL="3569078" indent="-237940" defTabSz="968277" eaLnBrk="0" fontAlgn="base" hangingPunct="0">
              <a:spcBef>
                <a:spcPct val="0"/>
              </a:spcBef>
              <a:spcAft>
                <a:spcPct val="0"/>
              </a:spcAft>
              <a:defRPr sz="2500">
                <a:solidFill>
                  <a:schemeClr val="tx1"/>
                </a:solidFill>
                <a:latin typeface="Arial" charset="0"/>
                <a:ea typeface="ＭＳ Ｐゴシック" pitchFamily="34" charset="-128"/>
              </a:defRPr>
            </a:lvl8pPr>
            <a:lvl9pPr marL="4044954" indent="-237940" defTabSz="968277" eaLnBrk="0" fontAlgn="base" hangingPunct="0">
              <a:spcBef>
                <a:spcPct val="0"/>
              </a:spcBef>
              <a:spcAft>
                <a:spcPct val="0"/>
              </a:spcAft>
              <a:defRPr sz="2500">
                <a:solidFill>
                  <a:schemeClr val="tx1"/>
                </a:solidFill>
                <a:latin typeface="Arial" charset="0"/>
                <a:ea typeface="ＭＳ Ｐゴシック" pitchFamily="34" charset="-128"/>
              </a:defRPr>
            </a:lvl9pPr>
          </a:lstStyle>
          <a:p>
            <a:pPr marL="0" marR="0" lvl="0" indent="0" algn="r" defTabSz="968277" rtl="0" eaLnBrk="0" fontAlgn="base" latinLnBrk="0" hangingPunct="0">
              <a:lnSpc>
                <a:spcPct val="100000"/>
              </a:lnSpc>
              <a:spcBef>
                <a:spcPct val="0"/>
              </a:spcBef>
              <a:spcAft>
                <a:spcPct val="0"/>
              </a:spcAft>
              <a:buClrTx/>
              <a:buSzTx/>
              <a:buFontTx/>
              <a:buNone/>
              <a:tabLst/>
              <a:defRPr/>
            </a:pPr>
            <a:fld id="{73F09753-90F5-438A-B854-8F40F002D8A5}" type="slidenum">
              <a:rPr kumimoji="0" lang="en-US" altLang="en-US" sz="800" b="0" i="0" u="none" strike="noStrike" kern="1200" cap="none" spc="0" normalizeH="0" baseline="0" noProof="0">
                <a:ln>
                  <a:noFill/>
                </a:ln>
                <a:solidFill>
                  <a:srgbClr val="313232"/>
                </a:solidFill>
                <a:effectLst/>
                <a:uLnTx/>
                <a:uFillTx/>
                <a:latin typeface="Arial" charset="0"/>
                <a:ea typeface="ＭＳ Ｐゴシック" pitchFamily="34" charset="-128"/>
                <a:cs typeface="+mn-cs"/>
              </a:rPr>
              <a:pPr marL="0" marR="0" lvl="0" indent="0" algn="r" defTabSz="968277" rtl="0" eaLnBrk="0" fontAlgn="base" latinLnBrk="0" hangingPunct="0">
                <a:lnSpc>
                  <a:spcPct val="100000"/>
                </a:lnSpc>
                <a:spcBef>
                  <a:spcPct val="0"/>
                </a:spcBef>
                <a:spcAft>
                  <a:spcPct val="0"/>
                </a:spcAft>
                <a:buClrTx/>
                <a:buSzTx/>
                <a:buFontTx/>
                <a:buNone/>
                <a:tabLst/>
                <a:defRPr/>
              </a:pPr>
              <a:t>41</a:t>
            </a:fld>
            <a:endParaRPr kumimoji="0" lang="en-US" altLang="en-US" sz="800" b="0" i="0" u="none" strike="noStrike" kern="1200" cap="none" spc="0" normalizeH="0" baseline="0" noProof="0" dirty="0">
              <a:ln>
                <a:noFill/>
              </a:ln>
              <a:solidFill>
                <a:srgbClr val="313232"/>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6104996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42708-FE18-45B1-8C49-76F42E5B9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450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a typeface="ＭＳ Ｐゴシック" pitchFamily="34" charset="-128"/>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pitchFamily="34" charset="0"/>
                <a:ea typeface="ＭＳ Ｐゴシック" pitchFamily="34" charset="-128"/>
              </a:defRPr>
            </a:lvl1pPr>
            <a:lvl2pPr marL="742742" indent="-285669" eaLnBrk="0" hangingPunct="0">
              <a:spcBef>
                <a:spcPct val="30000"/>
              </a:spcBef>
              <a:defRPr sz="1300">
                <a:solidFill>
                  <a:schemeClr val="tx1"/>
                </a:solidFill>
                <a:latin typeface="Arial" pitchFamily="34" charset="0"/>
                <a:ea typeface="ＭＳ Ｐゴシック" pitchFamily="34" charset="-128"/>
              </a:defRPr>
            </a:lvl2pPr>
            <a:lvl3pPr marL="1142680" indent="-228536" eaLnBrk="0" hangingPunct="0">
              <a:spcBef>
                <a:spcPct val="30000"/>
              </a:spcBef>
              <a:defRPr sz="1300">
                <a:solidFill>
                  <a:schemeClr val="tx1"/>
                </a:solidFill>
                <a:latin typeface="Arial" pitchFamily="34" charset="0"/>
                <a:ea typeface="ＭＳ Ｐゴシック" pitchFamily="34" charset="-128"/>
              </a:defRPr>
            </a:lvl3pPr>
            <a:lvl4pPr marL="1599752" indent="-228536" eaLnBrk="0" hangingPunct="0">
              <a:spcBef>
                <a:spcPct val="30000"/>
              </a:spcBef>
              <a:defRPr sz="1300">
                <a:solidFill>
                  <a:schemeClr val="tx1"/>
                </a:solidFill>
                <a:latin typeface="Arial" pitchFamily="34" charset="0"/>
                <a:ea typeface="ＭＳ Ｐゴシック" pitchFamily="34" charset="-128"/>
              </a:defRPr>
            </a:lvl4pPr>
            <a:lvl5pPr marL="2056824" indent="-228536" eaLnBrk="0" hangingPunct="0">
              <a:spcBef>
                <a:spcPct val="30000"/>
              </a:spcBef>
              <a:defRPr sz="1300">
                <a:solidFill>
                  <a:schemeClr val="tx1"/>
                </a:solidFill>
                <a:latin typeface="Arial" pitchFamily="34" charset="0"/>
                <a:ea typeface="ＭＳ Ｐゴシック" pitchFamily="34" charset="-128"/>
              </a:defRPr>
            </a:lvl5pPr>
            <a:lvl6pPr marL="2513895" indent="-228536" eaLnBrk="0" fontAlgn="base" hangingPunct="0">
              <a:spcBef>
                <a:spcPct val="30000"/>
              </a:spcBef>
              <a:spcAft>
                <a:spcPct val="0"/>
              </a:spcAft>
              <a:defRPr sz="1300">
                <a:solidFill>
                  <a:schemeClr val="tx1"/>
                </a:solidFill>
                <a:latin typeface="Arial" pitchFamily="34" charset="0"/>
                <a:ea typeface="ＭＳ Ｐゴシック" pitchFamily="34" charset="-128"/>
              </a:defRPr>
            </a:lvl6pPr>
            <a:lvl7pPr marL="2970966" indent="-228536" eaLnBrk="0" fontAlgn="base" hangingPunct="0">
              <a:spcBef>
                <a:spcPct val="30000"/>
              </a:spcBef>
              <a:spcAft>
                <a:spcPct val="0"/>
              </a:spcAft>
              <a:defRPr sz="1300">
                <a:solidFill>
                  <a:schemeClr val="tx1"/>
                </a:solidFill>
                <a:latin typeface="Arial" pitchFamily="34" charset="0"/>
                <a:ea typeface="ＭＳ Ｐゴシック" pitchFamily="34" charset="-128"/>
              </a:defRPr>
            </a:lvl7pPr>
            <a:lvl8pPr marL="3428038" indent="-228536" eaLnBrk="0" fontAlgn="base" hangingPunct="0">
              <a:spcBef>
                <a:spcPct val="30000"/>
              </a:spcBef>
              <a:spcAft>
                <a:spcPct val="0"/>
              </a:spcAft>
              <a:defRPr sz="1300">
                <a:solidFill>
                  <a:schemeClr val="tx1"/>
                </a:solidFill>
                <a:latin typeface="Arial" pitchFamily="34" charset="0"/>
                <a:ea typeface="ＭＳ Ｐゴシック" pitchFamily="34" charset="-128"/>
              </a:defRPr>
            </a:lvl8pPr>
            <a:lvl9pPr marL="3885110" indent="-228536" eaLnBrk="0" fontAlgn="base" hangingPunct="0">
              <a:spcBef>
                <a:spcPct val="30000"/>
              </a:spcBef>
              <a:spcAft>
                <a:spcPct val="0"/>
              </a:spcAft>
              <a:defRPr sz="13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95C969-FA00-4174-8C70-389EAD347953}" type="slidenum">
              <a:rPr kumimoji="0" lang="en-US" altLang="en-US" sz="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053187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1C7FB31-0C7B-4DF9-A9BC-6BD9C278B254}" type="slidenum">
              <a:rPr kumimoji="0" lang="en-US" sz="800" b="0" i="0" u="none" strike="noStrike" kern="1200" cap="none" spc="0" normalizeH="0" baseline="0" noProof="0" smtClean="0">
                <a:ln>
                  <a:noFill/>
                </a:ln>
                <a:solidFill>
                  <a:srgbClr val="313232"/>
                </a:solidFill>
                <a:effectLst/>
                <a:uLnTx/>
                <a:uFillTx/>
                <a:latin typeface="Arial" charset="0"/>
                <a:ea typeface="ＭＳ Ｐゴシック" pitchFamily="10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800" b="0" i="0" u="none" strike="noStrike" kern="1200" cap="none" spc="0" normalizeH="0" baseline="0" noProof="0" dirty="0">
              <a:ln>
                <a:noFill/>
              </a:ln>
              <a:solidFill>
                <a:srgbClr val="313232"/>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3822839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6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7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9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9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0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8.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8.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9.png"/><Relationship Id="rId4" Type="http://schemas.openxmlformats.org/officeDocument/2006/relationships/slideMaster" Target="../slideMasters/slideMaster10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1.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4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4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4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4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4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4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09551"/>
            <a:ext cx="8839200" cy="685800"/>
          </a:xfrm>
        </p:spPr>
        <p:txBody>
          <a:bodyPr>
            <a:noAutofit/>
          </a:bodyPr>
          <a:lstStyle>
            <a:lvl1pPr algn="r">
              <a:defRPr sz="3200"/>
            </a:lvl1pPr>
          </a:lstStyle>
          <a:p>
            <a:r>
              <a:rPr lang="en-US" dirty="0"/>
              <a:t>Click to edit Master title style</a:t>
            </a:r>
          </a:p>
        </p:txBody>
      </p:sp>
      <p:sp>
        <p:nvSpPr>
          <p:cNvPr id="3" name="Subtitle 2"/>
          <p:cNvSpPr>
            <a:spLocks noGrp="1"/>
          </p:cNvSpPr>
          <p:nvPr>
            <p:ph type="subTitle" idx="1" hasCustomPrompt="1"/>
          </p:nvPr>
        </p:nvSpPr>
        <p:spPr>
          <a:xfrm>
            <a:off x="152400" y="1047750"/>
            <a:ext cx="8839200" cy="3581400"/>
          </a:xfrm>
        </p:spPr>
        <p:txBody>
          <a:bodyPr>
            <a:normAutofit/>
          </a:bodyPr>
          <a:lstStyle>
            <a:lvl1pPr marL="0" indent="0" algn="ctr">
              <a:buNone/>
              <a:defRPr sz="2800">
                <a:solidFill>
                  <a:schemeClr val="tx1"/>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dirty="0"/>
              <a:t>Click to edit text</a:t>
            </a:r>
          </a:p>
        </p:txBody>
      </p:sp>
      <p:sp>
        <p:nvSpPr>
          <p:cNvPr id="4" name="Date Placeholder 3"/>
          <p:cNvSpPr>
            <a:spLocks noGrp="1"/>
          </p:cNvSpPr>
          <p:nvPr>
            <p:ph type="dt" sz="half" idx="10"/>
          </p:nvPr>
        </p:nvSpPr>
        <p:spPr/>
        <p:txBody>
          <a:bodyPr/>
          <a:lstStyle/>
          <a:p>
            <a:fld id="{3C11662F-D470-44BE-BDD0-07425498F415}" type="datetime1">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5C322-D144-471B-8A6A-18CA93F87583}" type="slidenum">
              <a:rPr lang="en-US" smtClean="0"/>
              <a:t>‹#›</a:t>
            </a:fld>
            <a:endParaRPr lang="en-US"/>
          </a:p>
        </p:txBody>
      </p:sp>
    </p:spTree>
    <p:extLst>
      <p:ext uri="{BB962C8B-B14F-4D97-AF65-F5344CB8AC3E}">
        <p14:creationId xmlns:p14="http://schemas.microsoft.com/office/powerpoint/2010/main" val="592680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Shadowed with Subtitle">
    <p:spTree>
      <p:nvGrpSpPr>
        <p:cNvPr id="1" name=""/>
        <p:cNvGrpSpPr/>
        <p:nvPr/>
      </p:nvGrpSpPr>
      <p:grpSpPr>
        <a:xfrm>
          <a:off x="0" y="0"/>
          <a:ext cx="0" cy="0"/>
          <a:chOff x="0" y="0"/>
          <a:chExt cx="0" cy="0"/>
        </a:xfrm>
      </p:grpSpPr>
      <p:sp>
        <p:nvSpPr>
          <p:cNvPr id="3" name="Rectangle 2"/>
          <p:cNvSpPr/>
          <p:nvPr/>
        </p:nvSpPr>
        <p:spPr>
          <a:xfrm>
            <a:off x="980904" y="1016602"/>
            <a:ext cx="7514705" cy="3533887"/>
          </a:xfrm>
          <a:prstGeom prst="rect">
            <a:avLst/>
          </a:prstGeom>
          <a:solidFill>
            <a:schemeClr val="bg1"/>
          </a:solidFill>
          <a:ln>
            <a:solidFill>
              <a:schemeClr val="bg1"/>
            </a:solidFill>
          </a:ln>
          <a:effectLst>
            <a:outerShdw blurRad="8255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lIns="73248" tIns="36623" rIns="73248" bIns="36623" rtlCol="0" anchor="ctr"/>
          <a:lstStyle/>
          <a:p>
            <a:pPr algn="ctr" defTabSz="408059"/>
            <a:endParaRPr lang="en-US" sz="1600">
              <a:solidFill>
                <a:srgbClr val="FFFFFF"/>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ext Placeholder 2"/>
          <p:cNvSpPr>
            <a:spLocks noGrp="1"/>
          </p:cNvSpPr>
          <p:nvPr>
            <p:ph idx="1"/>
          </p:nvPr>
        </p:nvSpPr>
        <p:spPr>
          <a:xfrm>
            <a:off x="997529" y="1034751"/>
            <a:ext cx="7481455" cy="3509682"/>
          </a:xfrm>
          <a:prstGeom prst="rect">
            <a:avLst/>
          </a:prstGeom>
          <a:ln>
            <a:noFill/>
          </a:ln>
          <a:effectLst/>
        </p:spPr>
        <p:txBody>
          <a:bodyPr vert="horz" lIns="0" tIns="0" rIns="0" bIns="0" rtlCol="0">
            <a:noAutofit/>
          </a:bodyPr>
          <a:lstStyle>
            <a:lvl1pPr marL="183118" indent="-183118">
              <a:spcAft>
                <a:spcPts val="801"/>
              </a:spcAft>
              <a:defRPr sz="1300">
                <a:latin typeface="Garamond" pitchFamily="18" charset="0"/>
              </a:defRPr>
            </a:lvl1pPr>
            <a:lvl2pPr>
              <a:defRPr sz="1100">
                <a:latin typeface="Garamond" pitchFamily="18" charset="0"/>
              </a:defRPr>
            </a:lvl2pPr>
            <a:lvl3pPr>
              <a:defRPr sz="1100">
                <a:latin typeface="Garamond" pitchFamily="18" charset="0"/>
              </a:defRPr>
            </a:lvl3pPr>
            <a:lvl4pPr>
              <a:defRPr sz="1100">
                <a:latin typeface="Garamond" pitchFamily="18" charset="0"/>
              </a:defRPr>
            </a:lvl4pPr>
            <a:lvl5pPr>
              <a:defRPr sz="1100">
                <a:latin typeface="Garamond"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8" name="Title 7"/>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3"/>
          </p:nvPr>
        </p:nvSpPr>
        <p:spPr/>
        <p:txBody>
          <a:bodyPr/>
          <a:lstStyle/>
          <a:p>
            <a:endParaRPr lang="en-US" dirty="0">
              <a:solidFill>
                <a:srgbClr val="000000"/>
              </a:solidFill>
            </a:endParaRPr>
          </a:p>
        </p:txBody>
      </p:sp>
    </p:spTree>
    <p:extLst>
      <p:ext uri="{BB962C8B-B14F-4D97-AF65-F5344CB8AC3E}">
        <p14:creationId xmlns:p14="http://schemas.microsoft.com/office/powerpoint/2010/main" val="26760602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8964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Sub-Section Breakr">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7870" b="-470"/>
          <a:stretch/>
        </p:blipFill>
        <p:spPr>
          <a:xfrm>
            <a:off x="364921" y="332413"/>
            <a:ext cx="8401860" cy="1794702"/>
          </a:xfrm>
          <a:prstGeom prst="rect">
            <a:avLst/>
          </a:prstGeom>
        </p:spPr>
      </p:pic>
      <p:sp>
        <p:nvSpPr>
          <p:cNvPr id="9" name="Rectangle 16"/>
          <p:cNvSpPr>
            <a:spLocks noGrp="1" noChangeArrowheads="1"/>
          </p:cNvSpPr>
          <p:nvPr>
            <p:ph type="ctrTitle"/>
          </p:nvPr>
        </p:nvSpPr>
        <p:spPr>
          <a:xfrm>
            <a:off x="366713" y="2491796"/>
            <a:ext cx="8458200" cy="616744"/>
          </a:xfrm>
          <a:prstGeom prst="rect">
            <a:avLst/>
          </a:prstGeom>
          <a:noFill/>
        </p:spPr>
        <p:txBody>
          <a:bodyPr lIns="0" tIns="0" rIns="0" bIns="0"/>
          <a:lstStyle>
            <a:lvl1pPr>
              <a:lnSpc>
                <a:spcPct val="90000"/>
              </a:lnSpc>
              <a:defRPr sz="2800" b="1" baseline="0">
                <a:solidFill>
                  <a:schemeClr val="tx1"/>
                </a:solidFill>
              </a:defRPr>
            </a:lvl1pPr>
          </a:lstStyle>
          <a:p>
            <a:r>
              <a:rPr lang="en-US" dirty="0"/>
              <a:t>Click to edit Master title style</a:t>
            </a:r>
          </a:p>
        </p:txBody>
      </p:sp>
      <p:sp>
        <p:nvSpPr>
          <p:cNvPr id="7" name="Rectangle 17"/>
          <p:cNvSpPr>
            <a:spLocks noGrp="1" noChangeArrowheads="1"/>
          </p:cNvSpPr>
          <p:nvPr>
            <p:ph type="subTitle" idx="1"/>
          </p:nvPr>
        </p:nvSpPr>
        <p:spPr>
          <a:xfrm>
            <a:off x="366712" y="3291897"/>
            <a:ext cx="8458200" cy="276999"/>
          </a:xfrm>
          <a:prstGeom prst="rect">
            <a:avLst/>
          </a:prstGeom>
        </p:spPr>
        <p:txBody>
          <a:bodyPr lIns="0" tIns="0" rIns="0" bIns="0">
            <a:spAutoFit/>
          </a:bodyPr>
          <a:lstStyle>
            <a:lvl1pPr marL="228600" marR="0" indent="-228600" algn="l" defTabSz="914400" rtl="0" eaLnBrk="1" fontAlgn="base" latinLnBrk="0" hangingPunct="1">
              <a:lnSpc>
                <a:spcPct val="100000"/>
              </a:lnSpc>
              <a:spcBef>
                <a:spcPts val="600"/>
              </a:spcBef>
              <a:spcAft>
                <a:spcPct val="0"/>
              </a:spcAft>
              <a:buClr>
                <a:schemeClr val="tx1"/>
              </a:buClr>
              <a:buSzTx/>
              <a:buFont typeface="Wingdings" pitchFamily="2" charset="2"/>
              <a:buChar char="§"/>
              <a:tabLst/>
              <a:defRPr sz="1800" baseline="0"/>
            </a:lvl1p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31856635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63554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74123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48716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8594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70747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69781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09153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9411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over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7518" y="742279"/>
            <a:ext cx="6688975" cy="3658944"/>
          </a:xfrm>
          <a:prstGeom prst="rect">
            <a:avLst/>
          </a:prstGeom>
        </p:spPr>
      </p:pic>
      <p:sp>
        <p:nvSpPr>
          <p:cNvPr id="5" name="Text Placeholder 14"/>
          <p:cNvSpPr>
            <a:spLocks noGrp="1"/>
          </p:cNvSpPr>
          <p:nvPr>
            <p:ph type="body" sz="quarter" idx="12" hasCustomPrompt="1"/>
          </p:nvPr>
        </p:nvSpPr>
        <p:spPr>
          <a:xfrm>
            <a:off x="3075711" y="977018"/>
            <a:ext cx="4987636" cy="151279"/>
          </a:xfrm>
          <a:prstGeom prst="rect">
            <a:avLst/>
          </a:prstGeom>
        </p:spPr>
        <p:txBody>
          <a:bodyPr lIns="0" tIns="0" rIns="0" bIns="0" anchor="ctr" anchorCtr="0">
            <a:noAutofit/>
          </a:bodyPr>
          <a:lstStyle>
            <a:lvl1pPr marL="0" indent="0" algn="l">
              <a:spcBef>
                <a:spcPts val="0"/>
              </a:spcBef>
              <a:spcAft>
                <a:spcPts val="0"/>
              </a:spcAft>
              <a:buFont typeface="Arial"/>
              <a:buNone/>
              <a:defRPr sz="1100" b="0" i="0" baseline="0">
                <a:solidFill>
                  <a:schemeClr val="tx2"/>
                </a:solidFill>
                <a:latin typeface="Arial"/>
                <a:cs typeface="Arial"/>
              </a:defRPr>
            </a:lvl1pPr>
          </a:lstStyle>
          <a:p>
            <a:pPr lvl="0"/>
            <a:r>
              <a:rPr lang="en-US" dirty="0"/>
              <a:t>Click to Add Title</a:t>
            </a:r>
          </a:p>
        </p:txBody>
      </p:sp>
      <p:sp>
        <p:nvSpPr>
          <p:cNvPr id="6" name="Text Placeholder 14"/>
          <p:cNvSpPr>
            <a:spLocks noGrp="1"/>
          </p:cNvSpPr>
          <p:nvPr>
            <p:ph type="body" sz="quarter" idx="13" hasCustomPrompt="1"/>
          </p:nvPr>
        </p:nvSpPr>
        <p:spPr>
          <a:xfrm>
            <a:off x="3075711" y="1139640"/>
            <a:ext cx="4987636" cy="121024"/>
          </a:xfrm>
          <a:prstGeom prst="rect">
            <a:avLst/>
          </a:prstGeom>
        </p:spPr>
        <p:txBody>
          <a:bodyPr lIns="0" tIns="0" rIns="0" bIns="0" anchor="ctr" anchorCtr="0">
            <a:noAutofit/>
          </a:bodyPr>
          <a:lstStyle>
            <a:lvl1pPr marL="0" indent="0" algn="l">
              <a:spcBef>
                <a:spcPts val="0"/>
              </a:spcBef>
              <a:spcAft>
                <a:spcPts val="0"/>
              </a:spcAft>
              <a:buFont typeface="Arial"/>
              <a:buNone/>
              <a:defRPr sz="900" b="0" i="0" baseline="0">
                <a:solidFill>
                  <a:srgbClr val="5F6060"/>
                </a:solidFill>
                <a:latin typeface="Arial"/>
                <a:cs typeface="Arial"/>
              </a:defRPr>
            </a:lvl1pPr>
          </a:lstStyle>
          <a:p>
            <a:pPr lvl="0"/>
            <a:r>
              <a:rPr lang="en-US" dirty="0"/>
              <a:t>Click to Add Subtitle</a:t>
            </a:r>
          </a:p>
        </p:txBody>
      </p:sp>
      <p:sp>
        <p:nvSpPr>
          <p:cNvPr id="10" name="Text Placeholder 14"/>
          <p:cNvSpPr>
            <a:spLocks noGrp="1"/>
          </p:cNvSpPr>
          <p:nvPr>
            <p:ph type="body" sz="quarter" idx="15" hasCustomPrompt="1"/>
          </p:nvPr>
        </p:nvSpPr>
        <p:spPr>
          <a:xfrm>
            <a:off x="3075715" y="843888"/>
            <a:ext cx="1619491" cy="121024"/>
          </a:xfrm>
          <a:prstGeom prst="rect">
            <a:avLst/>
          </a:prstGeom>
        </p:spPr>
        <p:txBody>
          <a:bodyPr lIns="0" tIns="0" rIns="0" bIns="0" anchor="ctr" anchorCtr="0">
            <a:noAutofit/>
          </a:bodyPr>
          <a:lstStyle>
            <a:lvl1pPr marL="0" indent="0" algn="l">
              <a:spcBef>
                <a:spcPts val="0"/>
              </a:spcBef>
              <a:spcAft>
                <a:spcPts val="0"/>
              </a:spcAft>
              <a:buFont typeface="Arial"/>
              <a:buNone/>
              <a:defRPr sz="900" b="0" i="0" baseline="0">
                <a:solidFill>
                  <a:srgbClr val="5F6060"/>
                </a:solidFill>
                <a:latin typeface="Arial"/>
                <a:cs typeface="Arial"/>
              </a:defRPr>
            </a:lvl1pPr>
          </a:lstStyle>
          <a:p>
            <a:pPr lvl="0"/>
            <a:r>
              <a:rPr lang="en-US" dirty="0"/>
              <a:t>Month XX, XXXX</a:t>
            </a:r>
          </a:p>
        </p:txBody>
      </p:sp>
    </p:spTree>
    <p:extLst>
      <p:ext uri="{BB962C8B-B14F-4D97-AF65-F5344CB8AC3E}">
        <p14:creationId xmlns:p14="http://schemas.microsoft.com/office/powerpoint/2010/main" val="11913596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Sub-Section Breakr">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7870" b="-470"/>
          <a:stretch/>
        </p:blipFill>
        <p:spPr>
          <a:xfrm>
            <a:off x="364921" y="332413"/>
            <a:ext cx="8401860" cy="1794702"/>
          </a:xfrm>
          <a:prstGeom prst="rect">
            <a:avLst/>
          </a:prstGeom>
        </p:spPr>
      </p:pic>
      <p:sp>
        <p:nvSpPr>
          <p:cNvPr id="9" name="Rectangle 16"/>
          <p:cNvSpPr>
            <a:spLocks noGrp="1" noChangeArrowheads="1"/>
          </p:cNvSpPr>
          <p:nvPr>
            <p:ph type="ctrTitle"/>
          </p:nvPr>
        </p:nvSpPr>
        <p:spPr>
          <a:xfrm>
            <a:off x="366713" y="2491796"/>
            <a:ext cx="8458200" cy="616744"/>
          </a:xfrm>
          <a:prstGeom prst="rect">
            <a:avLst/>
          </a:prstGeom>
          <a:noFill/>
        </p:spPr>
        <p:txBody>
          <a:bodyPr lIns="0" tIns="0" rIns="0" bIns="0"/>
          <a:lstStyle>
            <a:lvl1pPr>
              <a:lnSpc>
                <a:spcPct val="90000"/>
              </a:lnSpc>
              <a:defRPr sz="2800" b="1" baseline="0">
                <a:solidFill>
                  <a:schemeClr val="tx1"/>
                </a:solidFill>
              </a:defRPr>
            </a:lvl1pPr>
          </a:lstStyle>
          <a:p>
            <a:r>
              <a:rPr lang="en-US" dirty="0"/>
              <a:t>Click to edit Master title style</a:t>
            </a:r>
          </a:p>
        </p:txBody>
      </p:sp>
      <p:sp>
        <p:nvSpPr>
          <p:cNvPr id="7" name="Rectangle 17"/>
          <p:cNvSpPr>
            <a:spLocks noGrp="1" noChangeArrowheads="1"/>
          </p:cNvSpPr>
          <p:nvPr>
            <p:ph type="subTitle" idx="1"/>
          </p:nvPr>
        </p:nvSpPr>
        <p:spPr>
          <a:xfrm>
            <a:off x="366712" y="3291897"/>
            <a:ext cx="8458200" cy="276999"/>
          </a:xfrm>
          <a:prstGeom prst="rect">
            <a:avLst/>
          </a:prstGeom>
        </p:spPr>
        <p:txBody>
          <a:bodyPr lIns="0" tIns="0" rIns="0" bIns="0">
            <a:spAutoFit/>
          </a:bodyPr>
          <a:lstStyle>
            <a:lvl1pPr marL="228600" marR="0" indent="-228600" algn="l" defTabSz="914400" rtl="0" eaLnBrk="1" fontAlgn="base" latinLnBrk="0" hangingPunct="1">
              <a:lnSpc>
                <a:spcPct val="100000"/>
              </a:lnSpc>
              <a:spcBef>
                <a:spcPts val="600"/>
              </a:spcBef>
              <a:spcAft>
                <a:spcPct val="0"/>
              </a:spcAft>
              <a:buClr>
                <a:schemeClr val="tx1"/>
              </a:buClr>
              <a:buSzTx/>
              <a:buFont typeface="Wingdings" pitchFamily="2" charset="2"/>
              <a:buChar char="§"/>
              <a:tabLst/>
              <a:defRPr sz="1800" baseline="0"/>
            </a:lvl1p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7772959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44911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15893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15293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25979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35635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Sub-Section Breakr">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7870" b="-470"/>
          <a:stretch/>
        </p:blipFill>
        <p:spPr>
          <a:xfrm>
            <a:off x="364921" y="332413"/>
            <a:ext cx="8401860" cy="1794702"/>
          </a:xfrm>
          <a:prstGeom prst="rect">
            <a:avLst/>
          </a:prstGeom>
        </p:spPr>
      </p:pic>
      <p:sp>
        <p:nvSpPr>
          <p:cNvPr id="9" name="Rectangle 16"/>
          <p:cNvSpPr>
            <a:spLocks noGrp="1" noChangeArrowheads="1"/>
          </p:cNvSpPr>
          <p:nvPr>
            <p:ph type="ctrTitle"/>
          </p:nvPr>
        </p:nvSpPr>
        <p:spPr>
          <a:xfrm>
            <a:off x="366713" y="2491796"/>
            <a:ext cx="8458200" cy="616744"/>
          </a:xfrm>
          <a:prstGeom prst="rect">
            <a:avLst/>
          </a:prstGeom>
          <a:noFill/>
        </p:spPr>
        <p:txBody>
          <a:bodyPr lIns="0" tIns="0" rIns="0" bIns="0"/>
          <a:lstStyle>
            <a:lvl1pPr>
              <a:lnSpc>
                <a:spcPct val="90000"/>
              </a:lnSpc>
              <a:defRPr sz="2800" b="1" baseline="0">
                <a:solidFill>
                  <a:schemeClr val="tx1"/>
                </a:solidFill>
              </a:defRPr>
            </a:lvl1pPr>
          </a:lstStyle>
          <a:p>
            <a:r>
              <a:rPr lang="en-US" dirty="0"/>
              <a:t>Click to edit Master title style</a:t>
            </a:r>
          </a:p>
        </p:txBody>
      </p:sp>
      <p:sp>
        <p:nvSpPr>
          <p:cNvPr id="7" name="Rectangle 17"/>
          <p:cNvSpPr>
            <a:spLocks noGrp="1" noChangeArrowheads="1"/>
          </p:cNvSpPr>
          <p:nvPr>
            <p:ph type="subTitle" idx="1"/>
          </p:nvPr>
        </p:nvSpPr>
        <p:spPr>
          <a:xfrm>
            <a:off x="366712" y="3291897"/>
            <a:ext cx="8458200" cy="276999"/>
          </a:xfrm>
          <a:prstGeom prst="rect">
            <a:avLst/>
          </a:prstGeom>
        </p:spPr>
        <p:txBody>
          <a:bodyPr lIns="0" tIns="0" rIns="0" bIns="0">
            <a:spAutoFit/>
          </a:bodyPr>
          <a:lstStyle>
            <a:lvl1pPr marL="228600" marR="0" indent="-228600" algn="l" defTabSz="914400" rtl="0" eaLnBrk="1" fontAlgn="base" latinLnBrk="0" hangingPunct="1">
              <a:lnSpc>
                <a:spcPct val="100000"/>
              </a:lnSpc>
              <a:spcBef>
                <a:spcPts val="600"/>
              </a:spcBef>
              <a:spcAft>
                <a:spcPct val="0"/>
              </a:spcAft>
              <a:buClr>
                <a:schemeClr val="tx1"/>
              </a:buClr>
              <a:buSzTx/>
              <a:buFont typeface="Wingdings" pitchFamily="2" charset="2"/>
              <a:buChar char="§"/>
              <a:tabLst/>
              <a:defRPr sz="1800" baseline="0"/>
            </a:lvl1p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22522843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98469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6837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1648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29844" y="1211287"/>
            <a:ext cx="831273" cy="605118"/>
          </a:xfrm>
          <a:prstGeom prst="rect">
            <a:avLst/>
          </a:prstGeom>
        </p:spPr>
      </p:pic>
      <p:sp>
        <p:nvSpPr>
          <p:cNvPr id="10" name="Text Placeholder 14"/>
          <p:cNvSpPr>
            <a:spLocks noGrp="1"/>
          </p:cNvSpPr>
          <p:nvPr>
            <p:ph type="body" sz="quarter" idx="12" hasCustomPrompt="1"/>
          </p:nvPr>
        </p:nvSpPr>
        <p:spPr>
          <a:xfrm>
            <a:off x="3645479" y="1639875"/>
            <a:ext cx="4987636" cy="151279"/>
          </a:xfrm>
          <a:prstGeom prst="rect">
            <a:avLst/>
          </a:prstGeom>
        </p:spPr>
        <p:txBody>
          <a:bodyPr lIns="0" tIns="0" rIns="0" bIns="0" anchor="ctr" anchorCtr="0">
            <a:noAutofit/>
          </a:bodyPr>
          <a:lstStyle>
            <a:lvl1pPr marL="0" indent="0" algn="l">
              <a:spcBef>
                <a:spcPts val="0"/>
              </a:spcBef>
              <a:spcAft>
                <a:spcPts val="0"/>
              </a:spcAft>
              <a:buFont typeface="Arial"/>
              <a:buNone/>
              <a:defRPr sz="1100" b="0" i="0" baseline="0">
                <a:solidFill>
                  <a:schemeClr val="tx2"/>
                </a:solidFill>
                <a:latin typeface="Arial"/>
                <a:cs typeface="Arial"/>
              </a:defRPr>
            </a:lvl1pPr>
          </a:lstStyle>
          <a:p>
            <a:pPr lvl="0"/>
            <a:r>
              <a:rPr lang="en-US" dirty="0"/>
              <a:t>Click to Add Title</a:t>
            </a:r>
          </a:p>
        </p:txBody>
      </p:sp>
      <p:sp>
        <p:nvSpPr>
          <p:cNvPr id="11" name="Text Placeholder 14"/>
          <p:cNvSpPr>
            <a:spLocks noGrp="1"/>
          </p:cNvSpPr>
          <p:nvPr>
            <p:ph type="body" sz="quarter" idx="13" hasCustomPrompt="1"/>
          </p:nvPr>
        </p:nvSpPr>
        <p:spPr>
          <a:xfrm>
            <a:off x="3645479" y="1797201"/>
            <a:ext cx="4987636" cy="121024"/>
          </a:xfrm>
          <a:prstGeom prst="rect">
            <a:avLst/>
          </a:prstGeom>
        </p:spPr>
        <p:txBody>
          <a:bodyPr lIns="0" tIns="0" rIns="0" bIns="0" anchor="ctr" anchorCtr="0">
            <a:noAutofit/>
          </a:bodyPr>
          <a:lstStyle>
            <a:lvl1pPr marL="0" indent="0" algn="l">
              <a:spcBef>
                <a:spcPts val="0"/>
              </a:spcBef>
              <a:spcAft>
                <a:spcPts val="0"/>
              </a:spcAft>
              <a:buFont typeface="Arial"/>
              <a:buNone/>
              <a:defRPr sz="900" b="0" i="0" baseline="0">
                <a:solidFill>
                  <a:srgbClr val="5F6060"/>
                </a:solidFill>
                <a:latin typeface="Arial"/>
                <a:cs typeface="Arial"/>
              </a:defRPr>
            </a:lvl1pPr>
          </a:lstStyle>
          <a:p>
            <a:pPr lvl="0"/>
            <a:r>
              <a:rPr lang="en-US" dirty="0"/>
              <a:t>Click to Add Subtitle</a:t>
            </a:r>
          </a:p>
        </p:txBody>
      </p:sp>
      <p:sp>
        <p:nvSpPr>
          <p:cNvPr id="14" name="Text Placeholder 14"/>
          <p:cNvSpPr>
            <a:spLocks noGrp="1"/>
          </p:cNvSpPr>
          <p:nvPr>
            <p:ph type="body" sz="quarter" idx="15" hasCustomPrompt="1"/>
          </p:nvPr>
        </p:nvSpPr>
        <p:spPr>
          <a:xfrm>
            <a:off x="3645482" y="1500693"/>
            <a:ext cx="1619491" cy="121024"/>
          </a:xfrm>
          <a:prstGeom prst="rect">
            <a:avLst/>
          </a:prstGeom>
        </p:spPr>
        <p:txBody>
          <a:bodyPr lIns="0" tIns="0" rIns="0" bIns="0" anchor="ctr" anchorCtr="0">
            <a:noAutofit/>
          </a:bodyPr>
          <a:lstStyle>
            <a:lvl1pPr marL="0" indent="0" algn="l">
              <a:spcBef>
                <a:spcPts val="0"/>
              </a:spcBef>
              <a:spcAft>
                <a:spcPts val="0"/>
              </a:spcAft>
              <a:buFont typeface="Arial"/>
              <a:buNone/>
              <a:defRPr sz="900" b="0" i="0" baseline="0">
                <a:solidFill>
                  <a:srgbClr val="5F6060"/>
                </a:solidFill>
                <a:latin typeface="Arial"/>
                <a:cs typeface="Arial"/>
              </a:defRPr>
            </a:lvl1pPr>
          </a:lstStyle>
          <a:p>
            <a:pPr lvl="0"/>
            <a:r>
              <a:rPr lang="en-US" dirty="0"/>
              <a:t>Month XX, XXXX</a:t>
            </a:r>
          </a:p>
        </p:txBody>
      </p:sp>
      <p:sp>
        <p:nvSpPr>
          <p:cNvPr id="15" name="Text Placeholder 10"/>
          <p:cNvSpPr>
            <a:spLocks noGrp="1"/>
          </p:cNvSpPr>
          <p:nvPr>
            <p:ph type="body" sz="quarter" idx="16" hasCustomPrompt="1"/>
          </p:nvPr>
        </p:nvSpPr>
        <p:spPr>
          <a:xfrm>
            <a:off x="3645483" y="2168338"/>
            <a:ext cx="4071215" cy="1512794"/>
          </a:xfrm>
        </p:spPr>
        <p:txBody>
          <a:bodyPr>
            <a:noAutofit/>
          </a:bodyPr>
          <a:lstStyle>
            <a:lvl1pPr marL="0" marR="0" indent="0" algn="l" defTabSz="408059" rtl="0" eaLnBrk="1" fontAlgn="auto" latinLnBrk="0" hangingPunct="1">
              <a:lnSpc>
                <a:spcPct val="100000"/>
              </a:lnSpc>
              <a:spcBef>
                <a:spcPts val="0"/>
              </a:spcBef>
              <a:spcAft>
                <a:spcPts val="0"/>
              </a:spcAft>
              <a:buClrTx/>
              <a:buSzPct val="100000"/>
              <a:buFontTx/>
              <a:buNone/>
              <a:tabLst/>
              <a:defRPr sz="1000" baseline="0">
                <a:latin typeface="+mj-lt"/>
              </a:defRPr>
            </a:lvl1pPr>
          </a:lstStyle>
          <a:p>
            <a:pPr lvl="0"/>
            <a:r>
              <a:rPr lang="en-US" dirty="0"/>
              <a:t>Click to add Author 1 | Author 2</a:t>
            </a:r>
            <a:br>
              <a:rPr lang="en-US" dirty="0"/>
            </a:br>
            <a:r>
              <a:rPr lang="en-US" dirty="0"/>
              <a:t>Author 3 | Author 4 (etc.)</a:t>
            </a:r>
          </a:p>
          <a:p>
            <a:pPr lvl="0"/>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25835" y="4199519"/>
            <a:ext cx="3300153" cy="498213"/>
          </a:xfrm>
          <a:prstGeom prst="rect">
            <a:avLst/>
          </a:prstGeom>
        </p:spPr>
      </p:pic>
    </p:spTree>
    <p:extLst>
      <p:ext uri="{BB962C8B-B14F-4D97-AF65-F5344CB8AC3E}">
        <p14:creationId xmlns:p14="http://schemas.microsoft.com/office/powerpoint/2010/main" val="41309459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5312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99588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9148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Sub-Section Breakr">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7870" b="-470"/>
          <a:stretch/>
        </p:blipFill>
        <p:spPr>
          <a:xfrm>
            <a:off x="364921" y="332413"/>
            <a:ext cx="8401860" cy="1794702"/>
          </a:xfrm>
          <a:prstGeom prst="rect">
            <a:avLst/>
          </a:prstGeom>
        </p:spPr>
      </p:pic>
      <p:sp>
        <p:nvSpPr>
          <p:cNvPr id="9" name="Rectangle 16"/>
          <p:cNvSpPr>
            <a:spLocks noGrp="1" noChangeArrowheads="1"/>
          </p:cNvSpPr>
          <p:nvPr>
            <p:ph type="ctrTitle"/>
          </p:nvPr>
        </p:nvSpPr>
        <p:spPr>
          <a:xfrm>
            <a:off x="366713" y="2491796"/>
            <a:ext cx="8458200" cy="616744"/>
          </a:xfrm>
          <a:prstGeom prst="rect">
            <a:avLst/>
          </a:prstGeom>
          <a:noFill/>
        </p:spPr>
        <p:txBody>
          <a:bodyPr lIns="0" tIns="0" rIns="0" bIns="0"/>
          <a:lstStyle>
            <a:lvl1pPr>
              <a:lnSpc>
                <a:spcPct val="90000"/>
              </a:lnSpc>
              <a:defRPr sz="2800" b="1" baseline="0">
                <a:solidFill>
                  <a:schemeClr val="tx1"/>
                </a:solidFill>
              </a:defRPr>
            </a:lvl1pPr>
          </a:lstStyle>
          <a:p>
            <a:r>
              <a:rPr lang="en-US" dirty="0"/>
              <a:t>Click to edit Master title style</a:t>
            </a:r>
          </a:p>
        </p:txBody>
      </p:sp>
      <p:sp>
        <p:nvSpPr>
          <p:cNvPr id="7" name="Rectangle 17"/>
          <p:cNvSpPr>
            <a:spLocks noGrp="1" noChangeArrowheads="1"/>
          </p:cNvSpPr>
          <p:nvPr>
            <p:ph type="subTitle" idx="1"/>
          </p:nvPr>
        </p:nvSpPr>
        <p:spPr>
          <a:xfrm>
            <a:off x="366712" y="3291897"/>
            <a:ext cx="8458200" cy="276999"/>
          </a:xfrm>
          <a:prstGeom prst="rect">
            <a:avLst/>
          </a:prstGeom>
        </p:spPr>
        <p:txBody>
          <a:bodyPr lIns="0" tIns="0" rIns="0" bIns="0">
            <a:spAutoFit/>
          </a:bodyPr>
          <a:lstStyle>
            <a:lvl1pPr marL="228600" marR="0" indent="-228600" algn="l" defTabSz="914400" rtl="0" eaLnBrk="1" fontAlgn="base" latinLnBrk="0" hangingPunct="1">
              <a:lnSpc>
                <a:spcPct val="100000"/>
              </a:lnSpc>
              <a:spcBef>
                <a:spcPts val="600"/>
              </a:spcBef>
              <a:spcAft>
                <a:spcPct val="0"/>
              </a:spcAft>
              <a:buClr>
                <a:schemeClr val="tx1"/>
              </a:buClr>
              <a:buSzTx/>
              <a:buFont typeface="Wingdings" pitchFamily="2" charset="2"/>
              <a:buChar char="§"/>
              <a:tabLst/>
              <a:defRPr sz="1800" baseline="0"/>
            </a:lvl1p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37811601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06014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34790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Sub-Section Breakr">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7870" b="-470"/>
          <a:stretch/>
        </p:blipFill>
        <p:spPr>
          <a:xfrm>
            <a:off x="364921" y="332413"/>
            <a:ext cx="8401860" cy="1794702"/>
          </a:xfrm>
          <a:prstGeom prst="rect">
            <a:avLst/>
          </a:prstGeom>
        </p:spPr>
      </p:pic>
      <p:sp>
        <p:nvSpPr>
          <p:cNvPr id="9" name="Rectangle 16"/>
          <p:cNvSpPr>
            <a:spLocks noGrp="1" noChangeArrowheads="1"/>
          </p:cNvSpPr>
          <p:nvPr>
            <p:ph type="ctrTitle"/>
          </p:nvPr>
        </p:nvSpPr>
        <p:spPr>
          <a:xfrm>
            <a:off x="366713" y="2491796"/>
            <a:ext cx="8458200" cy="616744"/>
          </a:xfrm>
          <a:prstGeom prst="rect">
            <a:avLst/>
          </a:prstGeom>
          <a:noFill/>
        </p:spPr>
        <p:txBody>
          <a:bodyPr lIns="0" tIns="0" rIns="0" bIns="0"/>
          <a:lstStyle>
            <a:lvl1pPr>
              <a:lnSpc>
                <a:spcPct val="90000"/>
              </a:lnSpc>
              <a:defRPr sz="2800" b="1" baseline="0">
                <a:solidFill>
                  <a:schemeClr val="tx1"/>
                </a:solidFill>
              </a:defRPr>
            </a:lvl1pPr>
          </a:lstStyle>
          <a:p>
            <a:r>
              <a:rPr lang="en-US" dirty="0"/>
              <a:t>Click to edit Master title style</a:t>
            </a:r>
          </a:p>
        </p:txBody>
      </p:sp>
      <p:sp>
        <p:nvSpPr>
          <p:cNvPr id="7" name="Rectangle 17"/>
          <p:cNvSpPr>
            <a:spLocks noGrp="1" noChangeArrowheads="1"/>
          </p:cNvSpPr>
          <p:nvPr>
            <p:ph type="subTitle" idx="1"/>
          </p:nvPr>
        </p:nvSpPr>
        <p:spPr>
          <a:xfrm>
            <a:off x="366712" y="3291897"/>
            <a:ext cx="8458200" cy="276999"/>
          </a:xfrm>
          <a:prstGeom prst="rect">
            <a:avLst/>
          </a:prstGeom>
        </p:spPr>
        <p:txBody>
          <a:bodyPr lIns="0" tIns="0" rIns="0" bIns="0">
            <a:spAutoFit/>
          </a:bodyPr>
          <a:lstStyle>
            <a:lvl1pPr marL="228600" marR="0" indent="-228600" algn="l" defTabSz="914400" rtl="0" eaLnBrk="1" fontAlgn="base" latinLnBrk="0" hangingPunct="1">
              <a:lnSpc>
                <a:spcPct val="100000"/>
              </a:lnSpc>
              <a:spcBef>
                <a:spcPts val="600"/>
              </a:spcBef>
              <a:spcAft>
                <a:spcPct val="0"/>
              </a:spcAft>
              <a:buClr>
                <a:schemeClr val="tx1"/>
              </a:buClr>
              <a:buSzTx/>
              <a:buFont typeface="Wingdings" pitchFamily="2" charset="2"/>
              <a:buChar char="§"/>
              <a:tabLst/>
              <a:defRPr sz="1800" baseline="0"/>
            </a:lvl1p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28882394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41941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82810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9791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opyright (US)">
    <p:spTree>
      <p:nvGrpSpPr>
        <p:cNvPr id="1" name=""/>
        <p:cNvGrpSpPr/>
        <p:nvPr/>
      </p:nvGrpSpPr>
      <p:grpSpPr>
        <a:xfrm>
          <a:off x="0" y="0"/>
          <a:ext cx="0" cy="0"/>
          <a:chOff x="0" y="0"/>
          <a:chExt cx="0" cy="0"/>
        </a:xfrm>
      </p:grpSpPr>
      <p:sp>
        <p:nvSpPr>
          <p:cNvPr id="5" name="TextBox 4"/>
          <p:cNvSpPr txBox="1"/>
          <p:nvPr/>
        </p:nvSpPr>
        <p:spPr>
          <a:xfrm>
            <a:off x="831279" y="711255"/>
            <a:ext cx="7805651" cy="3488267"/>
          </a:xfrm>
          <a:prstGeom prst="rect">
            <a:avLst/>
          </a:prstGeom>
          <a:noFill/>
        </p:spPr>
        <p:txBody>
          <a:bodyPr wrap="square" lIns="0" tIns="0" rIns="0" bIns="0" rtlCol="0" anchor="b" anchorCtr="0">
            <a:noAutofit/>
          </a:bodyPr>
          <a:lstStyle/>
          <a:p>
            <a:pPr defTabSz="408059"/>
            <a:r>
              <a:rPr lang="en-US" sz="800" dirty="0">
                <a:solidFill>
                  <a:srgbClr val="CCCCCC">
                    <a:lumMod val="50000"/>
                  </a:srgbClr>
                </a:solidFill>
                <a:latin typeface="Garamond"/>
              </a:rPr>
              <a:t>Copyright © 2014 by Cambridge Associates LLC. All rights reserved. Confidential.</a:t>
            </a:r>
          </a:p>
          <a:p>
            <a:pPr defTabSz="408059"/>
            <a:endParaRPr lang="en-US" sz="800" dirty="0">
              <a:solidFill>
                <a:srgbClr val="CCCCCC">
                  <a:lumMod val="50000"/>
                </a:srgbClr>
              </a:solidFill>
              <a:latin typeface="Garamond"/>
            </a:endParaRPr>
          </a:p>
          <a:p>
            <a:pPr defTabSz="408059"/>
            <a:r>
              <a:rPr lang="en-US" sz="800" dirty="0">
                <a:solidFill>
                  <a:srgbClr val="CCCCCC">
                    <a:lumMod val="50000"/>
                  </a:srgbClr>
                </a:solidFill>
                <a:latin typeface="Garamond"/>
              </a:rPr>
              <a:t>This report may not be displayed, reproduced, distributed, transmitted, or used to create derivative works in any form, in whole or in portion, by any means, without written permission from Cambridge Associates LLC (“CA”). Copying of this publication is a violation of U.S. and global copyright laws (e.g., 17 U.S.C. 101 et seq.). Violators of this copyright may be subject to liability for substantial monetary damages. The information and material published in this report are confidential and non-transferable. Therefore, recipients may not disclose any information or material derived from this report to third parties, or use information or material from this report, without prior written authorization. This report is provided for informational purposes only. It is not intended to constitute an offer of securities of any of the issuers that may be described in the report. No part of this report is intended as a recommendation of any firm or any security, unless expressly stated otherwise. Nothing contained in this report should be construed as the provision of tax or legal advice. Past performance is not indicative of future performance. Any information or opinions provided in this report are as of the date of the report and CA is under no obligation to update the information or communicate that any updates have been made. Information contained herein may have been provided by third parties, including investment firms providing information on returns and assets under management, and may not have been independently verified. CA can neither assure nor accept responsibility for accuracy, but substantial legal liability may apply to misrepresentations of results made by a manager that are delivered to CA electronically, by wire, or through the mail. Managers may report returns to CA gross (before the deduction of management fees), net (after the deduction of management fees), or both.</a:t>
            </a:r>
          </a:p>
          <a:p>
            <a:pPr defTabSz="408059"/>
            <a:endParaRPr lang="en-US" sz="800" dirty="0">
              <a:solidFill>
                <a:srgbClr val="CCCCCC">
                  <a:lumMod val="50000"/>
                </a:srgbClr>
              </a:solidFill>
              <a:latin typeface="Garamond"/>
            </a:endParaRPr>
          </a:p>
          <a:p>
            <a:pPr defTabSz="408059"/>
            <a:r>
              <a:rPr lang="en-US" sz="800" dirty="0">
                <a:solidFill>
                  <a:srgbClr val="CCCCCC">
                    <a:lumMod val="50000"/>
                  </a:srgbClr>
                </a:solidFill>
                <a:latin typeface="Garamond"/>
              </a:rPr>
              <a:t>Cambridge Associates, LLC is a Massachusetts limited liability company with offices in Arlington, VA; Boston, MA; Dallas, TX; and Menlo Park, CA. Cambridge Associates Fiduciary Trust, LLC is a New Hampshire limited liability company chartered to serve as a non-depository trust company, and is a wholly-owned subsidiary of Cambridge Associates, LLC. Cambridge Associates Limited is registered as a limited company in England and Wales No. 06135829 and is </a:t>
            </a:r>
            <a:r>
              <a:rPr lang="en-US" sz="800" dirty="0" err="1">
                <a:solidFill>
                  <a:srgbClr val="CCCCCC">
                    <a:lumMod val="50000"/>
                  </a:srgbClr>
                </a:solidFill>
                <a:latin typeface="Garamond"/>
              </a:rPr>
              <a:t>authorised</a:t>
            </a:r>
            <a:r>
              <a:rPr lang="en-US" sz="800" dirty="0">
                <a:solidFill>
                  <a:srgbClr val="CCCCCC">
                    <a:lumMod val="50000"/>
                  </a:srgbClr>
                </a:solidFill>
                <a:latin typeface="Garamond"/>
              </a:rPr>
              <a:t> and regulated by the Financial Conduct Authority in the conduct of Investment Business. Cambridge Associates Limited, LLC is a Massachusetts limited liability company with a branch office in Sydney, Australia (ARBN 109 366 654). Cambridge Associates Asia </a:t>
            </a:r>
            <a:r>
              <a:rPr lang="en-US" sz="800" dirty="0" err="1">
                <a:solidFill>
                  <a:srgbClr val="CCCCCC">
                    <a:lumMod val="50000"/>
                  </a:srgbClr>
                </a:solidFill>
                <a:latin typeface="Garamond"/>
              </a:rPr>
              <a:t>Pte</a:t>
            </a:r>
            <a:r>
              <a:rPr lang="en-US" sz="800" dirty="0">
                <a:solidFill>
                  <a:srgbClr val="CCCCCC">
                    <a:lumMod val="50000"/>
                  </a:srgbClr>
                </a:solidFill>
                <a:latin typeface="Garamond"/>
              </a:rPr>
              <a:t> Ltd is a Singapore corporation (Registration No. 200101063G). Cambridge Associates Investment Consultancy (Beijing) Ltd is a wholly owned subsidiary of Cambridge Associates, LLC and is registered with the Beijing Administration for Industry and Commerce (Registration No. 110000450174972).</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025835" y="4199519"/>
            <a:ext cx="3300153" cy="498213"/>
          </a:xfrm>
          <a:prstGeom prst="rect">
            <a:avLst/>
          </a:prstGeom>
        </p:spPr>
      </p:pic>
    </p:spTree>
    <p:extLst>
      <p:ext uri="{BB962C8B-B14F-4D97-AF65-F5344CB8AC3E}">
        <p14:creationId xmlns:p14="http://schemas.microsoft.com/office/powerpoint/2010/main" val="13803102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38728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71869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92338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16351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988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41448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76076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68575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74220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4549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sp>
        <p:nvSpPr>
          <p:cNvPr id="7" name="Text Placeholder 10"/>
          <p:cNvSpPr>
            <a:spLocks noGrp="1"/>
          </p:cNvSpPr>
          <p:nvPr>
            <p:ph type="body" sz="quarter" idx="12"/>
          </p:nvPr>
        </p:nvSpPr>
        <p:spPr>
          <a:xfrm>
            <a:off x="1246913" y="1422029"/>
            <a:ext cx="6331237" cy="2589399"/>
          </a:xfrm>
        </p:spPr>
        <p:txBody>
          <a:bodyPr>
            <a:noAutofit/>
          </a:bodyPr>
          <a:lstStyle>
            <a:lvl1pPr marL="0" indent="0">
              <a:buNone/>
              <a:defRPr sz="1300">
                <a:latin typeface="+mj-lt"/>
              </a:defRPr>
            </a:lvl1pPr>
          </a:lstStyle>
          <a:p>
            <a:pPr lvl="0"/>
            <a:r>
              <a:rPr lang="en-US"/>
              <a:t>Click to edit Master text styles</a:t>
            </a:r>
          </a:p>
        </p:txBody>
      </p:sp>
      <p:sp>
        <p:nvSpPr>
          <p:cNvPr id="2" name="Footer Placeholder 1"/>
          <p:cNvSpPr>
            <a:spLocks noGrp="1"/>
          </p:cNvSpPr>
          <p:nvPr>
            <p:ph type="ftr" sz="quarter" idx="13"/>
          </p:nvPr>
        </p:nvSpPr>
        <p:spPr/>
        <p:txBody>
          <a:bodyPr/>
          <a:lstStyle/>
          <a:p>
            <a:endParaRPr lang="en-US" dirty="0">
              <a:solidFill>
                <a:srgbClr val="000000"/>
              </a:solidFill>
            </a:endParaRPr>
          </a:p>
        </p:txBody>
      </p:sp>
      <p:sp>
        <p:nvSpPr>
          <p:cNvPr id="3" name="Slide Number Placeholder 2"/>
          <p:cNvSpPr>
            <a:spLocks noGrp="1"/>
          </p:cNvSpPr>
          <p:nvPr>
            <p:ph type="sldNum" sz="quarter" idx="14"/>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Tree>
    <p:extLst>
      <p:ext uri="{BB962C8B-B14F-4D97-AF65-F5344CB8AC3E}">
        <p14:creationId xmlns:p14="http://schemas.microsoft.com/office/powerpoint/2010/main" val="26420336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Sub-Section Breakr">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7870" b="-470"/>
          <a:stretch/>
        </p:blipFill>
        <p:spPr>
          <a:xfrm>
            <a:off x="364921" y="332413"/>
            <a:ext cx="8401860" cy="1794702"/>
          </a:xfrm>
          <a:prstGeom prst="rect">
            <a:avLst/>
          </a:prstGeom>
        </p:spPr>
      </p:pic>
      <p:sp>
        <p:nvSpPr>
          <p:cNvPr id="9" name="Rectangle 16"/>
          <p:cNvSpPr>
            <a:spLocks noGrp="1" noChangeArrowheads="1"/>
          </p:cNvSpPr>
          <p:nvPr>
            <p:ph type="ctrTitle"/>
          </p:nvPr>
        </p:nvSpPr>
        <p:spPr>
          <a:xfrm>
            <a:off x="366713" y="2491796"/>
            <a:ext cx="8458200" cy="616744"/>
          </a:xfrm>
          <a:prstGeom prst="rect">
            <a:avLst/>
          </a:prstGeom>
          <a:noFill/>
        </p:spPr>
        <p:txBody>
          <a:bodyPr lIns="0" tIns="0" rIns="0" bIns="0"/>
          <a:lstStyle>
            <a:lvl1pPr>
              <a:lnSpc>
                <a:spcPct val="90000"/>
              </a:lnSpc>
              <a:defRPr sz="2800" b="1" baseline="0">
                <a:solidFill>
                  <a:schemeClr val="tx1"/>
                </a:solidFill>
              </a:defRPr>
            </a:lvl1pPr>
          </a:lstStyle>
          <a:p>
            <a:r>
              <a:rPr lang="en-US" dirty="0"/>
              <a:t>Click to edit Master title style</a:t>
            </a:r>
          </a:p>
        </p:txBody>
      </p:sp>
      <p:sp>
        <p:nvSpPr>
          <p:cNvPr id="7" name="Rectangle 17"/>
          <p:cNvSpPr>
            <a:spLocks noGrp="1" noChangeArrowheads="1"/>
          </p:cNvSpPr>
          <p:nvPr>
            <p:ph type="subTitle" idx="1"/>
          </p:nvPr>
        </p:nvSpPr>
        <p:spPr>
          <a:xfrm>
            <a:off x="366712" y="3291897"/>
            <a:ext cx="8458200" cy="276999"/>
          </a:xfrm>
          <a:prstGeom prst="rect">
            <a:avLst/>
          </a:prstGeom>
        </p:spPr>
        <p:txBody>
          <a:bodyPr lIns="0" tIns="0" rIns="0" bIns="0">
            <a:spAutoFit/>
          </a:bodyPr>
          <a:lstStyle>
            <a:lvl1pPr marL="228600" marR="0" indent="-228600" algn="l" defTabSz="914400" rtl="0" eaLnBrk="1" fontAlgn="base" latinLnBrk="0" hangingPunct="1">
              <a:lnSpc>
                <a:spcPct val="100000"/>
              </a:lnSpc>
              <a:spcBef>
                <a:spcPts val="600"/>
              </a:spcBef>
              <a:spcAft>
                <a:spcPct val="0"/>
              </a:spcAft>
              <a:buClr>
                <a:schemeClr val="tx1"/>
              </a:buClr>
              <a:buSzTx/>
              <a:buFont typeface="Wingdings" pitchFamily="2" charset="2"/>
              <a:buChar char="§"/>
              <a:tabLst/>
              <a:defRPr sz="1800" baseline="0"/>
            </a:lvl1p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6454343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91536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14907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76635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Comparison with Subhead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857418"/>
            <a:ext cx="4040188" cy="333208"/>
          </a:xfrm>
        </p:spPr>
        <p:txBody>
          <a:bodyPr anchor="t"/>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65760" y="1366630"/>
            <a:ext cx="4040188" cy="2802145"/>
          </a:xfrm>
        </p:spPr>
        <p:txBody>
          <a:bodyPr/>
          <a:lstStyle>
            <a:lvl1pPr>
              <a:defRPr sz="1400"/>
            </a:lvl1pPr>
            <a:lvl2pPr>
              <a:defRPr sz="1400"/>
            </a:lvl2pPr>
            <a:lvl3pPr>
              <a:defRPr sz="1400"/>
            </a:lvl3pPr>
            <a:lvl4pPr>
              <a:defRPr sz="1400"/>
            </a:lvl4pPr>
            <a:lvl5pPr>
              <a:defRPr sz="1400"/>
            </a:lvl5pPr>
            <a:lvl6pPr>
              <a:spcBef>
                <a:spcPts val="400"/>
              </a:spcBef>
              <a:defRPr sz="14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36465" y="857418"/>
            <a:ext cx="4041775" cy="333208"/>
          </a:xfrm>
        </p:spPr>
        <p:txBody>
          <a:bodyPr anchor="t"/>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6465" y="1366630"/>
            <a:ext cx="4041775" cy="2802145"/>
          </a:xfrm>
        </p:spPr>
        <p:txBody>
          <a:bodyPr/>
          <a:lstStyle>
            <a:lvl1pPr>
              <a:defRPr sz="1400"/>
            </a:lvl1pPr>
            <a:lvl2pPr>
              <a:defRPr sz="1400"/>
            </a:lvl2pPr>
            <a:lvl3pPr>
              <a:defRPr sz="1400"/>
            </a:lvl3pPr>
            <a:lvl4pPr>
              <a:defRPr sz="1400"/>
            </a:lvl4pPr>
            <a:lvl5pPr>
              <a:defRPr sz="1400"/>
            </a:lvl5pPr>
            <a:lvl6pPr>
              <a:spcBef>
                <a:spcPts val="400"/>
              </a:spcBef>
              <a:defRPr sz="14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65760" y="228600"/>
            <a:ext cx="8412480" cy="390525"/>
          </a:xfrm>
        </p:spPr>
        <p:txBody>
          <a:bodyPr/>
          <a:lstStyle/>
          <a:p>
            <a:r>
              <a:rPr lang="en-US" dirty="0"/>
              <a:t>Click to edit Master title style</a:t>
            </a:r>
          </a:p>
        </p:txBody>
      </p:sp>
    </p:spTree>
    <p:extLst>
      <p:ext uri="{BB962C8B-B14F-4D97-AF65-F5344CB8AC3E}">
        <p14:creationId xmlns:p14="http://schemas.microsoft.com/office/powerpoint/2010/main" val="12419975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Sub-Section Breakr">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7870" b="-470"/>
          <a:stretch/>
        </p:blipFill>
        <p:spPr>
          <a:xfrm>
            <a:off x="364921" y="332413"/>
            <a:ext cx="8401860" cy="1794702"/>
          </a:xfrm>
          <a:prstGeom prst="rect">
            <a:avLst/>
          </a:prstGeom>
        </p:spPr>
      </p:pic>
      <p:sp>
        <p:nvSpPr>
          <p:cNvPr id="9" name="Rectangle 16"/>
          <p:cNvSpPr>
            <a:spLocks noGrp="1" noChangeArrowheads="1"/>
          </p:cNvSpPr>
          <p:nvPr>
            <p:ph type="ctrTitle"/>
          </p:nvPr>
        </p:nvSpPr>
        <p:spPr>
          <a:xfrm>
            <a:off x="366713" y="2491796"/>
            <a:ext cx="8458200" cy="616744"/>
          </a:xfrm>
          <a:prstGeom prst="rect">
            <a:avLst/>
          </a:prstGeom>
          <a:noFill/>
        </p:spPr>
        <p:txBody>
          <a:bodyPr lIns="0" tIns="0" rIns="0" bIns="0"/>
          <a:lstStyle>
            <a:lvl1pPr>
              <a:lnSpc>
                <a:spcPct val="90000"/>
              </a:lnSpc>
              <a:defRPr sz="2800" b="1" baseline="0">
                <a:solidFill>
                  <a:schemeClr val="tx1"/>
                </a:solidFill>
              </a:defRPr>
            </a:lvl1pPr>
          </a:lstStyle>
          <a:p>
            <a:r>
              <a:rPr lang="en-US" dirty="0"/>
              <a:t>Click to edit Master title style</a:t>
            </a:r>
          </a:p>
        </p:txBody>
      </p:sp>
      <p:sp>
        <p:nvSpPr>
          <p:cNvPr id="7" name="Rectangle 17"/>
          <p:cNvSpPr>
            <a:spLocks noGrp="1" noChangeArrowheads="1"/>
          </p:cNvSpPr>
          <p:nvPr>
            <p:ph type="subTitle" idx="1"/>
          </p:nvPr>
        </p:nvSpPr>
        <p:spPr>
          <a:xfrm>
            <a:off x="366712" y="3291897"/>
            <a:ext cx="8458200" cy="276999"/>
          </a:xfrm>
          <a:prstGeom prst="rect">
            <a:avLst/>
          </a:prstGeom>
        </p:spPr>
        <p:txBody>
          <a:bodyPr lIns="0" tIns="0" rIns="0" bIns="0">
            <a:spAutoFit/>
          </a:bodyPr>
          <a:lstStyle>
            <a:lvl1pPr marL="228600" marR="0" indent="-228600" algn="l" defTabSz="914400" rtl="0" eaLnBrk="1" fontAlgn="base" latinLnBrk="0" hangingPunct="1">
              <a:lnSpc>
                <a:spcPct val="100000"/>
              </a:lnSpc>
              <a:spcBef>
                <a:spcPts val="600"/>
              </a:spcBef>
              <a:spcAft>
                <a:spcPct val="0"/>
              </a:spcAft>
              <a:buClr>
                <a:schemeClr val="tx1"/>
              </a:buClr>
              <a:buSzTx/>
              <a:buFont typeface="Wingdings" pitchFamily="2" charset="2"/>
              <a:buChar char="§"/>
              <a:tabLst/>
              <a:defRPr sz="1800" baseline="0"/>
            </a:lvl1p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38320663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31533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1829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30074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0393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Exhibi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8" name="Picture Placeholder 3"/>
          <p:cNvSpPr>
            <a:spLocks noGrp="1"/>
          </p:cNvSpPr>
          <p:nvPr>
            <p:ph type="pic" sz="quarter" idx="10" hasCustomPrompt="1"/>
          </p:nvPr>
        </p:nvSpPr>
        <p:spPr>
          <a:xfrm>
            <a:off x="997529" y="1034751"/>
            <a:ext cx="7481455" cy="3527836"/>
          </a:xfrm>
        </p:spPr>
        <p:txBody>
          <a:bodyPr lIns="73248" tIns="219740" rIns="73248" bIns="73248"/>
          <a:lstStyle>
            <a:lvl1pPr marL="0" indent="0">
              <a:buNone/>
              <a:defRPr baseline="0"/>
            </a:lvl1pPr>
          </a:lstStyle>
          <a:p>
            <a:r>
              <a:rPr lang="en-US" dirty="0"/>
              <a:t>Align your picture to top left corner of this box, graph should not exceed outside frame of box</a:t>
            </a:r>
          </a:p>
        </p:txBody>
      </p:sp>
      <p:sp>
        <p:nvSpPr>
          <p:cNvPr id="4" name="Footer Placeholder 3"/>
          <p:cNvSpPr>
            <a:spLocks noGrp="1"/>
          </p:cNvSpPr>
          <p:nvPr>
            <p:ph type="ftr" sz="quarter" idx="11"/>
          </p:nvPr>
        </p:nvSpPr>
        <p:spPr/>
        <p:txBody>
          <a:body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Tree>
    <p:extLst>
      <p:ext uri="{BB962C8B-B14F-4D97-AF65-F5344CB8AC3E}">
        <p14:creationId xmlns:p14="http://schemas.microsoft.com/office/powerpoint/2010/main" val="8496531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16724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00827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96370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47942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0871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01842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68278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86415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02136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8467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Exhibit &amp; Subtitle">
    <p:spTree>
      <p:nvGrpSpPr>
        <p:cNvPr id="1" name=""/>
        <p:cNvGrpSpPr/>
        <p:nvPr/>
      </p:nvGrpSpPr>
      <p:grpSpPr>
        <a:xfrm>
          <a:off x="0" y="0"/>
          <a:ext cx="0" cy="0"/>
          <a:chOff x="0" y="0"/>
          <a:chExt cx="0" cy="0"/>
        </a:xfrm>
      </p:grpSpPr>
      <p:sp>
        <p:nvSpPr>
          <p:cNvPr id="6"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5" name="Picture Placeholder 3"/>
          <p:cNvSpPr>
            <a:spLocks noGrp="1"/>
          </p:cNvSpPr>
          <p:nvPr>
            <p:ph type="pic" sz="quarter" idx="10" hasCustomPrompt="1"/>
          </p:nvPr>
        </p:nvSpPr>
        <p:spPr>
          <a:xfrm>
            <a:off x="997529" y="1034751"/>
            <a:ext cx="7481455" cy="3527836"/>
          </a:xfrm>
        </p:spPr>
        <p:txBody>
          <a:bodyPr lIns="73248" tIns="219740" rIns="73248" bIns="73248"/>
          <a:lstStyle>
            <a:lvl1pPr marL="0" indent="0">
              <a:buNone/>
              <a:defRPr baseline="0"/>
            </a:lvl1pPr>
          </a:lstStyle>
          <a:p>
            <a:r>
              <a:rPr lang="en-US" dirty="0"/>
              <a:t>Align your picture to top left corner of this box, graph should not exceed outside frame of box</a:t>
            </a:r>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3"/>
          </p:nvPr>
        </p:nvSpPr>
        <p:spPr/>
        <p:txBody>
          <a:bodyPr/>
          <a:lstStyle/>
          <a:p>
            <a:endParaRPr lang="en-US" dirty="0">
              <a:solidFill>
                <a:srgbClr val="000000"/>
              </a:solidFill>
            </a:endParaRPr>
          </a:p>
        </p:txBody>
      </p:sp>
      <p:sp>
        <p:nvSpPr>
          <p:cNvPr id="8" name="Slide Number Placeholder 7"/>
          <p:cNvSpPr>
            <a:spLocks noGrp="1"/>
          </p:cNvSpPr>
          <p:nvPr>
            <p:ph type="sldNum" sz="quarter" idx="14"/>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Tree>
    <p:extLst>
      <p:ext uri="{BB962C8B-B14F-4D97-AF65-F5344CB8AC3E}">
        <p14:creationId xmlns:p14="http://schemas.microsoft.com/office/powerpoint/2010/main" val="2395039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253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10734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cSld name="Comment bar on lef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sz="half" idx="1"/>
          </p:nvPr>
        </p:nvSpPr>
        <p:spPr>
          <a:xfrm>
            <a:off x="365759" y="858441"/>
            <a:ext cx="1824547" cy="3310334"/>
          </a:xfrm>
        </p:spPr>
        <p:txBody>
          <a:bodyPr/>
          <a:lstStyle>
            <a:lvl1pPr>
              <a:defRPr sz="1600" b="1">
                <a:solidFill>
                  <a:schemeClr val="tx1"/>
                </a:solidFill>
              </a:defRPr>
            </a:lvl1pPr>
            <a:lvl2pPr marL="3175" indent="0">
              <a:spcBef>
                <a:spcPts val="800"/>
              </a:spcBef>
              <a:spcAft>
                <a:spcPts val="800"/>
              </a:spcAft>
              <a:buNone/>
              <a:defRPr sz="1200"/>
            </a:lvl2pPr>
            <a:lvl3pPr marL="228600" indent="0">
              <a:buNone/>
              <a:defRPr sz="1200"/>
            </a:lvl3pPr>
            <a:lvl4pPr marL="466725" indent="0">
              <a:buNone/>
              <a:defRPr sz="1200"/>
            </a:lvl4pPr>
            <a:lvl5pPr marL="676275" indent="0">
              <a:buNone/>
              <a:defRPr sz="1200"/>
            </a:lvl5pPr>
            <a:lvl6pPr marL="911225" indent="0">
              <a:spcBef>
                <a:spcPts val="400"/>
              </a:spcBef>
              <a:buNone/>
              <a:defRPr sz="12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2590800" y="858441"/>
            <a:ext cx="6202326" cy="3310334"/>
          </a:xfrm>
        </p:spPr>
        <p:txBody>
          <a:bodyPr/>
          <a:lstStyle>
            <a:lvl1pPr>
              <a:defRPr sz="1800">
                <a:solidFill>
                  <a:schemeClr val="tx1"/>
                </a:solidFill>
              </a:defRPr>
            </a:lvl1pPr>
            <a:lvl2pPr>
              <a:defRPr sz="1400"/>
            </a:lvl2pPr>
            <a:lvl3pPr>
              <a:defRPr sz="1400"/>
            </a:lvl3pPr>
            <a:lvl4pPr>
              <a:defRPr sz="1400"/>
            </a:lvl4pPr>
            <a:lvl5pPr>
              <a:defRPr sz="1400" baseline="0"/>
            </a:lvl5pPr>
            <a:lvl6pPr>
              <a:spcBef>
                <a:spcPts val="400"/>
              </a:spcBef>
              <a:defRPr sz="14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84255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86322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cSld name="Comment bar on lef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sz="half" idx="1"/>
          </p:nvPr>
        </p:nvSpPr>
        <p:spPr>
          <a:xfrm>
            <a:off x="365759" y="858441"/>
            <a:ext cx="1824547" cy="3310334"/>
          </a:xfrm>
        </p:spPr>
        <p:txBody>
          <a:bodyPr/>
          <a:lstStyle>
            <a:lvl1pPr>
              <a:defRPr sz="1600" b="1">
                <a:solidFill>
                  <a:schemeClr val="tx1"/>
                </a:solidFill>
              </a:defRPr>
            </a:lvl1pPr>
            <a:lvl2pPr marL="3175" indent="0">
              <a:spcBef>
                <a:spcPts val="800"/>
              </a:spcBef>
              <a:spcAft>
                <a:spcPts val="800"/>
              </a:spcAft>
              <a:buNone/>
              <a:defRPr sz="1200"/>
            </a:lvl2pPr>
            <a:lvl3pPr marL="228600" indent="0">
              <a:buNone/>
              <a:defRPr sz="1200"/>
            </a:lvl3pPr>
            <a:lvl4pPr marL="466725" indent="0">
              <a:buNone/>
              <a:defRPr sz="1200"/>
            </a:lvl4pPr>
            <a:lvl5pPr marL="676275" indent="0">
              <a:buNone/>
              <a:defRPr sz="1200"/>
            </a:lvl5pPr>
            <a:lvl6pPr marL="911225" indent="0">
              <a:spcBef>
                <a:spcPts val="400"/>
              </a:spcBef>
              <a:buNone/>
              <a:defRPr sz="12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2590800" y="858441"/>
            <a:ext cx="6202326" cy="3310334"/>
          </a:xfrm>
        </p:spPr>
        <p:txBody>
          <a:bodyPr/>
          <a:lstStyle>
            <a:lvl1pPr>
              <a:defRPr sz="1800">
                <a:solidFill>
                  <a:schemeClr val="tx1"/>
                </a:solidFill>
              </a:defRPr>
            </a:lvl1pPr>
            <a:lvl2pPr>
              <a:defRPr sz="1400"/>
            </a:lvl2pPr>
            <a:lvl3pPr>
              <a:defRPr sz="1400"/>
            </a:lvl3pPr>
            <a:lvl4pPr>
              <a:defRPr sz="1400"/>
            </a:lvl4pPr>
            <a:lvl5pPr>
              <a:defRPr sz="1400" baseline="0"/>
            </a:lvl5pPr>
            <a:lvl6pPr>
              <a:spcBef>
                <a:spcPts val="400"/>
              </a:spcBef>
              <a:defRPr sz="14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83947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10030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Sub-Section Breakr">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7870" b="-470"/>
          <a:stretch/>
        </p:blipFill>
        <p:spPr>
          <a:xfrm>
            <a:off x="364921" y="332413"/>
            <a:ext cx="8401860" cy="1794702"/>
          </a:xfrm>
          <a:prstGeom prst="rect">
            <a:avLst/>
          </a:prstGeom>
        </p:spPr>
      </p:pic>
      <p:sp>
        <p:nvSpPr>
          <p:cNvPr id="9" name="Rectangle 16"/>
          <p:cNvSpPr>
            <a:spLocks noGrp="1" noChangeArrowheads="1"/>
          </p:cNvSpPr>
          <p:nvPr>
            <p:ph type="ctrTitle"/>
          </p:nvPr>
        </p:nvSpPr>
        <p:spPr>
          <a:xfrm>
            <a:off x="366713" y="2491796"/>
            <a:ext cx="8458200" cy="616744"/>
          </a:xfrm>
          <a:prstGeom prst="rect">
            <a:avLst/>
          </a:prstGeom>
          <a:noFill/>
        </p:spPr>
        <p:txBody>
          <a:bodyPr lIns="0" tIns="0" rIns="0" bIns="0"/>
          <a:lstStyle>
            <a:lvl1pPr>
              <a:lnSpc>
                <a:spcPct val="90000"/>
              </a:lnSpc>
              <a:defRPr sz="2800" b="1" baseline="0">
                <a:solidFill>
                  <a:schemeClr val="tx1"/>
                </a:solidFill>
              </a:defRPr>
            </a:lvl1pPr>
          </a:lstStyle>
          <a:p>
            <a:r>
              <a:rPr lang="en-US" dirty="0"/>
              <a:t>Click to edit Master title style</a:t>
            </a:r>
          </a:p>
        </p:txBody>
      </p:sp>
      <p:sp>
        <p:nvSpPr>
          <p:cNvPr id="7" name="Rectangle 17"/>
          <p:cNvSpPr>
            <a:spLocks noGrp="1" noChangeArrowheads="1"/>
          </p:cNvSpPr>
          <p:nvPr>
            <p:ph type="subTitle" idx="1"/>
          </p:nvPr>
        </p:nvSpPr>
        <p:spPr>
          <a:xfrm>
            <a:off x="366712" y="3291897"/>
            <a:ext cx="8458200" cy="276999"/>
          </a:xfrm>
          <a:prstGeom prst="rect">
            <a:avLst/>
          </a:prstGeom>
        </p:spPr>
        <p:txBody>
          <a:bodyPr lIns="0" tIns="0" rIns="0" bIns="0">
            <a:spAutoFit/>
          </a:bodyPr>
          <a:lstStyle>
            <a:lvl1pPr marL="228600" marR="0" indent="-228600" algn="l" defTabSz="914400" rtl="0" eaLnBrk="1" fontAlgn="base" latinLnBrk="0" hangingPunct="1">
              <a:lnSpc>
                <a:spcPct val="100000"/>
              </a:lnSpc>
              <a:spcBef>
                <a:spcPts val="600"/>
              </a:spcBef>
              <a:spcAft>
                <a:spcPct val="0"/>
              </a:spcAft>
              <a:buClr>
                <a:schemeClr val="tx1"/>
              </a:buClr>
              <a:buSzTx/>
              <a:buFont typeface="Wingdings" pitchFamily="2" charset="2"/>
              <a:buChar char="§"/>
              <a:tabLst/>
              <a:defRPr sz="1800" baseline="0"/>
            </a:lvl1p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38122440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27700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4760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Sub-Section Breakr">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7870" b="-470"/>
          <a:stretch/>
        </p:blipFill>
        <p:spPr>
          <a:xfrm>
            <a:off x="364921" y="332413"/>
            <a:ext cx="8401860" cy="1794702"/>
          </a:xfrm>
          <a:prstGeom prst="rect">
            <a:avLst/>
          </a:prstGeom>
        </p:spPr>
      </p:pic>
      <p:sp>
        <p:nvSpPr>
          <p:cNvPr id="9" name="Rectangle 16"/>
          <p:cNvSpPr>
            <a:spLocks noGrp="1" noChangeArrowheads="1"/>
          </p:cNvSpPr>
          <p:nvPr>
            <p:ph type="ctrTitle"/>
          </p:nvPr>
        </p:nvSpPr>
        <p:spPr>
          <a:xfrm>
            <a:off x="366713" y="2491796"/>
            <a:ext cx="8458200" cy="616744"/>
          </a:xfrm>
          <a:prstGeom prst="rect">
            <a:avLst/>
          </a:prstGeom>
          <a:noFill/>
        </p:spPr>
        <p:txBody>
          <a:bodyPr lIns="0" tIns="0" rIns="0" bIns="0"/>
          <a:lstStyle>
            <a:lvl1pPr>
              <a:lnSpc>
                <a:spcPct val="90000"/>
              </a:lnSpc>
              <a:defRPr sz="2800" b="1" baseline="0">
                <a:solidFill>
                  <a:schemeClr val="tx1"/>
                </a:solidFill>
              </a:defRPr>
            </a:lvl1pPr>
          </a:lstStyle>
          <a:p>
            <a:r>
              <a:rPr lang="en-US" dirty="0"/>
              <a:t>Click to edit Master title style</a:t>
            </a:r>
          </a:p>
        </p:txBody>
      </p:sp>
      <p:sp>
        <p:nvSpPr>
          <p:cNvPr id="7" name="Rectangle 17"/>
          <p:cNvSpPr>
            <a:spLocks noGrp="1" noChangeArrowheads="1"/>
          </p:cNvSpPr>
          <p:nvPr>
            <p:ph type="subTitle" idx="1"/>
          </p:nvPr>
        </p:nvSpPr>
        <p:spPr>
          <a:xfrm>
            <a:off x="366712" y="3291897"/>
            <a:ext cx="8458200" cy="276999"/>
          </a:xfrm>
          <a:prstGeom prst="rect">
            <a:avLst/>
          </a:prstGeom>
        </p:spPr>
        <p:txBody>
          <a:bodyPr lIns="0" tIns="0" rIns="0" bIns="0">
            <a:spAutoFit/>
          </a:bodyPr>
          <a:lstStyle>
            <a:lvl1pPr marL="228600" marR="0" indent="-228600" algn="l" defTabSz="914400" rtl="0" eaLnBrk="1" fontAlgn="base" latinLnBrk="0" hangingPunct="1">
              <a:lnSpc>
                <a:spcPct val="100000"/>
              </a:lnSpc>
              <a:spcBef>
                <a:spcPts val="600"/>
              </a:spcBef>
              <a:spcAft>
                <a:spcPct val="0"/>
              </a:spcAft>
              <a:buClr>
                <a:schemeClr val="tx1"/>
              </a:buClr>
              <a:buSzTx/>
              <a:buFont typeface="Wingdings" pitchFamily="2" charset="2"/>
              <a:buChar char="§"/>
              <a:tabLst/>
              <a:defRPr sz="1800" baseline="0"/>
            </a:lvl1p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2709311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mp; PPT Exhib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4"/>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9" name="Text Placeholder 14"/>
          <p:cNvSpPr>
            <a:spLocks noGrp="1"/>
          </p:cNvSpPr>
          <p:nvPr>
            <p:ph type="body" sz="quarter" idx="15" hasCustomPrompt="1"/>
          </p:nvPr>
        </p:nvSpPr>
        <p:spPr>
          <a:xfrm>
            <a:off x="997529" y="1028705"/>
            <a:ext cx="7459287"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0" name="Text Placeholder 14"/>
          <p:cNvSpPr>
            <a:spLocks noGrp="1"/>
          </p:cNvSpPr>
          <p:nvPr>
            <p:ph type="body" sz="quarter" idx="16" hasCustomPrompt="1"/>
          </p:nvPr>
        </p:nvSpPr>
        <p:spPr>
          <a:xfrm>
            <a:off x="997529" y="1149728"/>
            <a:ext cx="7459287"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1" name="Text Placeholder 14"/>
          <p:cNvSpPr>
            <a:spLocks noGrp="1"/>
          </p:cNvSpPr>
          <p:nvPr>
            <p:ph type="body" sz="quarter" idx="17"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Sources and Notes</a:t>
            </a:r>
          </a:p>
        </p:txBody>
      </p:sp>
      <p:sp>
        <p:nvSpPr>
          <p:cNvPr id="12" name="Chart Placeholder 11"/>
          <p:cNvSpPr>
            <a:spLocks noGrp="1"/>
          </p:cNvSpPr>
          <p:nvPr>
            <p:ph type="chart" sz="quarter" idx="18" hasCustomPrompt="1"/>
          </p:nvPr>
        </p:nvSpPr>
        <p:spPr>
          <a:xfrm>
            <a:off x="997529" y="1361516"/>
            <a:ext cx="7481455" cy="3126441"/>
          </a:xfrm>
        </p:spPr>
        <p:txBody>
          <a:bodyPr/>
          <a:lstStyle>
            <a:lvl1pPr>
              <a:defRPr baseline="0"/>
            </a:lvl1pPr>
          </a:lstStyle>
          <a:p>
            <a:r>
              <a:rPr lang="en-US" dirty="0"/>
              <a:t>Click icon to add chart or use container as guide for placing chart from another program</a:t>
            </a:r>
          </a:p>
        </p:txBody>
      </p:sp>
    </p:spTree>
    <p:extLst>
      <p:ext uri="{BB962C8B-B14F-4D97-AF65-F5344CB8AC3E}">
        <p14:creationId xmlns:p14="http://schemas.microsoft.com/office/powerpoint/2010/main" val="26911072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33718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1233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50135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7714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54675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91852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59033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7695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2768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9112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PPT Exhibit &amp; Subtitle">
    <p:spTree>
      <p:nvGrpSpPr>
        <p:cNvPr id="1" name=""/>
        <p:cNvGrpSpPr/>
        <p:nvPr/>
      </p:nvGrpSpPr>
      <p:grpSpPr>
        <a:xfrm>
          <a:off x="0" y="0"/>
          <a:ext cx="0" cy="0"/>
          <a:chOff x="0" y="0"/>
          <a:chExt cx="0" cy="0"/>
        </a:xfrm>
      </p:grpSpPr>
      <p:sp>
        <p:nvSpPr>
          <p:cNvPr id="6"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2" name="Title 1"/>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4"/>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9" name="Text Placeholder 14"/>
          <p:cNvSpPr>
            <a:spLocks noGrp="1"/>
          </p:cNvSpPr>
          <p:nvPr>
            <p:ph type="body" sz="quarter" idx="15" hasCustomPrompt="1"/>
          </p:nvPr>
        </p:nvSpPr>
        <p:spPr>
          <a:xfrm>
            <a:off x="997529" y="1028705"/>
            <a:ext cx="7459287"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0" name="Text Placeholder 14"/>
          <p:cNvSpPr>
            <a:spLocks noGrp="1"/>
          </p:cNvSpPr>
          <p:nvPr>
            <p:ph type="body" sz="quarter" idx="16" hasCustomPrompt="1"/>
          </p:nvPr>
        </p:nvSpPr>
        <p:spPr>
          <a:xfrm>
            <a:off x="997529" y="1149728"/>
            <a:ext cx="7459287"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1" name="Text Placeholder 14"/>
          <p:cNvSpPr>
            <a:spLocks noGrp="1"/>
          </p:cNvSpPr>
          <p:nvPr>
            <p:ph type="body" sz="quarter" idx="17"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Sources and Notes</a:t>
            </a:r>
          </a:p>
        </p:txBody>
      </p:sp>
      <p:sp>
        <p:nvSpPr>
          <p:cNvPr id="12" name="Chart Placeholder 11"/>
          <p:cNvSpPr>
            <a:spLocks noGrp="1"/>
          </p:cNvSpPr>
          <p:nvPr>
            <p:ph type="chart" sz="quarter" idx="18" hasCustomPrompt="1"/>
          </p:nvPr>
        </p:nvSpPr>
        <p:spPr>
          <a:xfrm>
            <a:off x="997529" y="1361516"/>
            <a:ext cx="7481455"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Tree>
    <p:extLst>
      <p:ext uri="{BB962C8B-B14F-4D97-AF65-F5344CB8AC3E}">
        <p14:creationId xmlns:p14="http://schemas.microsoft.com/office/powerpoint/2010/main" val="18405721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58109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Sub-Section Breakr">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7870" b="-470"/>
          <a:stretch/>
        </p:blipFill>
        <p:spPr>
          <a:xfrm>
            <a:off x="364921" y="332413"/>
            <a:ext cx="8401860" cy="1794702"/>
          </a:xfrm>
          <a:prstGeom prst="rect">
            <a:avLst/>
          </a:prstGeom>
        </p:spPr>
      </p:pic>
      <p:sp>
        <p:nvSpPr>
          <p:cNvPr id="9" name="Rectangle 16"/>
          <p:cNvSpPr>
            <a:spLocks noGrp="1" noChangeArrowheads="1"/>
          </p:cNvSpPr>
          <p:nvPr>
            <p:ph type="ctrTitle"/>
          </p:nvPr>
        </p:nvSpPr>
        <p:spPr>
          <a:xfrm>
            <a:off x="366713" y="2491796"/>
            <a:ext cx="8458200" cy="616744"/>
          </a:xfrm>
          <a:prstGeom prst="rect">
            <a:avLst/>
          </a:prstGeom>
          <a:noFill/>
        </p:spPr>
        <p:txBody>
          <a:bodyPr lIns="0" tIns="0" rIns="0" bIns="0"/>
          <a:lstStyle>
            <a:lvl1pPr>
              <a:lnSpc>
                <a:spcPct val="90000"/>
              </a:lnSpc>
              <a:defRPr sz="2800" b="1" baseline="0">
                <a:solidFill>
                  <a:schemeClr val="tx1"/>
                </a:solidFill>
              </a:defRPr>
            </a:lvl1pPr>
          </a:lstStyle>
          <a:p>
            <a:r>
              <a:rPr lang="en-US" dirty="0"/>
              <a:t>Click to edit Master title style</a:t>
            </a:r>
          </a:p>
        </p:txBody>
      </p:sp>
      <p:sp>
        <p:nvSpPr>
          <p:cNvPr id="7" name="Rectangle 17"/>
          <p:cNvSpPr>
            <a:spLocks noGrp="1" noChangeArrowheads="1"/>
          </p:cNvSpPr>
          <p:nvPr>
            <p:ph type="subTitle" idx="1"/>
          </p:nvPr>
        </p:nvSpPr>
        <p:spPr>
          <a:xfrm>
            <a:off x="366712" y="3291897"/>
            <a:ext cx="8458200" cy="276999"/>
          </a:xfrm>
          <a:prstGeom prst="rect">
            <a:avLst/>
          </a:prstGeom>
        </p:spPr>
        <p:txBody>
          <a:bodyPr lIns="0" tIns="0" rIns="0" bIns="0">
            <a:spAutoFit/>
          </a:bodyPr>
          <a:lstStyle>
            <a:lvl1pPr marL="228600" marR="0" indent="-228600" algn="l" defTabSz="914400" rtl="0" eaLnBrk="1" fontAlgn="base" latinLnBrk="0" hangingPunct="1">
              <a:lnSpc>
                <a:spcPct val="100000"/>
              </a:lnSpc>
              <a:spcBef>
                <a:spcPts val="600"/>
              </a:spcBef>
              <a:spcAft>
                <a:spcPct val="0"/>
              </a:spcAft>
              <a:buClr>
                <a:schemeClr val="tx1"/>
              </a:buClr>
              <a:buSzTx/>
              <a:buFont typeface="Wingdings" pitchFamily="2" charset="2"/>
              <a:buChar char="§"/>
              <a:tabLst/>
              <a:defRPr sz="1800" baseline="0"/>
            </a:lvl1p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14620022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52400" y="342902"/>
            <a:ext cx="8839200" cy="742949"/>
          </a:xfrm>
        </p:spPr>
        <p:txBody>
          <a:bodyPr/>
          <a:lstStyle>
            <a:lvl1pPr algn="r">
              <a:defRPr/>
            </a:lvl1pPr>
          </a:lstStyle>
          <a:p>
            <a:r>
              <a:rPr lang="en-US"/>
              <a:t>Click to edit Master title style</a:t>
            </a:r>
          </a:p>
        </p:txBody>
      </p:sp>
      <p:sp>
        <p:nvSpPr>
          <p:cNvPr id="3" name="Subtitle 2"/>
          <p:cNvSpPr>
            <a:spLocks noGrp="1"/>
          </p:cNvSpPr>
          <p:nvPr>
            <p:ph type="subTitle" idx="1" hasCustomPrompt="1"/>
          </p:nvPr>
        </p:nvSpPr>
        <p:spPr>
          <a:xfrm>
            <a:off x="152400" y="1257300"/>
            <a:ext cx="8839200" cy="28575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text</a:t>
            </a:r>
          </a:p>
        </p:txBody>
      </p:sp>
      <p:sp>
        <p:nvSpPr>
          <p:cNvPr id="4" name="Date Placeholder 3"/>
          <p:cNvSpPr>
            <a:spLocks noGrp="1"/>
          </p:cNvSpPr>
          <p:nvPr>
            <p:ph type="dt" sz="half" idx="10"/>
          </p:nvPr>
        </p:nvSpPr>
        <p:spPr/>
        <p:txBody>
          <a:bodyPr/>
          <a:lstStyle/>
          <a:p>
            <a:pPr defTabSz="685800"/>
            <a:fld id="{181BB3BF-B337-4214-BBFB-FB87282BA2B6}" type="datetime1">
              <a:rPr lang="en-US" smtClean="0">
                <a:solidFill>
                  <a:prstClr val="black">
                    <a:tint val="75000"/>
                  </a:prstClr>
                </a:solidFill>
              </a:r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506453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ctr">
              <a:defRPr sz="2400" i="0"/>
            </a:lvl1pPr>
          </a:lstStyle>
          <a:p>
            <a:r>
              <a:rPr lang="en-US"/>
              <a:t>Click to edit subtitle text</a:t>
            </a:r>
          </a:p>
        </p:txBody>
      </p:sp>
      <p:sp>
        <p:nvSpPr>
          <p:cNvPr id="3" name="Content Placeholder 2"/>
          <p:cNvSpPr>
            <a:spLocks noGrp="1"/>
          </p:cNvSpPr>
          <p:nvPr>
            <p:ph idx="1" hasCustomPrompt="1"/>
          </p:nvPr>
        </p:nvSpPr>
        <p:spPr>
          <a:xfrm>
            <a:off x="152400" y="1200151"/>
            <a:ext cx="8839200" cy="3394472"/>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52400" y="4767264"/>
            <a:ext cx="8305800" cy="273844"/>
          </a:xfrm>
        </p:spPr>
        <p:txBody>
          <a:bodyPr/>
          <a:lstStyle>
            <a:lvl1pPr algn="l">
              <a:defRPr sz="750"/>
            </a:lvl1p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a:xfrm>
            <a:off x="8610600" y="4758419"/>
            <a:ext cx="381000" cy="273844"/>
          </a:xfrm>
        </p:spPr>
        <p:txBody>
          <a:bodyPr/>
          <a:lstStyle/>
          <a:p>
            <a:pPr defTabSz="685800"/>
            <a:fld id="{6825C322-D144-471B-8A6A-18CA93F8758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343111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264"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ctr">
              <a:defRPr sz="2400"/>
            </a:lvl1pPr>
          </a:lstStyle>
          <a:p>
            <a:r>
              <a:rPr lang="en-US"/>
              <a:t>Click to edit subtitle text</a:t>
            </a:r>
          </a:p>
        </p:txBody>
      </p:sp>
      <p:sp>
        <p:nvSpPr>
          <p:cNvPr id="3" name="Content Placeholder 2"/>
          <p:cNvSpPr>
            <a:spLocks noGrp="1"/>
          </p:cNvSpPr>
          <p:nvPr>
            <p:ph sz="half" idx="1" hasCustomPrompt="1"/>
          </p:nvPr>
        </p:nvSpPr>
        <p:spPr>
          <a:xfrm>
            <a:off x="152400" y="1200151"/>
            <a:ext cx="43434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648200" y="1200151"/>
            <a:ext cx="43434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52400" y="4767264"/>
            <a:ext cx="8330292" cy="273844"/>
          </a:xfrm>
        </p:spPr>
        <p:txBody>
          <a:bodyPr/>
          <a:lstStyle>
            <a:lvl1pPr algn="l">
              <a:defRPr sz="750"/>
            </a:lvl1p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a:xfrm>
            <a:off x="8599714" y="4764542"/>
            <a:ext cx="381000" cy="273844"/>
          </a:xfrm>
        </p:spPr>
        <p:txBody>
          <a:bodyPr/>
          <a:lstStyle/>
          <a:p>
            <a:pPr defTabSz="685800"/>
            <a:fld id="{6825C322-D144-471B-8A6A-18CA93F8758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19072728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ctr">
              <a:defRPr/>
            </a:lvl1pPr>
          </a:lstStyle>
          <a:p>
            <a:r>
              <a:rPr lang="en-US"/>
              <a:t>Click to edit subtitle text</a:t>
            </a:r>
          </a:p>
        </p:txBody>
      </p:sp>
      <p:sp>
        <p:nvSpPr>
          <p:cNvPr id="3" name="Date Placeholder 2"/>
          <p:cNvSpPr>
            <a:spLocks noGrp="1"/>
          </p:cNvSpPr>
          <p:nvPr>
            <p:ph type="dt" sz="half" idx="10"/>
          </p:nvPr>
        </p:nvSpPr>
        <p:spPr/>
        <p:txBody>
          <a:bodyPr/>
          <a:lstStyle/>
          <a:p>
            <a:pPr defTabSz="685800"/>
            <a:fld id="{EF745E69-AAC2-4463-8059-EAE995014E47}" type="datetime1">
              <a:rPr lang="en-US" smtClean="0">
                <a:solidFill>
                  <a:prstClr val="black">
                    <a:tint val="75000"/>
                  </a:prstClr>
                </a:solidFill>
              </a:rPr>
              <a:t>9/15/2021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444065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cSld name="Title Slide">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2" name="HeroHeading1"/>
          <p:cNvSpPr>
            <a:spLocks noGrp="1"/>
          </p:cNvSpPr>
          <p:nvPr>
            <p:ph type="ctrTitle" hasCustomPrompt="1"/>
            <p:custDataLst>
              <p:tags r:id="rId1"/>
            </p:custDataLst>
          </p:nvPr>
        </p:nvSpPr>
        <p:spPr>
          <a:xfrm>
            <a:off x="687580" y="1166433"/>
            <a:ext cx="5184013" cy="321278"/>
          </a:xfrm>
        </p:spPr>
        <p:txBody>
          <a:bodyPr vert="horz" wrap="none" lIns="0" tIns="0" rIns="0" bIns="0" rtlCol="0" anchor="t" anchorCtr="0">
            <a:noAutofit/>
          </a:bodyPr>
          <a:lstStyle>
            <a:lvl1pPr>
              <a:defRPr lang="en-GB" sz="2160" b="0" baseline="0">
                <a:solidFill>
                  <a:schemeClr val="bg1"/>
                </a:solidFill>
                <a:latin typeface="+mn-lt"/>
              </a:defRPr>
            </a:lvl1pPr>
          </a:lstStyle>
          <a:p>
            <a:pPr lvl="0"/>
            <a:r>
              <a:rPr lang="en-US" smtClean="0"/>
              <a:t>heading 1</a:t>
            </a:r>
            <a:endParaRPr lang="en-GB" dirty="0"/>
          </a:p>
        </p:txBody>
      </p:sp>
      <p:sp>
        <p:nvSpPr>
          <p:cNvPr id="3" name="HeroHeading2"/>
          <p:cNvSpPr>
            <a:spLocks noGrp="1"/>
          </p:cNvSpPr>
          <p:nvPr>
            <p:ph type="subTitle" idx="1" hasCustomPrompt="1"/>
            <p:custDataLst>
              <p:tags r:id="rId2"/>
            </p:custDataLst>
          </p:nvPr>
        </p:nvSpPr>
        <p:spPr>
          <a:xfrm>
            <a:off x="687580" y="1486090"/>
            <a:ext cx="5184013" cy="1852232"/>
          </a:xfrm>
          <a:noFill/>
        </p:spPr>
        <p:txBody>
          <a:bodyPr vert="horz" wrap="square" lIns="0" tIns="0" rIns="0" bIns="0" rtlCol="0" anchor="t" anchorCtr="0">
            <a:noAutofit/>
          </a:bodyPr>
          <a:lstStyle>
            <a:lvl1pPr marL="0" indent="0">
              <a:lnSpc>
                <a:spcPct val="80000"/>
              </a:lnSpc>
              <a:spcBef>
                <a:spcPts val="750"/>
              </a:spcBef>
              <a:buNone/>
              <a:defRPr lang="en-GB" sz="7200" b="0">
                <a:solidFill>
                  <a:schemeClr val="bg1"/>
                </a:solidFill>
                <a:latin typeface="+mj-lt"/>
              </a:defRPr>
            </a:lvl1pPr>
          </a:lstStyle>
          <a:p>
            <a:pPr lvl="0"/>
            <a:r>
              <a:rPr lang="en-US" smtClean="0"/>
              <a:t>heading 2</a:t>
            </a:r>
            <a:endParaRPr lang="en-GB" dirty="0"/>
          </a:p>
        </p:txBody>
      </p:sp>
      <p:sp>
        <p:nvSpPr>
          <p:cNvPr id="7" name="Tagline"/>
          <p:cNvSpPr txBox="1"/>
          <p:nvPr userDrawn="1">
            <p:custDataLst>
              <p:tags r:id="rId3"/>
            </p:custDataLst>
          </p:nvPr>
        </p:nvSpPr>
        <p:spPr>
          <a:xfrm>
            <a:off x="685802" y="4735259"/>
            <a:ext cx="1186053" cy="207740"/>
          </a:xfrm>
          <a:prstGeom prst="rect">
            <a:avLst/>
          </a:prstGeom>
          <a:noFill/>
        </p:spPr>
        <p:txBody>
          <a:bodyPr vert="horz" wrap="none" lIns="0" tIns="0" rIns="0" bIns="0" rtlCol="0"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smtClean="0">
                <a:ln>
                  <a:noFill/>
                </a:ln>
                <a:solidFill>
                  <a:srgbClr val="FFFFFF"/>
                </a:solidFill>
                <a:effectLst/>
                <a:uLnTx/>
                <a:uFillTx/>
                <a:latin typeface="Arial"/>
                <a:ea typeface="+mn-ea"/>
                <a:cs typeface="+mn-cs"/>
              </a:rPr>
              <a:t>welcome to brighter</a:t>
            </a:r>
            <a:endParaRPr kumimoji="0" lang="en-GB" sz="900" b="0" i="0" u="none" strike="noStrike" kern="1200" cap="none" spc="0" normalizeH="0" baseline="0" noProof="0" dirty="0">
              <a:ln>
                <a:noFill/>
              </a:ln>
              <a:solidFill>
                <a:srgbClr val="FFFFFF"/>
              </a:solidFill>
              <a:effectLst/>
              <a:uLnTx/>
              <a:uFillTx/>
              <a:latin typeface="Arial"/>
              <a:ea typeface="+mn-ea"/>
              <a:cs typeface="+mn-cs"/>
            </a:endParaRPr>
          </a:p>
        </p:txBody>
      </p:sp>
      <p:pic>
        <p:nvPicPr>
          <p:cNvPr id="4" name="FrontCover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685800" y="429292"/>
            <a:ext cx="1859284" cy="265177"/>
          </a:xfrm>
          <a:prstGeom prst="rect">
            <a:avLst/>
          </a:prstGeom>
        </p:spPr>
      </p:pic>
    </p:spTree>
    <p:extLst>
      <p:ext uri="{BB962C8B-B14F-4D97-AF65-F5344CB8AC3E}">
        <p14:creationId xmlns:p14="http://schemas.microsoft.com/office/powerpoint/2010/main" val="17201634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28625"/>
            <a:ext cx="7772400" cy="714375"/>
          </a:xfrm>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6"/>
          <p:cNvSpPr>
            <a:spLocks noGrp="1"/>
          </p:cNvSpPr>
          <p:nvPr>
            <p:ph type="dt" sz="half" idx="10"/>
          </p:nvPr>
        </p:nvSpPr>
        <p:spPr/>
        <p:txBody>
          <a:bodyPr/>
          <a:lstStyle/>
          <a:p>
            <a:pPr defTabSz="685800"/>
            <a:fld id="{79A0EBDD-76DF-4FBE-9597-2AF1503AC0C6}" type="datetime1">
              <a:rPr lang="en-US" smtClean="0"/>
              <a:t>9/15/2021</a:t>
            </a:fld>
            <a:endParaRPr lang="en-US" dirty="0"/>
          </a:p>
        </p:txBody>
      </p:sp>
    </p:spTree>
    <p:extLst>
      <p:ext uri="{BB962C8B-B14F-4D97-AF65-F5344CB8AC3E}">
        <p14:creationId xmlns:p14="http://schemas.microsoft.com/office/powerpoint/2010/main" val="2462828634"/>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216557003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blank">
  <p:cSld name="Back Cover">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pic>
        <p:nvPicPr>
          <p:cNvPr id="2" name="BackCover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081525" y="2372868"/>
            <a:ext cx="2980950" cy="397765"/>
          </a:xfrm>
          <a:prstGeom prst="rect">
            <a:avLst/>
          </a:prstGeom>
        </p:spPr>
      </p:pic>
    </p:spTree>
    <p:extLst>
      <p:ext uri="{BB962C8B-B14F-4D97-AF65-F5344CB8AC3E}">
        <p14:creationId xmlns:p14="http://schemas.microsoft.com/office/powerpoint/2010/main" val="1884523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ullets and Chart L-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2"/>
          </p:nvPr>
        </p:nvSpPr>
        <p:spPr>
          <a:xfrm>
            <a:off x="997527" y="1034756"/>
            <a:ext cx="3699164" cy="3529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6"/>
          <p:cNvSpPr>
            <a:spLocks noGrp="1"/>
          </p:cNvSpPr>
          <p:nvPr>
            <p:ph sz="quarter" idx="14" hasCustomPrompt="1"/>
          </p:nvPr>
        </p:nvSpPr>
        <p:spPr>
          <a:xfrm>
            <a:off x="4779820" y="1034756"/>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8262695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09551"/>
            <a:ext cx="8839200" cy="685800"/>
          </a:xfrm>
        </p:spPr>
        <p:txBody>
          <a:bodyPr>
            <a:noAutofit/>
          </a:bodyPr>
          <a:lstStyle>
            <a:lvl1pPr algn="r">
              <a:defRPr sz="3200"/>
            </a:lvl1pPr>
          </a:lstStyle>
          <a:p>
            <a:r>
              <a:rPr lang="en-US"/>
              <a:t>Click to edit Master title style</a:t>
            </a:r>
            <a:endParaRPr lang="en-US" dirty="0"/>
          </a:p>
        </p:txBody>
      </p:sp>
      <p:sp>
        <p:nvSpPr>
          <p:cNvPr id="3" name="Subtitle 2"/>
          <p:cNvSpPr>
            <a:spLocks noGrp="1"/>
          </p:cNvSpPr>
          <p:nvPr>
            <p:ph type="subTitle" idx="1" hasCustomPrompt="1"/>
          </p:nvPr>
        </p:nvSpPr>
        <p:spPr>
          <a:xfrm>
            <a:off x="152400" y="1047750"/>
            <a:ext cx="8839200" cy="3581400"/>
          </a:xfrm>
        </p:spPr>
        <p:txBody>
          <a:bodyPr>
            <a:normAutofit/>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text</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97F834-343A-498A-82C6-D8D4CA8DF83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11710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a:t>Click to edit subtitle text</a:t>
            </a:r>
          </a:p>
        </p:txBody>
      </p:sp>
      <p:sp>
        <p:nvSpPr>
          <p:cNvPr id="3" name="Content Placeholder 2"/>
          <p:cNvSpPr>
            <a:spLocks noGrp="1"/>
          </p:cNvSpPr>
          <p:nvPr>
            <p:ph idx="1" hasCustomPrompt="1"/>
          </p:nvPr>
        </p:nvSpPr>
        <p:spPr>
          <a:xfrm>
            <a:off x="152400" y="1200151"/>
            <a:ext cx="8839200" cy="339447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96190-5B99-48AA-AAD0-AF191E9F1F4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75371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a:t>Click to edit subtitle text</a:t>
            </a:r>
          </a:p>
        </p:txBody>
      </p:sp>
      <p:sp>
        <p:nvSpPr>
          <p:cNvPr id="3" name="Content Placeholder 2"/>
          <p:cNvSpPr>
            <a:spLocks noGrp="1"/>
          </p:cNvSpPr>
          <p:nvPr>
            <p:ph idx="1" hasCustomPrompt="1"/>
          </p:nvPr>
        </p:nvSpPr>
        <p:spPr>
          <a:xfrm>
            <a:off x="152400" y="1200151"/>
            <a:ext cx="8839200" cy="339447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971936-12DA-48F7-9D8B-BA0D74F6FDC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1204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Content Placeholder 2"/>
          <p:cNvSpPr>
            <a:spLocks noGrp="1"/>
          </p:cNvSpPr>
          <p:nvPr>
            <p:ph sz="half" idx="1" hasCustomPrompt="1"/>
          </p:nvPr>
        </p:nvSpPr>
        <p:spPr>
          <a:xfrm>
            <a:off x="1524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EE2E5D-24B7-4135-93E9-84A4C498E14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22580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Content Placeholder 2"/>
          <p:cNvSpPr>
            <a:spLocks noGrp="1"/>
          </p:cNvSpPr>
          <p:nvPr>
            <p:ph sz="half" idx="1" hasCustomPrompt="1"/>
          </p:nvPr>
        </p:nvSpPr>
        <p:spPr>
          <a:xfrm>
            <a:off x="1524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A329C-A245-46F0-9AB1-ED5C2C8E9BA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70873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Content Placeholder 2"/>
          <p:cNvSpPr>
            <a:spLocks noGrp="1"/>
          </p:cNvSpPr>
          <p:nvPr>
            <p:ph sz="half" idx="1" hasCustomPrompt="1"/>
          </p:nvPr>
        </p:nvSpPr>
        <p:spPr>
          <a:xfrm>
            <a:off x="1524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E41A89-B2EE-4225-8D73-E5696A92EDF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08577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a:t>Click to edit subtitle text</a:t>
            </a:r>
          </a:p>
        </p:txBody>
      </p:sp>
      <p:sp>
        <p:nvSpPr>
          <p:cNvPr id="3" name="Content Placeholder 2"/>
          <p:cNvSpPr>
            <a:spLocks noGrp="1"/>
          </p:cNvSpPr>
          <p:nvPr>
            <p:ph idx="1" hasCustomPrompt="1"/>
          </p:nvPr>
        </p:nvSpPr>
        <p:spPr>
          <a:xfrm>
            <a:off x="152400" y="1200151"/>
            <a:ext cx="8839200" cy="339447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D33AC5-6E04-4F06-A99B-7EA846B5291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51260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09551"/>
            <a:ext cx="8839200" cy="685800"/>
          </a:xfrm>
        </p:spPr>
        <p:txBody>
          <a:bodyPr>
            <a:noAutofit/>
          </a:bodyPr>
          <a:lstStyle>
            <a:lvl1pPr algn="r">
              <a:defRPr sz="3200"/>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152400" y="1047750"/>
            <a:ext cx="8839200" cy="3581400"/>
          </a:xfrm>
        </p:spPr>
        <p:txBody>
          <a:bodyPr>
            <a:normAutofit/>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text</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5F8E1-06B9-4A1E-99AD-0DD0FF03C50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8280117"/>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93C585-A34A-42E4-A12B-1D5CAA1B4E1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5228185"/>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2DD0C7-BFC3-49DB-BB2A-E384D097B38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16341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a:t>Click to edit subtitle text</a:t>
            </a:r>
          </a:p>
        </p:txBody>
      </p:sp>
      <p:sp>
        <p:nvSpPr>
          <p:cNvPr id="3" name="Content Placeholder 2"/>
          <p:cNvSpPr>
            <a:spLocks noGrp="1"/>
          </p:cNvSpPr>
          <p:nvPr>
            <p:ph idx="1" hasCustomPrompt="1"/>
          </p:nvPr>
        </p:nvSpPr>
        <p:spPr>
          <a:xfrm>
            <a:off x="152400" y="1885951"/>
            <a:ext cx="8839200" cy="270867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10B70E8-71C8-46B6-889A-91F278AB5597}" type="datetime1">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5C322-D144-471B-8A6A-18CA93F87583}" type="slidenum">
              <a:rPr lang="en-US" smtClean="0"/>
              <a:t>‹#›</a:t>
            </a:fld>
            <a:endParaRPr lang="en-US"/>
          </a:p>
        </p:txBody>
      </p:sp>
      <p:sp>
        <p:nvSpPr>
          <p:cNvPr id="9" name="Rectangle 8"/>
          <p:cNvSpPr/>
          <p:nvPr userDrawn="1"/>
        </p:nvSpPr>
        <p:spPr>
          <a:xfrm>
            <a:off x="152400" y="1200150"/>
            <a:ext cx="8839200" cy="571500"/>
          </a:xfrm>
          <a:prstGeom prst="rect">
            <a:avLst/>
          </a:prstGeom>
          <a:solidFill>
            <a:srgbClr val="6451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0" name="TextBox 9"/>
          <p:cNvSpPr txBox="1"/>
          <p:nvPr userDrawn="1"/>
        </p:nvSpPr>
        <p:spPr>
          <a:xfrm>
            <a:off x="304800" y="1257301"/>
            <a:ext cx="8534400" cy="584775"/>
          </a:xfrm>
          <a:prstGeom prst="rect">
            <a:avLst/>
          </a:prstGeom>
          <a:noFill/>
        </p:spPr>
        <p:txBody>
          <a:bodyPr wrap="square" lIns="91432" tIns="45716" rIns="91432" bIns="45716" rtlCol="0">
            <a:spAutoFit/>
          </a:bodyPr>
          <a:lstStyle/>
          <a:p>
            <a:pPr algn="ctr"/>
            <a:r>
              <a:rPr lang="en-US" sz="3200" dirty="0">
                <a:solidFill>
                  <a:schemeClr val="bg1"/>
                </a:solidFill>
              </a:rPr>
              <a:t>Insert</a:t>
            </a:r>
            <a:r>
              <a:rPr lang="en-US" sz="3200" baseline="0" dirty="0">
                <a:solidFill>
                  <a:schemeClr val="bg1"/>
                </a:solidFill>
              </a:rPr>
              <a:t> Desired Conclusion Here</a:t>
            </a:r>
            <a:endParaRPr lang="en-US" sz="3200" dirty="0">
              <a:solidFill>
                <a:schemeClr val="bg1"/>
              </a:solidFill>
            </a:endParaRPr>
          </a:p>
        </p:txBody>
      </p:sp>
    </p:spTree>
    <p:extLst>
      <p:ext uri="{BB962C8B-B14F-4D97-AF65-F5344CB8AC3E}">
        <p14:creationId xmlns:p14="http://schemas.microsoft.com/office/powerpoint/2010/main" val="197013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ullets and Chart L-R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2"/>
          </p:nvPr>
        </p:nvSpPr>
        <p:spPr>
          <a:xfrm>
            <a:off x="997527" y="1034756"/>
            <a:ext cx="3699164" cy="3529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10" name="Content Placeholder 6"/>
          <p:cNvSpPr>
            <a:spLocks noGrp="1"/>
          </p:cNvSpPr>
          <p:nvPr>
            <p:ph sz="quarter" idx="15" hasCustomPrompt="1"/>
          </p:nvPr>
        </p:nvSpPr>
        <p:spPr>
          <a:xfrm>
            <a:off x="4779820" y="1034756"/>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311409689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568A08-724C-4AE2-A029-D0B39800CEB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3152649"/>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90EC3-5FC6-47FA-B2B4-98B79E36F6B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8626498"/>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2DD1DA-2639-4CFB-BAFC-151DB9D683A5}"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5494479"/>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EE35C2-FD64-4D0C-83A8-E700E3A2606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927422"/>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8E3AC5-5DA3-4778-B77D-6631FBFF2E5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8425647"/>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A808FF-DA36-4BF4-99D9-EA55DEEFF0C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5423342"/>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A07A7C-E17D-4810-B494-E800446862C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0898761"/>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09551"/>
            <a:ext cx="8839200" cy="685800"/>
          </a:xfrm>
        </p:spPr>
        <p:txBody>
          <a:bodyPr>
            <a:noAutofit/>
          </a:bodyPr>
          <a:lstStyle>
            <a:lvl1pPr algn="r">
              <a:defRPr sz="3200"/>
            </a:lvl1pPr>
          </a:lstStyle>
          <a:p>
            <a:r>
              <a:rPr lang="en-US"/>
              <a:t>Click to edit Master title style</a:t>
            </a:r>
            <a:endParaRPr lang="en-US" dirty="0"/>
          </a:p>
        </p:txBody>
      </p:sp>
      <p:sp>
        <p:nvSpPr>
          <p:cNvPr id="3" name="Subtitle 2"/>
          <p:cNvSpPr>
            <a:spLocks noGrp="1"/>
          </p:cNvSpPr>
          <p:nvPr>
            <p:ph type="subTitle" idx="1" hasCustomPrompt="1"/>
          </p:nvPr>
        </p:nvSpPr>
        <p:spPr>
          <a:xfrm>
            <a:off x="152400" y="1047750"/>
            <a:ext cx="8839200" cy="3581400"/>
          </a:xfrm>
        </p:spPr>
        <p:txBody>
          <a:bodyPr>
            <a:normAutofit/>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text</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F8B169-C483-492D-AC5C-BC02E2D6AB52}"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2668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38C1A0-1B6A-4F61-826F-948B5B0F59F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80207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BB3221-3894-4CEE-A7ED-9DA8B8C4E97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6229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hart and Bullets L-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2"/>
          </p:nvPr>
        </p:nvSpPr>
        <p:spPr>
          <a:xfrm>
            <a:off x="4779820" y="1034756"/>
            <a:ext cx="3699164" cy="3529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6"/>
          <p:cNvSpPr>
            <a:spLocks noGrp="1"/>
          </p:cNvSpPr>
          <p:nvPr>
            <p:ph sz="quarter" idx="14" hasCustomPrompt="1"/>
          </p:nvPr>
        </p:nvSpPr>
        <p:spPr>
          <a:xfrm>
            <a:off x="997527" y="1034756"/>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275388260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3B7A17-F8D7-4B53-B2EF-258019F2CCD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9891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B5C4F2-61A0-48B5-A913-89955C8962C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088587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D9479B-5DDC-4B9C-BC2B-35101124071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69813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D725E5-9753-4503-A2C1-FD78E9E911C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100894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09551"/>
            <a:ext cx="8839200" cy="685800"/>
          </a:xfrm>
        </p:spPr>
        <p:txBody>
          <a:bodyPr>
            <a:noAutofit/>
          </a:bodyPr>
          <a:lstStyle>
            <a:lvl1pPr algn="r">
              <a:defRPr sz="3200"/>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152400" y="1047750"/>
            <a:ext cx="8839200" cy="3581400"/>
          </a:xfrm>
        </p:spPr>
        <p:txBody>
          <a:bodyPr>
            <a:normAutofit/>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text</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27D864-8AA4-4D87-B511-315AC03EDCB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4711645"/>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D15F00-54EA-4ABA-B247-3C99B39A4F2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4375679"/>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sz="half" idx="1" hasCustomPrompt="1"/>
          </p:nvPr>
        </p:nvSpPr>
        <p:spPr>
          <a:xfrm>
            <a:off x="1524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ECCD3B-7D1B-45BE-BC99-84CCBE0BE8D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9684704"/>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43A08C-C03B-4EA7-B4AB-AA585CE5A18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3879306"/>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67D052-DB46-4F17-A052-854BC0E3552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8255882"/>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EB0DA-84C9-4FB4-AF02-4B4CC4E574B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981209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hart and Bullets L-R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2"/>
          </p:nvPr>
        </p:nvSpPr>
        <p:spPr>
          <a:xfrm>
            <a:off x="4779820" y="1034756"/>
            <a:ext cx="3699164" cy="3529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10" name="Content Placeholder 6"/>
          <p:cNvSpPr>
            <a:spLocks noGrp="1"/>
          </p:cNvSpPr>
          <p:nvPr>
            <p:ph sz="quarter" idx="15" hasCustomPrompt="1"/>
          </p:nvPr>
        </p:nvSpPr>
        <p:spPr>
          <a:xfrm>
            <a:off x="997527" y="1034756"/>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21612476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5129BF-492C-4D2A-9D3B-01B86799133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9942807"/>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2D4FA2-1423-48AA-8D44-117A97AC01F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9402640"/>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52400" y="342902"/>
            <a:ext cx="8839200" cy="742949"/>
          </a:xfrm>
        </p:spPr>
        <p:txBody>
          <a:bodyPr/>
          <a:lstStyle>
            <a:lvl1pPr algn="r">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52400" y="1257300"/>
            <a:ext cx="8839200" cy="28575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text</a:t>
            </a:r>
          </a:p>
        </p:txBody>
      </p:sp>
      <p:sp>
        <p:nvSpPr>
          <p:cNvPr id="4" name="Date Placeholder 3"/>
          <p:cNvSpPr>
            <a:spLocks noGrp="1"/>
          </p:cNvSpPr>
          <p:nvPr>
            <p:ph type="dt" sz="half" idx="10"/>
          </p:nvPr>
        </p:nvSpPr>
        <p:spPr/>
        <p:txBody>
          <a:bodyPr/>
          <a:lstStyle/>
          <a:p>
            <a:pPr defTabSz="685800"/>
            <a:fld id="{E642C835-01BF-435F-B323-91E4B40D1043}" type="datetime1">
              <a:rPr lang="en-US" smtClean="0">
                <a:solidFill>
                  <a:prstClr val="black">
                    <a:tint val="75000"/>
                  </a:prstClr>
                </a:solidFill>
              </a:r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41858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a:t>Click to edit subtitle text</a:t>
            </a:r>
          </a:p>
        </p:txBody>
      </p:sp>
      <p:sp>
        <p:nvSpPr>
          <p:cNvPr id="3" name="Content Placeholder 2"/>
          <p:cNvSpPr>
            <a:spLocks noGrp="1"/>
          </p:cNvSpPr>
          <p:nvPr>
            <p:ph idx="1" hasCustomPrompt="1"/>
          </p:nvPr>
        </p:nvSpPr>
        <p:spPr>
          <a:xfrm>
            <a:off x="152400" y="1200151"/>
            <a:ext cx="8839200" cy="339447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685800"/>
            <a:fld id="{71727C63-3A1B-4B5F-9E89-894DB3D1B104}" type="datetime1">
              <a:rPr lang="en-US" smtClean="0">
                <a:solidFill>
                  <a:prstClr val="black">
                    <a:tint val="75000"/>
                  </a:prstClr>
                </a:solidFill>
              </a:r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289863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0100" y="209551"/>
            <a:ext cx="8191500" cy="685800"/>
          </a:xfrm>
        </p:spPr>
        <p:txBody>
          <a:bodyPr>
            <a:noAutofit/>
          </a:bodyPr>
          <a:lstStyle>
            <a:lvl1pPr algn="r">
              <a:defRPr sz="3200"/>
            </a:lvl1pPr>
          </a:lstStyle>
          <a:p>
            <a:r>
              <a:rPr lang="en-US" dirty="0"/>
              <a:t>Click to edit Master title style</a:t>
            </a:r>
          </a:p>
        </p:txBody>
      </p:sp>
      <p:sp>
        <p:nvSpPr>
          <p:cNvPr id="3" name="Subtitle 2"/>
          <p:cNvSpPr>
            <a:spLocks noGrp="1"/>
          </p:cNvSpPr>
          <p:nvPr>
            <p:ph type="subTitle" idx="1" hasCustomPrompt="1"/>
          </p:nvPr>
        </p:nvSpPr>
        <p:spPr>
          <a:xfrm>
            <a:off x="800100" y="1047750"/>
            <a:ext cx="8191500" cy="3581400"/>
          </a:xfrm>
        </p:spPr>
        <p:txBody>
          <a:bodyPr>
            <a:normAutofit/>
          </a:bodyPr>
          <a:lstStyle>
            <a:lvl1pPr marL="0" indent="0" algn="ctr">
              <a:buNone/>
              <a:defRPr sz="28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text</a:t>
            </a:r>
          </a:p>
        </p:txBody>
      </p:sp>
      <p:sp>
        <p:nvSpPr>
          <p:cNvPr id="6" name="Slide Number Placeholder 5"/>
          <p:cNvSpPr>
            <a:spLocks noGrp="1"/>
          </p:cNvSpPr>
          <p:nvPr>
            <p:ph type="sldNum" sz="quarter" idx="12"/>
          </p:nvPr>
        </p:nvSpPr>
        <p:spPr>
          <a:xfrm>
            <a:off x="6553200" y="4767264"/>
            <a:ext cx="2019300" cy="273844"/>
          </a:xfrm>
          <a:prstGeom prst="rect">
            <a:avLst/>
          </a:prstGeom>
        </p:spPr>
        <p:txBody>
          <a:bodyPr/>
          <a:lstStyle/>
          <a:p>
            <a:pPr defTabSz="685800"/>
            <a:fld id="{6825C322-D144-471B-8A6A-18CA93F8758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65955154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1"/>
            <a:ext cx="8839200" cy="720329"/>
          </a:xfrm>
        </p:spPr>
        <p:txBody>
          <a:bodyPr/>
          <a:lstStyle>
            <a:lvl1pPr algn="r">
              <a:defRPr/>
            </a:lvl1pPr>
          </a:lstStyle>
          <a:p>
            <a:r>
              <a:rPr lang="en-US" dirty="0"/>
              <a:t>Click to edit subtitle text</a:t>
            </a:r>
          </a:p>
        </p:txBody>
      </p:sp>
      <p:sp>
        <p:nvSpPr>
          <p:cNvPr id="5" name="Slide Number Placeholder 4"/>
          <p:cNvSpPr>
            <a:spLocks noGrp="1"/>
          </p:cNvSpPr>
          <p:nvPr>
            <p:ph type="sldNum" sz="quarter" idx="12"/>
          </p:nvPr>
        </p:nvSpPr>
        <p:spPr>
          <a:xfrm>
            <a:off x="6553201" y="4767264"/>
            <a:ext cx="2129624" cy="273844"/>
          </a:xfrm>
          <a:prstGeom prst="rect">
            <a:avLst/>
          </a:prstGeom>
        </p:spPr>
        <p:txBody>
          <a:bodyPr/>
          <a:lstStyle/>
          <a:p>
            <a:pPr defTabSz="685800"/>
            <a:fld id="{6825C322-D144-471B-8A6A-18CA93F8758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48676435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a:t>Click to edit subtitle text</a:t>
            </a:r>
          </a:p>
        </p:txBody>
      </p:sp>
      <p:sp>
        <p:nvSpPr>
          <p:cNvPr id="3" name="Content Placeholder 2"/>
          <p:cNvSpPr>
            <a:spLocks noGrp="1"/>
          </p:cNvSpPr>
          <p:nvPr>
            <p:ph idx="1" hasCustomPrompt="1"/>
          </p:nvPr>
        </p:nvSpPr>
        <p:spPr>
          <a:xfrm>
            <a:off x="152400" y="1200151"/>
            <a:ext cx="8839200" cy="339447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685800"/>
            <a:fld id="{0742E828-A05F-487A-AC93-8BC41DD03353}" type="datetime1">
              <a:rPr lang="en-US" sz="1350" smtClean="0">
                <a:solidFill>
                  <a:prstClr val="black"/>
                </a:solidFill>
              </a:rPr>
              <a:t>9/15/2021</a:t>
            </a:fld>
            <a:endParaRPr lang="en-US" sz="1350" dirty="0">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685800"/>
            <a:endParaRPr lang="en-US" sz="1350" dirty="0">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685800"/>
            <a:fld id="{6825C322-D144-471B-8A6A-18CA93F8758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6176650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57203" y="585792"/>
            <a:ext cx="7923213" cy="616744"/>
          </a:xfrm>
        </p:spPr>
        <p:txBody>
          <a:bodyPr anchor="t"/>
          <a:lstStyle>
            <a:lvl1pPr>
              <a:defRPr sz="2100" b="1"/>
            </a:lvl1pPr>
          </a:lstStyle>
          <a:p>
            <a:pPr lvl="0"/>
            <a:r>
              <a:rPr lang="en-US" noProof="0"/>
              <a:t>Click to edit Master title style</a:t>
            </a:r>
          </a:p>
        </p:txBody>
      </p:sp>
      <p:sp>
        <p:nvSpPr>
          <p:cNvPr id="4099" name="Rectangle 3"/>
          <p:cNvSpPr>
            <a:spLocks noGrp="1" noChangeArrowheads="1"/>
          </p:cNvSpPr>
          <p:nvPr>
            <p:ph type="subTitle" idx="1"/>
          </p:nvPr>
        </p:nvSpPr>
        <p:spPr>
          <a:xfrm>
            <a:off x="457203" y="1372791"/>
            <a:ext cx="7923213" cy="742950"/>
          </a:xfrm>
        </p:spPr>
        <p:txBody>
          <a:bodyPr/>
          <a:lstStyle>
            <a:lvl1pPr marL="0" indent="0">
              <a:buFont typeface="Wingdings" pitchFamily="2" charset="2"/>
              <a:buNone/>
              <a:defRPr sz="1500"/>
            </a:lvl1pPr>
          </a:lstStyle>
          <a:p>
            <a:pPr lvl="0"/>
            <a:r>
              <a:rPr lang="en-US" noProof="0"/>
              <a:t>Click to edit Master subtitle style</a:t>
            </a:r>
          </a:p>
        </p:txBody>
      </p:sp>
    </p:spTree>
    <p:extLst>
      <p:ext uri="{BB962C8B-B14F-4D97-AF65-F5344CB8AC3E}">
        <p14:creationId xmlns:p14="http://schemas.microsoft.com/office/powerpoint/2010/main" val="39247280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0411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ullets and Chart T-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Content Placeholder 6"/>
          <p:cNvSpPr>
            <a:spLocks noGrp="1"/>
          </p:cNvSpPr>
          <p:nvPr>
            <p:ph sz="quarter" idx="12"/>
          </p:nvPr>
        </p:nvSpPr>
        <p:spPr>
          <a:xfrm>
            <a:off x="997529" y="1034752"/>
            <a:ext cx="7481455" cy="1736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6"/>
          <p:cNvSpPr>
            <a:spLocks noGrp="1"/>
          </p:cNvSpPr>
          <p:nvPr>
            <p:ph sz="quarter" idx="13" hasCustomPrompt="1"/>
          </p:nvPr>
        </p:nvSpPr>
        <p:spPr>
          <a:xfrm>
            <a:off x="997529" y="2825899"/>
            <a:ext cx="7481455" cy="1736688"/>
          </a:xfrm>
        </p:spPr>
        <p:txBody>
          <a:bodyPr/>
          <a:lstStyle>
            <a:lvl1pPr marL="0" marR="0" indent="0" algn="l" defTabSz="408059" rtl="0" eaLnBrk="1" fontAlgn="auto" latinLnBrk="0" hangingPunct="1">
              <a:lnSpc>
                <a:spcPct val="100000"/>
              </a:lnSpc>
              <a:spcBef>
                <a:spcPts val="721"/>
              </a:spcBef>
              <a:spcAft>
                <a:spcPts val="801"/>
              </a:spcAft>
              <a:buClrTx/>
              <a:buSzPct val="100000"/>
              <a:buFontTx/>
              <a:buNone/>
              <a:tabLst/>
              <a:defRPr/>
            </a:lvl1pPr>
          </a:lstStyle>
          <a:p>
            <a:pPr marL="0" marR="0" lvl="0" indent="0" algn="l" defTabSz="408059" rtl="0" eaLnBrk="1" fontAlgn="auto" latinLnBrk="0" hangingPunct="1">
              <a:lnSpc>
                <a:spcPct val="100000"/>
              </a:lnSpc>
              <a:spcBef>
                <a:spcPts val="721"/>
              </a:spcBef>
              <a:spcAft>
                <a:spcPts val="801"/>
              </a:spcAft>
              <a:buClrTx/>
              <a:buSzPct val="100000"/>
              <a:buFontTx/>
              <a:buNone/>
              <a:tabLst/>
              <a:defRPr/>
            </a:pPr>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82275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ullets and Chart T-B w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Content Placeholder 6"/>
          <p:cNvSpPr>
            <a:spLocks noGrp="1"/>
          </p:cNvSpPr>
          <p:nvPr>
            <p:ph sz="quarter" idx="12"/>
          </p:nvPr>
        </p:nvSpPr>
        <p:spPr>
          <a:xfrm>
            <a:off x="997529" y="1034752"/>
            <a:ext cx="7481455" cy="1736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8" name="Content Placeholder 6"/>
          <p:cNvSpPr>
            <a:spLocks noGrp="1"/>
          </p:cNvSpPr>
          <p:nvPr>
            <p:ph sz="quarter" idx="13" hasCustomPrompt="1"/>
          </p:nvPr>
        </p:nvSpPr>
        <p:spPr>
          <a:xfrm>
            <a:off x="997529" y="2825899"/>
            <a:ext cx="7481455" cy="1736688"/>
          </a:xfrm>
        </p:spPr>
        <p:txBody>
          <a:bodyPr/>
          <a:lstStyle>
            <a:lvl1pPr marL="0" marR="0" indent="0" algn="l" defTabSz="408059" rtl="0" eaLnBrk="1" fontAlgn="auto" latinLnBrk="0" hangingPunct="1">
              <a:lnSpc>
                <a:spcPct val="100000"/>
              </a:lnSpc>
              <a:spcBef>
                <a:spcPts val="721"/>
              </a:spcBef>
              <a:spcAft>
                <a:spcPts val="801"/>
              </a:spcAft>
              <a:buClrTx/>
              <a:buSzPct val="100000"/>
              <a:buFontTx/>
              <a:buNone/>
              <a:tabLst/>
              <a:defRPr/>
            </a:lvl1pPr>
          </a:lstStyle>
          <a:p>
            <a:pPr marL="0" marR="0" lvl="0" indent="0" algn="l" defTabSz="408059" rtl="0" eaLnBrk="1" fontAlgn="auto" latinLnBrk="0" hangingPunct="1">
              <a:lnSpc>
                <a:spcPct val="100000"/>
              </a:lnSpc>
              <a:spcBef>
                <a:spcPts val="721"/>
              </a:spcBef>
              <a:spcAft>
                <a:spcPts val="801"/>
              </a:spcAft>
              <a:buClrTx/>
              <a:buSzPct val="100000"/>
              <a:buFontTx/>
              <a:buNone/>
              <a:tabLst/>
              <a:defRPr/>
            </a:pPr>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2832363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hart and Bullets T-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Content Placeholder 6"/>
          <p:cNvSpPr>
            <a:spLocks noGrp="1"/>
          </p:cNvSpPr>
          <p:nvPr>
            <p:ph sz="quarter" idx="12"/>
          </p:nvPr>
        </p:nvSpPr>
        <p:spPr>
          <a:xfrm>
            <a:off x="997529" y="2825899"/>
            <a:ext cx="7481455" cy="1736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hasCustomPrompt="1"/>
          </p:nvPr>
        </p:nvSpPr>
        <p:spPr>
          <a:xfrm>
            <a:off x="997529" y="1034752"/>
            <a:ext cx="7481455" cy="1736688"/>
          </a:xfrm>
        </p:spPr>
        <p:txBody>
          <a:bodyPr/>
          <a:lstStyle>
            <a:lvl1pPr marL="0" marR="0" indent="0" algn="l" defTabSz="408059" rtl="0" eaLnBrk="1" fontAlgn="auto" latinLnBrk="0" hangingPunct="1">
              <a:lnSpc>
                <a:spcPct val="100000"/>
              </a:lnSpc>
              <a:spcBef>
                <a:spcPts val="721"/>
              </a:spcBef>
              <a:spcAft>
                <a:spcPts val="801"/>
              </a:spcAft>
              <a:buClrTx/>
              <a:buSzPct val="100000"/>
              <a:buFontTx/>
              <a:buNone/>
              <a:tabLst/>
              <a:defRPr/>
            </a:lvl1pPr>
          </a:lstStyle>
          <a:p>
            <a:pPr marL="0" marR="0" lvl="0" indent="0" algn="l" defTabSz="408059" rtl="0" eaLnBrk="1" fontAlgn="auto" latinLnBrk="0" hangingPunct="1">
              <a:lnSpc>
                <a:spcPct val="100000"/>
              </a:lnSpc>
              <a:spcBef>
                <a:spcPts val="721"/>
              </a:spcBef>
              <a:spcAft>
                <a:spcPts val="801"/>
              </a:spcAft>
              <a:buClrTx/>
              <a:buSzPct val="100000"/>
              <a:buFontTx/>
              <a:buNone/>
              <a:tabLst/>
              <a:defRPr/>
            </a:pPr>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430822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hart and Bullets T-B w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Content Placeholder 6"/>
          <p:cNvSpPr>
            <a:spLocks noGrp="1"/>
          </p:cNvSpPr>
          <p:nvPr>
            <p:ph sz="quarter" idx="12"/>
          </p:nvPr>
        </p:nvSpPr>
        <p:spPr>
          <a:xfrm>
            <a:off x="997529" y="2825899"/>
            <a:ext cx="7481455" cy="1736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8" name="Content Placeholder 6"/>
          <p:cNvSpPr>
            <a:spLocks noGrp="1"/>
          </p:cNvSpPr>
          <p:nvPr>
            <p:ph sz="quarter" idx="13" hasCustomPrompt="1"/>
          </p:nvPr>
        </p:nvSpPr>
        <p:spPr>
          <a:xfrm>
            <a:off x="997529" y="1034752"/>
            <a:ext cx="7481455" cy="1736688"/>
          </a:xfrm>
        </p:spPr>
        <p:txBody>
          <a:bodyPr/>
          <a:lstStyle>
            <a:lvl1pPr marL="0" marR="0" indent="0" algn="l" defTabSz="408059" rtl="0" eaLnBrk="1" fontAlgn="auto" latinLnBrk="0" hangingPunct="1">
              <a:lnSpc>
                <a:spcPct val="100000"/>
              </a:lnSpc>
              <a:spcBef>
                <a:spcPts val="721"/>
              </a:spcBef>
              <a:spcAft>
                <a:spcPts val="801"/>
              </a:spcAft>
              <a:buClrTx/>
              <a:buSzPct val="100000"/>
              <a:buFontTx/>
              <a:buNone/>
              <a:tabLst/>
              <a:defRPr/>
            </a:lvl1pPr>
          </a:lstStyle>
          <a:p>
            <a:pPr marL="0" marR="0" lvl="0" indent="0" algn="l" defTabSz="408059" rtl="0" eaLnBrk="1" fontAlgn="auto" latinLnBrk="0" hangingPunct="1">
              <a:lnSpc>
                <a:spcPct val="100000"/>
              </a:lnSpc>
              <a:spcBef>
                <a:spcPts val="721"/>
              </a:spcBef>
              <a:spcAft>
                <a:spcPts val="801"/>
              </a:spcAft>
              <a:buClrTx/>
              <a:buSzPct val="100000"/>
              <a:buFontTx/>
              <a:buNone/>
              <a:tabLst/>
              <a:defRPr/>
            </a:pPr>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42717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ide by Side Bullet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a:t>
            </a:r>
          </a:p>
        </p:txBody>
      </p:sp>
      <p:sp>
        <p:nvSpPr>
          <p:cNvPr id="11" name="Text Placeholder 9"/>
          <p:cNvSpPr>
            <a:spLocks noGrp="1"/>
          </p:cNvSpPr>
          <p:nvPr>
            <p:ph type="body" sz="quarter" idx="14" hasCustomPrompt="1"/>
          </p:nvPr>
        </p:nvSpPr>
        <p:spPr>
          <a:xfrm>
            <a:off x="4779820"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a:t>
            </a:r>
          </a:p>
        </p:txBody>
      </p: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
        <p:nvSpPr>
          <p:cNvPr id="15" name="Content Placeholder 6"/>
          <p:cNvSpPr>
            <a:spLocks noGrp="1"/>
          </p:cNvSpPr>
          <p:nvPr>
            <p:ph sz="quarter" idx="12"/>
          </p:nvPr>
        </p:nvSpPr>
        <p:spPr>
          <a:xfrm>
            <a:off x="997527" y="1240493"/>
            <a:ext cx="3699164" cy="3297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6"/>
          <p:cNvSpPr>
            <a:spLocks noGrp="1"/>
          </p:cNvSpPr>
          <p:nvPr>
            <p:ph sz="quarter" idx="23"/>
          </p:nvPr>
        </p:nvSpPr>
        <p:spPr>
          <a:xfrm>
            <a:off x="4779820" y="1240493"/>
            <a:ext cx="3699164" cy="3297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8248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de by Side Bullets w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a:t>
            </a:r>
          </a:p>
        </p:txBody>
      </p:sp>
      <p:sp>
        <p:nvSpPr>
          <p:cNvPr id="11" name="Text Placeholder 9"/>
          <p:cNvSpPr>
            <a:spLocks noGrp="1"/>
          </p:cNvSpPr>
          <p:nvPr>
            <p:ph type="body" sz="quarter" idx="14" hasCustomPrompt="1"/>
          </p:nvPr>
        </p:nvSpPr>
        <p:spPr>
          <a:xfrm>
            <a:off x="4779820"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a:t>
            </a:r>
          </a:p>
        </p:txBody>
      </p: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
        <p:nvSpPr>
          <p:cNvPr id="15" name="Content Placeholder 6"/>
          <p:cNvSpPr>
            <a:spLocks noGrp="1"/>
          </p:cNvSpPr>
          <p:nvPr>
            <p:ph sz="quarter" idx="12"/>
          </p:nvPr>
        </p:nvSpPr>
        <p:spPr>
          <a:xfrm>
            <a:off x="997527" y="1240493"/>
            <a:ext cx="3699164" cy="3297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6"/>
          <p:cNvSpPr>
            <a:spLocks noGrp="1"/>
          </p:cNvSpPr>
          <p:nvPr>
            <p:ph sz="quarter" idx="23"/>
          </p:nvPr>
        </p:nvSpPr>
        <p:spPr>
          <a:xfrm>
            <a:off x="4779820" y="1240493"/>
            <a:ext cx="3699164" cy="3297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4"/>
          <p:cNvSpPr>
            <a:spLocks noGrp="1"/>
          </p:cNvSpPr>
          <p:nvPr>
            <p:ph type="body" sz="quarter" idx="2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Tree>
    <p:extLst>
      <p:ext uri="{BB962C8B-B14F-4D97-AF65-F5344CB8AC3E}">
        <p14:creationId xmlns:p14="http://schemas.microsoft.com/office/powerpoint/2010/main" val="4163170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ide by Side Bullets w Shadow">
    <p:spTree>
      <p:nvGrpSpPr>
        <p:cNvPr id="1" name=""/>
        <p:cNvGrpSpPr/>
        <p:nvPr/>
      </p:nvGrpSpPr>
      <p:grpSpPr>
        <a:xfrm>
          <a:off x="0" y="0"/>
          <a:ext cx="0" cy="0"/>
          <a:chOff x="0" y="0"/>
          <a:chExt cx="0" cy="0"/>
        </a:xfrm>
      </p:grpSpPr>
      <p:sp>
        <p:nvSpPr>
          <p:cNvPr id="18" name="Rectangle 17"/>
          <p:cNvSpPr/>
          <p:nvPr/>
        </p:nvSpPr>
        <p:spPr>
          <a:xfrm>
            <a:off x="4763198" y="1222342"/>
            <a:ext cx="3732415" cy="3328147"/>
          </a:xfrm>
          <a:prstGeom prst="rect">
            <a:avLst/>
          </a:prstGeom>
          <a:solidFill>
            <a:schemeClr val="bg1"/>
          </a:solidFill>
          <a:ln>
            <a:solidFill>
              <a:schemeClr val="bg1"/>
            </a:solidFill>
          </a:ln>
          <a:effectLst>
            <a:outerShdw blurRad="8255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lIns="73248" tIns="36623" rIns="73248" bIns="36623" rtlCol="0" anchor="ctr"/>
          <a:lstStyle/>
          <a:p>
            <a:pPr algn="ctr" defTabSz="408059"/>
            <a:endParaRPr lang="en-US" sz="1600">
              <a:solidFill>
                <a:srgbClr val="FFFFFF"/>
              </a:solidFill>
            </a:endParaRPr>
          </a:p>
        </p:txBody>
      </p:sp>
      <p:sp>
        <p:nvSpPr>
          <p:cNvPr id="17" name="Rectangle 16"/>
          <p:cNvSpPr/>
          <p:nvPr/>
        </p:nvSpPr>
        <p:spPr>
          <a:xfrm>
            <a:off x="980903" y="1222342"/>
            <a:ext cx="3732415" cy="3328147"/>
          </a:xfrm>
          <a:prstGeom prst="rect">
            <a:avLst/>
          </a:prstGeom>
          <a:solidFill>
            <a:schemeClr val="bg1"/>
          </a:solidFill>
          <a:ln>
            <a:solidFill>
              <a:schemeClr val="bg1"/>
            </a:solidFill>
          </a:ln>
          <a:effectLst>
            <a:outerShdw blurRad="8255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lIns="73248" tIns="36623" rIns="73248" bIns="36623" rtlCol="0" anchor="ctr"/>
          <a:lstStyle/>
          <a:p>
            <a:pPr algn="ctr" defTabSz="408059"/>
            <a:endParaRPr lang="en-US" sz="1600">
              <a:solidFill>
                <a:srgbClr val="FFFFFF"/>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a:t>
            </a:r>
          </a:p>
        </p:txBody>
      </p:sp>
      <p:sp>
        <p:nvSpPr>
          <p:cNvPr id="11" name="Text Placeholder 9"/>
          <p:cNvSpPr>
            <a:spLocks noGrp="1"/>
          </p:cNvSpPr>
          <p:nvPr>
            <p:ph type="body" sz="quarter" idx="14" hasCustomPrompt="1"/>
          </p:nvPr>
        </p:nvSpPr>
        <p:spPr>
          <a:xfrm>
            <a:off x="4779820"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a:t>
            </a:r>
          </a:p>
        </p:txBody>
      </p: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
        <p:nvSpPr>
          <p:cNvPr id="15" name="Content Placeholder 6"/>
          <p:cNvSpPr>
            <a:spLocks noGrp="1"/>
          </p:cNvSpPr>
          <p:nvPr>
            <p:ph sz="quarter" idx="12"/>
          </p:nvPr>
        </p:nvSpPr>
        <p:spPr>
          <a:xfrm>
            <a:off x="997527" y="1240493"/>
            <a:ext cx="3699164" cy="3297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6"/>
          <p:cNvSpPr>
            <a:spLocks noGrp="1"/>
          </p:cNvSpPr>
          <p:nvPr>
            <p:ph sz="quarter" idx="23"/>
          </p:nvPr>
        </p:nvSpPr>
        <p:spPr>
          <a:xfrm>
            <a:off x="4779820" y="1240493"/>
            <a:ext cx="3699164" cy="3297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2407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a:t>Click to edit subtitle text</a:t>
            </a:r>
          </a:p>
        </p:txBody>
      </p:sp>
      <p:sp>
        <p:nvSpPr>
          <p:cNvPr id="3" name="Content Placeholder 2"/>
          <p:cNvSpPr>
            <a:spLocks noGrp="1"/>
          </p:cNvSpPr>
          <p:nvPr>
            <p:ph idx="1" hasCustomPrompt="1"/>
          </p:nvPr>
        </p:nvSpPr>
        <p:spPr>
          <a:xfrm>
            <a:off x="152400" y="1200151"/>
            <a:ext cx="8839200" cy="339447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C58895C-C0E9-429B-A494-F394823F2C79}" type="datetime1">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5C322-D144-471B-8A6A-18CA93F87583}" type="slidenum">
              <a:rPr lang="en-US" smtClean="0"/>
              <a:t>‹#›</a:t>
            </a:fld>
            <a:endParaRPr lang="en-US"/>
          </a:p>
        </p:txBody>
      </p:sp>
    </p:spTree>
    <p:extLst>
      <p:ext uri="{BB962C8B-B14F-4D97-AF65-F5344CB8AC3E}">
        <p14:creationId xmlns:p14="http://schemas.microsoft.com/office/powerpoint/2010/main" val="28966311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har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11" name="Content Placeholder 6"/>
          <p:cNvSpPr>
            <a:spLocks noGrp="1"/>
          </p:cNvSpPr>
          <p:nvPr>
            <p:ph sz="quarter" idx="14" hasCustomPrompt="1"/>
          </p:nvPr>
        </p:nvSpPr>
        <p:spPr>
          <a:xfrm>
            <a:off x="997527" y="1034756"/>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
        <p:nvSpPr>
          <p:cNvPr id="12" name="Content Placeholder 6"/>
          <p:cNvSpPr>
            <a:spLocks noGrp="1"/>
          </p:cNvSpPr>
          <p:nvPr>
            <p:ph sz="quarter" idx="15" hasCustomPrompt="1"/>
          </p:nvPr>
        </p:nvSpPr>
        <p:spPr>
          <a:xfrm>
            <a:off x="4779820" y="1034756"/>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2140715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harts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9"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11" name="Content Placeholder 6"/>
          <p:cNvSpPr>
            <a:spLocks noGrp="1"/>
          </p:cNvSpPr>
          <p:nvPr>
            <p:ph sz="quarter" idx="15" hasCustomPrompt="1"/>
          </p:nvPr>
        </p:nvSpPr>
        <p:spPr>
          <a:xfrm>
            <a:off x="997527" y="1034756"/>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
        <p:nvSpPr>
          <p:cNvPr id="12" name="Content Placeholder 6"/>
          <p:cNvSpPr>
            <a:spLocks noGrp="1"/>
          </p:cNvSpPr>
          <p:nvPr>
            <p:ph sz="quarter" idx="16" hasCustomPrompt="1"/>
          </p:nvPr>
        </p:nvSpPr>
        <p:spPr>
          <a:xfrm>
            <a:off x="4779820" y="1034756"/>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658632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PPT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4"/>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9" name="Text Placeholder 14"/>
          <p:cNvSpPr>
            <a:spLocks noGrp="1"/>
          </p:cNvSpPr>
          <p:nvPr>
            <p:ph type="body" sz="quarter" idx="15" hasCustomPrompt="1"/>
          </p:nvPr>
        </p:nvSpPr>
        <p:spPr>
          <a:xfrm>
            <a:off x="997527" y="1028705"/>
            <a:ext cx="3699164"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0" name="Text Placeholder 14"/>
          <p:cNvSpPr>
            <a:spLocks noGrp="1"/>
          </p:cNvSpPr>
          <p:nvPr>
            <p:ph type="body" sz="quarter" idx="16" hasCustomPrompt="1"/>
          </p:nvPr>
        </p:nvSpPr>
        <p:spPr>
          <a:xfrm>
            <a:off x="997527" y="1149728"/>
            <a:ext cx="3699164"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1" name="Text Placeholder 14"/>
          <p:cNvSpPr>
            <a:spLocks noGrp="1"/>
          </p:cNvSpPr>
          <p:nvPr>
            <p:ph type="body" sz="quarter" idx="17"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Sources and Notes</a:t>
            </a:r>
          </a:p>
        </p:txBody>
      </p:sp>
      <p:sp>
        <p:nvSpPr>
          <p:cNvPr id="12" name="Chart Placeholder 11"/>
          <p:cNvSpPr>
            <a:spLocks noGrp="1"/>
          </p:cNvSpPr>
          <p:nvPr>
            <p:ph type="chart" sz="quarter" idx="18" hasCustomPrompt="1"/>
          </p:nvPr>
        </p:nvSpPr>
        <p:spPr>
          <a:xfrm>
            <a:off x="997527" y="1361516"/>
            <a:ext cx="3699164"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
        <p:nvSpPr>
          <p:cNvPr id="13" name="Text Placeholder 14"/>
          <p:cNvSpPr>
            <a:spLocks noGrp="1"/>
          </p:cNvSpPr>
          <p:nvPr>
            <p:ph type="body" sz="quarter" idx="19" hasCustomPrompt="1"/>
          </p:nvPr>
        </p:nvSpPr>
        <p:spPr>
          <a:xfrm>
            <a:off x="4849093" y="1028705"/>
            <a:ext cx="3699164"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4" name="Text Placeholder 14"/>
          <p:cNvSpPr>
            <a:spLocks noGrp="1"/>
          </p:cNvSpPr>
          <p:nvPr>
            <p:ph type="body" sz="quarter" idx="20" hasCustomPrompt="1"/>
          </p:nvPr>
        </p:nvSpPr>
        <p:spPr>
          <a:xfrm>
            <a:off x="4849093" y="1149728"/>
            <a:ext cx="3699164"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5" name="Chart Placeholder 11"/>
          <p:cNvSpPr>
            <a:spLocks noGrp="1"/>
          </p:cNvSpPr>
          <p:nvPr>
            <p:ph type="chart" sz="quarter" idx="21" hasCustomPrompt="1"/>
          </p:nvPr>
        </p:nvSpPr>
        <p:spPr>
          <a:xfrm>
            <a:off x="4849093" y="1361516"/>
            <a:ext cx="3699164"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Tree>
    <p:extLst>
      <p:ext uri="{BB962C8B-B14F-4D97-AF65-F5344CB8AC3E}">
        <p14:creationId xmlns:p14="http://schemas.microsoft.com/office/powerpoint/2010/main" val="1008172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PPT Charts w Subtitle">
    <p:spTree>
      <p:nvGrpSpPr>
        <p:cNvPr id="1" name=""/>
        <p:cNvGrpSpPr/>
        <p:nvPr/>
      </p:nvGrpSpPr>
      <p:grpSpPr>
        <a:xfrm>
          <a:off x="0" y="0"/>
          <a:ext cx="0" cy="0"/>
          <a:chOff x="0" y="0"/>
          <a:chExt cx="0" cy="0"/>
        </a:xfrm>
      </p:grpSpPr>
      <p:sp>
        <p:nvSpPr>
          <p:cNvPr id="6"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2" name="Title 1"/>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4"/>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9" name="Text Placeholder 14"/>
          <p:cNvSpPr>
            <a:spLocks noGrp="1"/>
          </p:cNvSpPr>
          <p:nvPr>
            <p:ph type="body" sz="quarter" idx="15" hasCustomPrompt="1"/>
          </p:nvPr>
        </p:nvSpPr>
        <p:spPr>
          <a:xfrm>
            <a:off x="997527" y="1028705"/>
            <a:ext cx="3699164"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0" name="Text Placeholder 14"/>
          <p:cNvSpPr>
            <a:spLocks noGrp="1"/>
          </p:cNvSpPr>
          <p:nvPr>
            <p:ph type="body" sz="quarter" idx="16" hasCustomPrompt="1"/>
          </p:nvPr>
        </p:nvSpPr>
        <p:spPr>
          <a:xfrm>
            <a:off x="997527" y="1149728"/>
            <a:ext cx="3699164"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1" name="Text Placeholder 14"/>
          <p:cNvSpPr>
            <a:spLocks noGrp="1"/>
          </p:cNvSpPr>
          <p:nvPr>
            <p:ph type="body" sz="quarter" idx="17"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Sources and Notes</a:t>
            </a:r>
          </a:p>
        </p:txBody>
      </p:sp>
      <p:sp>
        <p:nvSpPr>
          <p:cNvPr id="12" name="Chart Placeholder 11"/>
          <p:cNvSpPr>
            <a:spLocks noGrp="1"/>
          </p:cNvSpPr>
          <p:nvPr>
            <p:ph type="chart" sz="quarter" idx="18" hasCustomPrompt="1"/>
          </p:nvPr>
        </p:nvSpPr>
        <p:spPr>
          <a:xfrm>
            <a:off x="997527" y="1361516"/>
            <a:ext cx="3699164"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
        <p:nvSpPr>
          <p:cNvPr id="13" name="Text Placeholder 14"/>
          <p:cNvSpPr>
            <a:spLocks noGrp="1"/>
          </p:cNvSpPr>
          <p:nvPr>
            <p:ph type="body" sz="quarter" idx="19" hasCustomPrompt="1"/>
          </p:nvPr>
        </p:nvSpPr>
        <p:spPr>
          <a:xfrm>
            <a:off x="4849093" y="1028705"/>
            <a:ext cx="3699164"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4" name="Text Placeholder 14"/>
          <p:cNvSpPr>
            <a:spLocks noGrp="1"/>
          </p:cNvSpPr>
          <p:nvPr>
            <p:ph type="body" sz="quarter" idx="20" hasCustomPrompt="1"/>
          </p:nvPr>
        </p:nvSpPr>
        <p:spPr>
          <a:xfrm>
            <a:off x="4849093" y="1149728"/>
            <a:ext cx="3699164"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5" name="Chart Placeholder 11"/>
          <p:cNvSpPr>
            <a:spLocks noGrp="1"/>
          </p:cNvSpPr>
          <p:nvPr>
            <p:ph type="chart" sz="quarter" idx="21" hasCustomPrompt="1"/>
          </p:nvPr>
        </p:nvSpPr>
        <p:spPr>
          <a:xfrm>
            <a:off x="4849093" y="1361516"/>
            <a:ext cx="3699164"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Tree>
    <p:extLst>
      <p:ext uri="{BB962C8B-B14F-4D97-AF65-F5344CB8AC3E}">
        <p14:creationId xmlns:p14="http://schemas.microsoft.com/office/powerpoint/2010/main" val="3749749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harts T-B">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11" name="Content Placeholder 6"/>
          <p:cNvSpPr>
            <a:spLocks noGrp="1"/>
          </p:cNvSpPr>
          <p:nvPr>
            <p:ph sz="quarter" idx="14" hasCustomPrompt="1"/>
          </p:nvPr>
        </p:nvSpPr>
        <p:spPr>
          <a:xfrm>
            <a:off x="997529" y="1034752"/>
            <a:ext cx="7481455" cy="1736688"/>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
        <p:nvSpPr>
          <p:cNvPr id="12" name="Content Placeholder 6"/>
          <p:cNvSpPr>
            <a:spLocks noGrp="1"/>
          </p:cNvSpPr>
          <p:nvPr>
            <p:ph sz="quarter" idx="15" hasCustomPrompt="1"/>
          </p:nvPr>
        </p:nvSpPr>
        <p:spPr>
          <a:xfrm>
            <a:off x="997529" y="2825899"/>
            <a:ext cx="7481455" cy="1736688"/>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2832238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harts T-B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11" name="Content Placeholder 6"/>
          <p:cNvSpPr>
            <a:spLocks noGrp="1"/>
          </p:cNvSpPr>
          <p:nvPr>
            <p:ph sz="quarter" idx="14" hasCustomPrompt="1"/>
          </p:nvPr>
        </p:nvSpPr>
        <p:spPr>
          <a:xfrm>
            <a:off x="997529" y="1034752"/>
            <a:ext cx="7481455" cy="1736688"/>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
        <p:nvSpPr>
          <p:cNvPr id="12" name="Content Placeholder 6"/>
          <p:cNvSpPr>
            <a:spLocks noGrp="1"/>
          </p:cNvSpPr>
          <p:nvPr>
            <p:ph sz="quarter" idx="15" hasCustomPrompt="1"/>
          </p:nvPr>
        </p:nvSpPr>
        <p:spPr>
          <a:xfrm>
            <a:off x="997529" y="2825899"/>
            <a:ext cx="7481455" cy="1736688"/>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
        <p:nvSpPr>
          <p:cNvPr id="7" name="Text Placeholder 14"/>
          <p:cNvSpPr>
            <a:spLocks noGrp="1"/>
          </p:cNvSpPr>
          <p:nvPr>
            <p:ph type="body" sz="quarter" idx="16"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Tree>
    <p:extLst>
      <p:ext uri="{BB962C8B-B14F-4D97-AF65-F5344CB8AC3E}">
        <p14:creationId xmlns:p14="http://schemas.microsoft.com/office/powerpoint/2010/main" val="264211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PPT Charts T-B">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8" name="Text Placeholder 14"/>
          <p:cNvSpPr>
            <a:spLocks noGrp="1"/>
          </p:cNvSpPr>
          <p:nvPr>
            <p:ph type="body" sz="quarter" idx="15" hasCustomPrompt="1"/>
          </p:nvPr>
        </p:nvSpPr>
        <p:spPr>
          <a:xfrm>
            <a:off x="997529" y="1028705"/>
            <a:ext cx="7481455"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9" name="Text Placeholder 14"/>
          <p:cNvSpPr>
            <a:spLocks noGrp="1"/>
          </p:cNvSpPr>
          <p:nvPr>
            <p:ph type="body" sz="quarter" idx="17" hasCustomPrompt="1"/>
          </p:nvPr>
        </p:nvSpPr>
        <p:spPr>
          <a:xfrm>
            <a:off x="997529" y="1149728"/>
            <a:ext cx="7481455"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0" name="Chart Placeholder 11"/>
          <p:cNvSpPr>
            <a:spLocks noGrp="1"/>
          </p:cNvSpPr>
          <p:nvPr>
            <p:ph type="chart" sz="quarter" idx="18" hasCustomPrompt="1"/>
          </p:nvPr>
        </p:nvSpPr>
        <p:spPr>
          <a:xfrm>
            <a:off x="997529" y="1331264"/>
            <a:ext cx="7481455" cy="139177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
        <p:nvSpPr>
          <p:cNvPr id="13" name="Text Placeholder 14"/>
          <p:cNvSpPr>
            <a:spLocks noGrp="1"/>
          </p:cNvSpPr>
          <p:nvPr>
            <p:ph type="body" sz="quarter" idx="19" hasCustomPrompt="1"/>
          </p:nvPr>
        </p:nvSpPr>
        <p:spPr>
          <a:xfrm>
            <a:off x="997529" y="2825904"/>
            <a:ext cx="7481455"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4" name="Text Placeholder 14"/>
          <p:cNvSpPr>
            <a:spLocks noGrp="1"/>
          </p:cNvSpPr>
          <p:nvPr>
            <p:ph type="body" sz="quarter" idx="20" hasCustomPrompt="1"/>
          </p:nvPr>
        </p:nvSpPr>
        <p:spPr>
          <a:xfrm>
            <a:off x="997529" y="2946928"/>
            <a:ext cx="7481455"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5" name="Chart Placeholder 11"/>
          <p:cNvSpPr>
            <a:spLocks noGrp="1"/>
          </p:cNvSpPr>
          <p:nvPr>
            <p:ph type="chart" sz="quarter" idx="21" hasCustomPrompt="1"/>
          </p:nvPr>
        </p:nvSpPr>
        <p:spPr>
          <a:xfrm>
            <a:off x="997529" y="3116358"/>
            <a:ext cx="7481455" cy="139177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
        <p:nvSpPr>
          <p:cNvPr id="16" name="Text Placeholder 14"/>
          <p:cNvSpPr>
            <a:spLocks noGrp="1"/>
          </p:cNvSpPr>
          <p:nvPr>
            <p:ph type="body" sz="quarter" idx="22"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Sources and Notes</a:t>
            </a:r>
          </a:p>
        </p:txBody>
      </p:sp>
    </p:spTree>
    <p:extLst>
      <p:ext uri="{BB962C8B-B14F-4D97-AF65-F5344CB8AC3E}">
        <p14:creationId xmlns:p14="http://schemas.microsoft.com/office/powerpoint/2010/main" val="184189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PPT Charts T-B w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7" name="Text Placeholder 14"/>
          <p:cNvSpPr>
            <a:spLocks noGrp="1"/>
          </p:cNvSpPr>
          <p:nvPr>
            <p:ph type="body" sz="quarter" idx="16"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8" name="Text Placeholder 14"/>
          <p:cNvSpPr>
            <a:spLocks noGrp="1"/>
          </p:cNvSpPr>
          <p:nvPr>
            <p:ph type="body" sz="quarter" idx="15" hasCustomPrompt="1"/>
          </p:nvPr>
        </p:nvSpPr>
        <p:spPr>
          <a:xfrm>
            <a:off x="997529" y="1028705"/>
            <a:ext cx="7481455"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9" name="Text Placeholder 14"/>
          <p:cNvSpPr>
            <a:spLocks noGrp="1"/>
          </p:cNvSpPr>
          <p:nvPr>
            <p:ph type="body" sz="quarter" idx="17" hasCustomPrompt="1"/>
          </p:nvPr>
        </p:nvSpPr>
        <p:spPr>
          <a:xfrm>
            <a:off x="997529" y="1149728"/>
            <a:ext cx="7481455"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0" name="Chart Placeholder 11"/>
          <p:cNvSpPr>
            <a:spLocks noGrp="1"/>
          </p:cNvSpPr>
          <p:nvPr>
            <p:ph type="chart" sz="quarter" idx="18" hasCustomPrompt="1"/>
          </p:nvPr>
        </p:nvSpPr>
        <p:spPr>
          <a:xfrm>
            <a:off x="997529" y="1331264"/>
            <a:ext cx="7481455" cy="139177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
        <p:nvSpPr>
          <p:cNvPr id="13" name="Text Placeholder 14"/>
          <p:cNvSpPr>
            <a:spLocks noGrp="1"/>
          </p:cNvSpPr>
          <p:nvPr>
            <p:ph type="body" sz="quarter" idx="19" hasCustomPrompt="1"/>
          </p:nvPr>
        </p:nvSpPr>
        <p:spPr>
          <a:xfrm>
            <a:off x="997529" y="2825904"/>
            <a:ext cx="7481455"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4" name="Text Placeholder 14"/>
          <p:cNvSpPr>
            <a:spLocks noGrp="1"/>
          </p:cNvSpPr>
          <p:nvPr>
            <p:ph type="body" sz="quarter" idx="20" hasCustomPrompt="1"/>
          </p:nvPr>
        </p:nvSpPr>
        <p:spPr>
          <a:xfrm>
            <a:off x="997529" y="2946928"/>
            <a:ext cx="7481455"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5" name="Chart Placeholder 11"/>
          <p:cNvSpPr>
            <a:spLocks noGrp="1"/>
          </p:cNvSpPr>
          <p:nvPr>
            <p:ph type="chart" sz="quarter" idx="21" hasCustomPrompt="1"/>
          </p:nvPr>
        </p:nvSpPr>
        <p:spPr>
          <a:xfrm>
            <a:off x="997529" y="3116358"/>
            <a:ext cx="7481455" cy="139177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
        <p:nvSpPr>
          <p:cNvPr id="16" name="Text Placeholder 14"/>
          <p:cNvSpPr>
            <a:spLocks noGrp="1"/>
          </p:cNvSpPr>
          <p:nvPr>
            <p:ph type="body" sz="quarter" idx="22"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Sources and Notes</a:t>
            </a:r>
          </a:p>
        </p:txBody>
      </p:sp>
    </p:spTree>
    <p:extLst>
      <p:ext uri="{BB962C8B-B14F-4D97-AF65-F5344CB8AC3E}">
        <p14:creationId xmlns:p14="http://schemas.microsoft.com/office/powerpoint/2010/main" val="3815274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adran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 for quadrant 1 (chart)</a:t>
            </a:r>
          </a:p>
        </p:txBody>
      </p:sp>
      <p:sp>
        <p:nvSpPr>
          <p:cNvPr id="11" name="Text Placeholder 9"/>
          <p:cNvSpPr>
            <a:spLocks noGrp="1"/>
          </p:cNvSpPr>
          <p:nvPr>
            <p:ph type="body" sz="quarter" idx="14" hasCustomPrompt="1"/>
          </p:nvPr>
        </p:nvSpPr>
        <p:spPr>
          <a:xfrm>
            <a:off x="4779820"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 for quadrant 2 (summary text)</a:t>
            </a:r>
          </a:p>
        </p:txBody>
      </p:sp>
      <p:sp>
        <p:nvSpPr>
          <p:cNvPr id="13" name="Picture Placeholder 12"/>
          <p:cNvSpPr>
            <a:spLocks noGrp="1"/>
          </p:cNvSpPr>
          <p:nvPr>
            <p:ph type="pic" sz="quarter" idx="15" hasCustomPrompt="1"/>
          </p:nvPr>
        </p:nvSpPr>
        <p:spPr>
          <a:xfrm>
            <a:off x="997527" y="1240491"/>
            <a:ext cx="3699164" cy="1482538"/>
          </a:xfrm>
        </p:spPr>
        <p:txBody>
          <a:bodyPr>
            <a:noAutofit/>
          </a:bodyPr>
          <a:lstStyle>
            <a:lvl1pPr>
              <a:defRPr sz="1300" baseline="0">
                <a:latin typeface="Garamond" pitchFamily="18" charset="0"/>
              </a:defRPr>
            </a:lvl1pPr>
          </a:lstStyle>
          <a:p>
            <a:r>
              <a:rPr lang="en-US" dirty="0"/>
              <a:t>Align graph to box outline</a:t>
            </a:r>
          </a:p>
        </p:txBody>
      </p:sp>
      <p:sp>
        <p:nvSpPr>
          <p:cNvPr id="20" name="Text Placeholder 9"/>
          <p:cNvSpPr>
            <a:spLocks noGrp="1"/>
          </p:cNvSpPr>
          <p:nvPr>
            <p:ph type="body" sz="quarter" idx="17" hasCustomPrompt="1"/>
          </p:nvPr>
        </p:nvSpPr>
        <p:spPr>
          <a:xfrm>
            <a:off x="997527" y="279564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 for quadrant 3 (chart)</a:t>
            </a:r>
          </a:p>
        </p:txBody>
      </p:sp>
      <p:sp>
        <p:nvSpPr>
          <p:cNvPr id="21" name="Text Placeholder 9"/>
          <p:cNvSpPr>
            <a:spLocks noGrp="1"/>
          </p:cNvSpPr>
          <p:nvPr>
            <p:ph type="body" sz="quarter" idx="18" hasCustomPrompt="1"/>
          </p:nvPr>
        </p:nvSpPr>
        <p:spPr>
          <a:xfrm>
            <a:off x="4779820" y="279564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 for quadrant 4 (chart)</a:t>
            </a:r>
          </a:p>
        </p:txBody>
      </p:sp>
      <p:sp>
        <p:nvSpPr>
          <p:cNvPr id="22" name="Picture Placeholder 12"/>
          <p:cNvSpPr>
            <a:spLocks noGrp="1"/>
          </p:cNvSpPr>
          <p:nvPr>
            <p:ph type="pic" sz="quarter" idx="19" hasCustomPrompt="1"/>
          </p:nvPr>
        </p:nvSpPr>
        <p:spPr>
          <a:xfrm>
            <a:off x="997527" y="3079264"/>
            <a:ext cx="3699164" cy="1480957"/>
          </a:xfrm>
        </p:spPr>
        <p:txBody>
          <a:bodyPr>
            <a:noAutofit/>
          </a:bodyPr>
          <a:lstStyle>
            <a:lvl1pPr>
              <a:defRPr sz="1300" baseline="0">
                <a:latin typeface="Garamond" pitchFamily="18" charset="0"/>
              </a:defRPr>
            </a:lvl1pPr>
          </a:lstStyle>
          <a:p>
            <a:r>
              <a:rPr lang="en-US" dirty="0"/>
              <a:t>Align graph to box outline</a:t>
            </a:r>
          </a:p>
        </p:txBody>
      </p:sp>
      <p:sp>
        <p:nvSpPr>
          <p:cNvPr id="23" name="Picture Placeholder 12"/>
          <p:cNvSpPr>
            <a:spLocks noGrp="1"/>
          </p:cNvSpPr>
          <p:nvPr>
            <p:ph type="pic" sz="quarter" idx="20" hasCustomPrompt="1"/>
          </p:nvPr>
        </p:nvSpPr>
        <p:spPr>
          <a:xfrm>
            <a:off x="4779820" y="3079264"/>
            <a:ext cx="3699164" cy="1480957"/>
          </a:xfrm>
        </p:spPr>
        <p:txBody>
          <a:bodyPr>
            <a:noAutofit/>
          </a:bodyPr>
          <a:lstStyle>
            <a:lvl1pPr>
              <a:defRPr sz="1300" baseline="0">
                <a:latin typeface="Garamond" pitchFamily="18" charset="0"/>
              </a:defRPr>
            </a:lvl1pPr>
          </a:lstStyle>
          <a:p>
            <a:r>
              <a:rPr lang="en-US" dirty="0"/>
              <a:t>Align graph to box outline</a:t>
            </a:r>
          </a:p>
        </p:txBody>
      </p:sp>
      <p:sp>
        <p:nvSpPr>
          <p:cNvPr id="25" name="Text Placeholder 24"/>
          <p:cNvSpPr>
            <a:spLocks noGrp="1"/>
          </p:cNvSpPr>
          <p:nvPr>
            <p:ph type="body" sz="quarter" idx="21"/>
          </p:nvPr>
        </p:nvSpPr>
        <p:spPr>
          <a:xfrm>
            <a:off x="4779820" y="1240491"/>
            <a:ext cx="3699164" cy="1482538"/>
          </a:xfrm>
        </p:spPr>
        <p:txBody>
          <a:bodyPr>
            <a:noAutofit/>
          </a:bodyPr>
          <a:lstStyle>
            <a:lvl1pPr>
              <a:spcBef>
                <a:spcPts val="0"/>
              </a:spcBef>
              <a:spcAft>
                <a:spcPts val="0"/>
              </a:spcAft>
              <a:defRPr sz="1000">
                <a:latin typeface="Garamond" pitchFamily="18" charset="0"/>
              </a:defRPr>
            </a:lvl1pPr>
            <a:lvl2pPr>
              <a:spcAft>
                <a:spcPts val="0"/>
              </a:spcAft>
              <a:defRPr sz="800">
                <a:latin typeface="Garamond" pitchFamily="18" charset="0"/>
              </a:defRPr>
            </a:lvl2pPr>
            <a:lvl3pPr>
              <a:spcAft>
                <a:spcPts val="0"/>
              </a:spcAft>
              <a:defRPr sz="800">
                <a:latin typeface="Garamond" pitchFamily="18" charset="0"/>
              </a:defRPr>
            </a:lvl3pPr>
            <a:lvl4pPr>
              <a:spcAft>
                <a:spcPts val="0"/>
              </a:spcAft>
              <a:defRPr sz="800">
                <a:latin typeface="Garamond" pitchFamily="18" charset="0"/>
              </a:defRPr>
            </a:lvl4pPr>
            <a:lvl5pPr>
              <a:spcAft>
                <a:spcPts val="0"/>
              </a:spcAft>
              <a:defRPr sz="800">
                <a:latin typeface="Garamond"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Tree>
    <p:extLst>
      <p:ext uri="{BB962C8B-B14F-4D97-AF65-F5344CB8AC3E}">
        <p14:creationId xmlns:p14="http://schemas.microsoft.com/office/powerpoint/2010/main" val="3667826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adrant w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810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 for quadrant 1 (chart)</a:t>
            </a:r>
          </a:p>
        </p:txBody>
      </p:sp>
      <p:sp>
        <p:nvSpPr>
          <p:cNvPr id="11" name="Text Placeholder 9"/>
          <p:cNvSpPr>
            <a:spLocks noGrp="1"/>
          </p:cNvSpPr>
          <p:nvPr>
            <p:ph type="body" sz="quarter" idx="14" hasCustomPrompt="1"/>
          </p:nvPr>
        </p:nvSpPr>
        <p:spPr>
          <a:xfrm>
            <a:off x="4779820" y="95810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 for quadrant 2 (summary text)</a:t>
            </a:r>
          </a:p>
        </p:txBody>
      </p:sp>
      <p:sp>
        <p:nvSpPr>
          <p:cNvPr id="13" name="Picture Placeholder 12"/>
          <p:cNvSpPr>
            <a:spLocks noGrp="1"/>
          </p:cNvSpPr>
          <p:nvPr>
            <p:ph type="pic" sz="quarter" idx="15" hasCustomPrompt="1"/>
          </p:nvPr>
        </p:nvSpPr>
        <p:spPr>
          <a:xfrm>
            <a:off x="997527" y="1240491"/>
            <a:ext cx="3699164" cy="1482538"/>
          </a:xfrm>
        </p:spPr>
        <p:txBody>
          <a:bodyPr>
            <a:noAutofit/>
          </a:bodyPr>
          <a:lstStyle>
            <a:lvl1pPr>
              <a:defRPr sz="1300" baseline="0">
                <a:latin typeface="Garamond" pitchFamily="18" charset="0"/>
              </a:defRPr>
            </a:lvl1pPr>
          </a:lstStyle>
          <a:p>
            <a:r>
              <a:rPr lang="en-US" dirty="0"/>
              <a:t>Align graph to box outline</a:t>
            </a:r>
          </a:p>
        </p:txBody>
      </p:sp>
      <p:sp>
        <p:nvSpPr>
          <p:cNvPr id="20" name="Text Placeholder 9"/>
          <p:cNvSpPr>
            <a:spLocks noGrp="1"/>
          </p:cNvSpPr>
          <p:nvPr>
            <p:ph type="body" sz="quarter" idx="17" hasCustomPrompt="1"/>
          </p:nvPr>
        </p:nvSpPr>
        <p:spPr>
          <a:xfrm>
            <a:off x="997527" y="279564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 for quadrant 3 (chart)</a:t>
            </a:r>
          </a:p>
        </p:txBody>
      </p:sp>
      <p:sp>
        <p:nvSpPr>
          <p:cNvPr id="21" name="Text Placeholder 9"/>
          <p:cNvSpPr>
            <a:spLocks noGrp="1"/>
          </p:cNvSpPr>
          <p:nvPr>
            <p:ph type="body" sz="quarter" idx="18" hasCustomPrompt="1"/>
          </p:nvPr>
        </p:nvSpPr>
        <p:spPr>
          <a:xfrm>
            <a:off x="4779820" y="279564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 for quadrant 4 (chart)</a:t>
            </a:r>
          </a:p>
        </p:txBody>
      </p:sp>
      <p:sp>
        <p:nvSpPr>
          <p:cNvPr id="22" name="Picture Placeholder 12"/>
          <p:cNvSpPr>
            <a:spLocks noGrp="1"/>
          </p:cNvSpPr>
          <p:nvPr>
            <p:ph type="pic" sz="quarter" idx="19" hasCustomPrompt="1"/>
          </p:nvPr>
        </p:nvSpPr>
        <p:spPr>
          <a:xfrm>
            <a:off x="997527" y="3079264"/>
            <a:ext cx="3699164" cy="1480957"/>
          </a:xfrm>
        </p:spPr>
        <p:txBody>
          <a:bodyPr>
            <a:noAutofit/>
          </a:bodyPr>
          <a:lstStyle>
            <a:lvl1pPr>
              <a:defRPr sz="1300" baseline="0">
                <a:latin typeface="Garamond" pitchFamily="18" charset="0"/>
              </a:defRPr>
            </a:lvl1pPr>
          </a:lstStyle>
          <a:p>
            <a:r>
              <a:rPr lang="en-US" dirty="0"/>
              <a:t>Align graph to box outline</a:t>
            </a:r>
          </a:p>
        </p:txBody>
      </p:sp>
      <p:sp>
        <p:nvSpPr>
          <p:cNvPr id="23" name="Picture Placeholder 12"/>
          <p:cNvSpPr>
            <a:spLocks noGrp="1"/>
          </p:cNvSpPr>
          <p:nvPr>
            <p:ph type="pic" sz="quarter" idx="20" hasCustomPrompt="1"/>
          </p:nvPr>
        </p:nvSpPr>
        <p:spPr>
          <a:xfrm>
            <a:off x="4779820" y="3079264"/>
            <a:ext cx="3699164" cy="1480957"/>
          </a:xfrm>
        </p:spPr>
        <p:txBody>
          <a:bodyPr>
            <a:noAutofit/>
          </a:bodyPr>
          <a:lstStyle>
            <a:lvl1pPr>
              <a:defRPr sz="1300" baseline="0">
                <a:latin typeface="Garamond" pitchFamily="18" charset="0"/>
              </a:defRPr>
            </a:lvl1pPr>
          </a:lstStyle>
          <a:p>
            <a:r>
              <a:rPr lang="en-US" dirty="0"/>
              <a:t>Align graph to box outline</a:t>
            </a:r>
          </a:p>
        </p:txBody>
      </p:sp>
      <p:sp>
        <p:nvSpPr>
          <p:cNvPr id="25" name="Text Placeholder 24"/>
          <p:cNvSpPr>
            <a:spLocks noGrp="1"/>
          </p:cNvSpPr>
          <p:nvPr>
            <p:ph type="body" sz="quarter" idx="21"/>
          </p:nvPr>
        </p:nvSpPr>
        <p:spPr>
          <a:xfrm>
            <a:off x="4779820" y="1240491"/>
            <a:ext cx="3699164" cy="1482538"/>
          </a:xfrm>
        </p:spPr>
        <p:txBody>
          <a:bodyPr>
            <a:noAutofit/>
          </a:bodyPr>
          <a:lstStyle>
            <a:lvl1pPr>
              <a:spcBef>
                <a:spcPts val="0"/>
              </a:spcBef>
              <a:spcAft>
                <a:spcPts val="0"/>
              </a:spcAft>
              <a:defRPr sz="1000">
                <a:latin typeface="Garamond" pitchFamily="18" charset="0"/>
              </a:defRPr>
            </a:lvl1pPr>
            <a:lvl2pPr>
              <a:spcAft>
                <a:spcPts val="0"/>
              </a:spcAft>
              <a:defRPr sz="800">
                <a:latin typeface="Garamond" pitchFamily="18" charset="0"/>
              </a:defRPr>
            </a:lvl2pPr>
            <a:lvl3pPr>
              <a:spcAft>
                <a:spcPts val="0"/>
              </a:spcAft>
              <a:defRPr sz="800">
                <a:latin typeface="Garamond" pitchFamily="18" charset="0"/>
              </a:defRPr>
            </a:lvl3pPr>
            <a:lvl4pPr>
              <a:spcAft>
                <a:spcPts val="0"/>
              </a:spcAft>
              <a:defRPr sz="800">
                <a:latin typeface="Garamond" pitchFamily="18" charset="0"/>
              </a:defRPr>
            </a:lvl4pPr>
            <a:lvl5pPr>
              <a:spcAft>
                <a:spcPts val="0"/>
              </a:spcAft>
              <a:defRPr sz="800">
                <a:latin typeface="Garamond"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
        <p:nvSpPr>
          <p:cNvPr id="14" name="Text Placeholder 14"/>
          <p:cNvSpPr>
            <a:spLocks noGrp="1"/>
          </p:cNvSpPr>
          <p:nvPr>
            <p:ph type="body" sz="quarter" idx="23"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Tree>
    <p:extLst>
      <p:ext uri="{BB962C8B-B14F-4D97-AF65-F5344CB8AC3E}">
        <p14:creationId xmlns:p14="http://schemas.microsoft.com/office/powerpoint/2010/main" val="2372083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Content Placeholder 2"/>
          <p:cNvSpPr>
            <a:spLocks noGrp="1"/>
          </p:cNvSpPr>
          <p:nvPr>
            <p:ph sz="half" idx="1" hasCustomPrompt="1"/>
          </p:nvPr>
        </p:nvSpPr>
        <p:spPr>
          <a:xfrm>
            <a:off x="152400" y="1885951"/>
            <a:ext cx="4343400" cy="2708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885951"/>
            <a:ext cx="4343400" cy="2708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7ED7F33-4E70-4CB3-9AE1-8FE53FE2F72E}" type="datetime1">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5C322-D144-471B-8A6A-18CA93F87583}" type="slidenum">
              <a:rPr lang="en-US" smtClean="0"/>
              <a:t>‹#›</a:t>
            </a:fld>
            <a:endParaRPr lang="en-US"/>
          </a:p>
        </p:txBody>
      </p:sp>
      <p:sp>
        <p:nvSpPr>
          <p:cNvPr id="11" name="Rectangle 10"/>
          <p:cNvSpPr/>
          <p:nvPr userDrawn="1"/>
        </p:nvSpPr>
        <p:spPr>
          <a:xfrm>
            <a:off x="152400" y="1200150"/>
            <a:ext cx="8839200" cy="571500"/>
          </a:xfrm>
          <a:prstGeom prst="rect">
            <a:avLst/>
          </a:prstGeom>
          <a:solidFill>
            <a:srgbClr val="6451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2" name="TextBox 11"/>
          <p:cNvSpPr txBox="1"/>
          <p:nvPr userDrawn="1"/>
        </p:nvSpPr>
        <p:spPr>
          <a:xfrm>
            <a:off x="304800" y="1257301"/>
            <a:ext cx="8534400" cy="584775"/>
          </a:xfrm>
          <a:prstGeom prst="rect">
            <a:avLst/>
          </a:prstGeom>
          <a:noFill/>
        </p:spPr>
        <p:txBody>
          <a:bodyPr wrap="square" lIns="91432" tIns="45716" rIns="91432" bIns="45716" rtlCol="0">
            <a:spAutoFit/>
          </a:bodyPr>
          <a:lstStyle/>
          <a:p>
            <a:pPr algn="ctr"/>
            <a:r>
              <a:rPr lang="en-US" sz="3200" dirty="0">
                <a:solidFill>
                  <a:schemeClr val="bg1"/>
                </a:solidFill>
              </a:rPr>
              <a:t>Insert</a:t>
            </a:r>
            <a:r>
              <a:rPr lang="en-US" sz="3200" baseline="0" dirty="0">
                <a:solidFill>
                  <a:schemeClr val="bg1"/>
                </a:solidFill>
              </a:rPr>
              <a:t> Desired Conclusion Here</a:t>
            </a:r>
            <a:endParaRPr lang="en-US" sz="3200" dirty="0">
              <a:solidFill>
                <a:schemeClr val="bg1"/>
              </a:solidFill>
            </a:endParaRPr>
          </a:p>
        </p:txBody>
      </p:sp>
    </p:spTree>
    <p:extLst>
      <p:ext uri="{BB962C8B-B14F-4D97-AF65-F5344CB8AC3E}">
        <p14:creationId xmlns:p14="http://schemas.microsoft.com/office/powerpoint/2010/main" val="3019915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7970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6" name="Text Placeholder 5"/>
          <p:cNvSpPr>
            <a:spLocks noGrp="1"/>
          </p:cNvSpPr>
          <p:nvPr>
            <p:ph type="body" sz="quarter" idx="12" hasCustomPrompt="1"/>
          </p:nvPr>
        </p:nvSpPr>
        <p:spPr>
          <a:xfrm>
            <a:off x="997527" y="726142"/>
            <a:ext cx="6350924" cy="163382"/>
          </a:xfrm>
        </p:spPr>
        <p:txBody>
          <a:bodyPr/>
          <a:lstStyle>
            <a:lvl1pPr marL="0" indent="0">
              <a:buNone/>
              <a:defRPr sz="1000">
                <a:latin typeface="+mj-lt"/>
              </a:defRPr>
            </a:lvl1pPr>
          </a:lstStyle>
          <a:p>
            <a:pPr lvl="0"/>
            <a:r>
              <a:rPr lang="en-US" dirty="0"/>
              <a:t>Click to edit key takeaway</a:t>
            </a:r>
          </a:p>
        </p:txBody>
      </p:sp>
    </p:spTree>
    <p:extLst>
      <p:ext uri="{BB962C8B-B14F-4D97-AF65-F5344CB8AC3E}">
        <p14:creationId xmlns:p14="http://schemas.microsoft.com/office/powerpoint/2010/main" val="625210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w Im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Tree>
    <p:extLst>
      <p:ext uri="{BB962C8B-B14F-4D97-AF65-F5344CB8AC3E}">
        <p14:creationId xmlns:p14="http://schemas.microsoft.com/office/powerpoint/2010/main" val="4216989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1429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2"/>
          </p:nvPr>
        </p:nvSpPr>
        <p:spPr>
          <a:xfrm>
            <a:off x="997529" y="1034751"/>
            <a:ext cx="7481455" cy="3509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5222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ext Placeholder 2"/>
          <p:cNvSpPr>
            <a:spLocks noGrp="1"/>
          </p:cNvSpPr>
          <p:nvPr>
            <p:ph idx="1"/>
          </p:nvPr>
        </p:nvSpPr>
        <p:spPr>
          <a:xfrm>
            <a:off x="997529" y="1034751"/>
            <a:ext cx="7481455" cy="3509682"/>
          </a:xfrm>
          <a:prstGeom prst="rect">
            <a:avLst/>
          </a:prstGeom>
          <a:ln>
            <a:noFill/>
          </a:ln>
        </p:spPr>
        <p:txBody>
          <a:bodyPr vert="horz" lIns="0" tIns="0" rIns="0" bIns="0" rtlCol="0">
            <a:noAutofit/>
          </a:bodyPr>
          <a:lstStyle>
            <a:lvl1pPr marL="183118" indent="-183118">
              <a:spcAft>
                <a:spcPts val="801"/>
              </a:spcAft>
              <a:defRPr sz="1300">
                <a:latin typeface="Garamond" pitchFamily="18" charset="0"/>
              </a:defRPr>
            </a:lvl1pPr>
            <a:lvl2pPr>
              <a:defRPr sz="1100">
                <a:latin typeface="Garamond" pitchFamily="18" charset="0"/>
              </a:defRPr>
            </a:lvl2pPr>
            <a:lvl3pPr>
              <a:defRPr sz="1100">
                <a:latin typeface="Garamond" pitchFamily="18" charset="0"/>
              </a:defRPr>
            </a:lvl3pPr>
            <a:lvl4pPr>
              <a:defRPr sz="1100">
                <a:latin typeface="Garamond" pitchFamily="18" charset="0"/>
              </a:defRPr>
            </a:lvl4pPr>
            <a:lvl5pPr>
              <a:defRPr sz="1100">
                <a:latin typeface="Garamond"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3" name="Title 2"/>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3"/>
          </p:nvPr>
        </p:nvSpPr>
        <p:spPr/>
        <p:txBody>
          <a:bodyPr/>
          <a:lstStyle/>
          <a:p>
            <a:endParaRPr lang="en-US" dirty="0">
              <a:solidFill>
                <a:srgbClr val="000000"/>
              </a:solidFill>
            </a:endParaRPr>
          </a:p>
        </p:txBody>
      </p:sp>
    </p:spTree>
    <p:extLst>
      <p:ext uri="{BB962C8B-B14F-4D97-AF65-F5344CB8AC3E}">
        <p14:creationId xmlns:p14="http://schemas.microsoft.com/office/powerpoint/2010/main" val="2518349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Shadowed with Subtitle">
    <p:spTree>
      <p:nvGrpSpPr>
        <p:cNvPr id="1" name=""/>
        <p:cNvGrpSpPr/>
        <p:nvPr/>
      </p:nvGrpSpPr>
      <p:grpSpPr>
        <a:xfrm>
          <a:off x="0" y="0"/>
          <a:ext cx="0" cy="0"/>
          <a:chOff x="0" y="0"/>
          <a:chExt cx="0" cy="0"/>
        </a:xfrm>
      </p:grpSpPr>
      <p:sp>
        <p:nvSpPr>
          <p:cNvPr id="3" name="Rectangle 2"/>
          <p:cNvSpPr/>
          <p:nvPr/>
        </p:nvSpPr>
        <p:spPr>
          <a:xfrm>
            <a:off x="980904" y="1016602"/>
            <a:ext cx="7514705" cy="3533887"/>
          </a:xfrm>
          <a:prstGeom prst="rect">
            <a:avLst/>
          </a:prstGeom>
          <a:solidFill>
            <a:schemeClr val="bg1"/>
          </a:solidFill>
          <a:ln>
            <a:solidFill>
              <a:schemeClr val="bg1"/>
            </a:solidFill>
          </a:ln>
          <a:effectLst>
            <a:outerShdw blurRad="8255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lIns="73248" tIns="36623" rIns="73248" bIns="36623" rtlCol="0" anchor="ctr"/>
          <a:lstStyle/>
          <a:p>
            <a:pPr algn="ctr" defTabSz="408059"/>
            <a:endParaRPr lang="en-US" sz="1600">
              <a:solidFill>
                <a:srgbClr val="FFFFFF"/>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ext Placeholder 2"/>
          <p:cNvSpPr>
            <a:spLocks noGrp="1"/>
          </p:cNvSpPr>
          <p:nvPr>
            <p:ph idx="1"/>
          </p:nvPr>
        </p:nvSpPr>
        <p:spPr>
          <a:xfrm>
            <a:off x="997529" y="1034751"/>
            <a:ext cx="7481455" cy="3509682"/>
          </a:xfrm>
          <a:prstGeom prst="rect">
            <a:avLst/>
          </a:prstGeom>
          <a:ln>
            <a:noFill/>
          </a:ln>
          <a:effectLst/>
        </p:spPr>
        <p:txBody>
          <a:bodyPr vert="horz" lIns="0" tIns="0" rIns="0" bIns="0" rtlCol="0">
            <a:noAutofit/>
          </a:bodyPr>
          <a:lstStyle>
            <a:lvl1pPr marL="183118" indent="-183118">
              <a:spcAft>
                <a:spcPts val="801"/>
              </a:spcAft>
              <a:defRPr sz="1300">
                <a:latin typeface="Garamond" pitchFamily="18" charset="0"/>
              </a:defRPr>
            </a:lvl1pPr>
            <a:lvl2pPr>
              <a:defRPr sz="1100">
                <a:latin typeface="Garamond" pitchFamily="18" charset="0"/>
              </a:defRPr>
            </a:lvl2pPr>
            <a:lvl3pPr>
              <a:defRPr sz="1100">
                <a:latin typeface="Garamond" pitchFamily="18" charset="0"/>
              </a:defRPr>
            </a:lvl3pPr>
            <a:lvl4pPr>
              <a:defRPr sz="1100">
                <a:latin typeface="Garamond" pitchFamily="18" charset="0"/>
              </a:defRPr>
            </a:lvl4pPr>
            <a:lvl5pPr>
              <a:defRPr sz="1100">
                <a:latin typeface="Garamond"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8" name="Title 7"/>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3"/>
          </p:nvPr>
        </p:nvSpPr>
        <p:spPr/>
        <p:txBody>
          <a:bodyPr/>
          <a:lstStyle/>
          <a:p>
            <a:endParaRPr lang="en-US" dirty="0">
              <a:solidFill>
                <a:srgbClr val="000000"/>
              </a:solidFill>
            </a:endParaRPr>
          </a:p>
        </p:txBody>
      </p:sp>
    </p:spTree>
    <p:extLst>
      <p:ext uri="{BB962C8B-B14F-4D97-AF65-F5344CB8AC3E}">
        <p14:creationId xmlns:p14="http://schemas.microsoft.com/office/powerpoint/2010/main" val="34247745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sp>
        <p:nvSpPr>
          <p:cNvPr id="7" name="Text Placeholder 10"/>
          <p:cNvSpPr>
            <a:spLocks noGrp="1"/>
          </p:cNvSpPr>
          <p:nvPr>
            <p:ph type="body" sz="quarter" idx="12"/>
          </p:nvPr>
        </p:nvSpPr>
        <p:spPr>
          <a:xfrm>
            <a:off x="1246913" y="1422029"/>
            <a:ext cx="6331237" cy="2589399"/>
          </a:xfrm>
        </p:spPr>
        <p:txBody>
          <a:bodyPr>
            <a:noAutofit/>
          </a:bodyPr>
          <a:lstStyle>
            <a:lvl1pPr marL="0" indent="0">
              <a:buNone/>
              <a:defRPr sz="1300">
                <a:latin typeface="+mj-lt"/>
              </a:defRPr>
            </a:lvl1pPr>
          </a:lstStyle>
          <a:p>
            <a:pPr lvl="0"/>
            <a:r>
              <a:rPr lang="en-US"/>
              <a:t>Click to edit Master text styles</a:t>
            </a:r>
          </a:p>
        </p:txBody>
      </p:sp>
      <p:sp>
        <p:nvSpPr>
          <p:cNvPr id="2" name="Footer Placeholder 1"/>
          <p:cNvSpPr>
            <a:spLocks noGrp="1"/>
          </p:cNvSpPr>
          <p:nvPr>
            <p:ph type="ftr" sz="quarter" idx="13"/>
          </p:nvPr>
        </p:nvSpPr>
        <p:spPr/>
        <p:txBody>
          <a:bodyPr/>
          <a:lstStyle/>
          <a:p>
            <a:endParaRPr lang="en-US" dirty="0">
              <a:solidFill>
                <a:srgbClr val="000000"/>
              </a:solidFill>
            </a:endParaRPr>
          </a:p>
        </p:txBody>
      </p:sp>
      <p:sp>
        <p:nvSpPr>
          <p:cNvPr id="3" name="Slide Number Placeholder 2"/>
          <p:cNvSpPr>
            <a:spLocks noGrp="1"/>
          </p:cNvSpPr>
          <p:nvPr>
            <p:ph type="sldNum" sz="quarter" idx="14"/>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Tree>
    <p:extLst>
      <p:ext uri="{BB962C8B-B14F-4D97-AF65-F5344CB8AC3E}">
        <p14:creationId xmlns:p14="http://schemas.microsoft.com/office/powerpoint/2010/main" val="10244255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Exhibi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8" name="Picture Placeholder 3"/>
          <p:cNvSpPr>
            <a:spLocks noGrp="1"/>
          </p:cNvSpPr>
          <p:nvPr>
            <p:ph type="pic" sz="quarter" idx="10" hasCustomPrompt="1"/>
          </p:nvPr>
        </p:nvSpPr>
        <p:spPr>
          <a:xfrm>
            <a:off x="997529" y="1034751"/>
            <a:ext cx="7481455" cy="3527836"/>
          </a:xfrm>
        </p:spPr>
        <p:txBody>
          <a:bodyPr lIns="73248" tIns="219740" rIns="73248" bIns="73248"/>
          <a:lstStyle>
            <a:lvl1pPr marL="0" indent="0">
              <a:buNone/>
              <a:defRPr baseline="0"/>
            </a:lvl1pPr>
          </a:lstStyle>
          <a:p>
            <a:r>
              <a:rPr lang="en-US" dirty="0"/>
              <a:t>Align your picture to top left corner of this box, graph should not exceed outside frame of box</a:t>
            </a:r>
          </a:p>
        </p:txBody>
      </p:sp>
      <p:sp>
        <p:nvSpPr>
          <p:cNvPr id="4" name="Footer Placeholder 3"/>
          <p:cNvSpPr>
            <a:spLocks noGrp="1"/>
          </p:cNvSpPr>
          <p:nvPr>
            <p:ph type="ftr" sz="quarter" idx="11"/>
          </p:nvPr>
        </p:nvSpPr>
        <p:spPr/>
        <p:txBody>
          <a:body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Tree>
    <p:extLst>
      <p:ext uri="{BB962C8B-B14F-4D97-AF65-F5344CB8AC3E}">
        <p14:creationId xmlns:p14="http://schemas.microsoft.com/office/powerpoint/2010/main" val="24609145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Exhibit &amp; Subtitle">
    <p:spTree>
      <p:nvGrpSpPr>
        <p:cNvPr id="1" name=""/>
        <p:cNvGrpSpPr/>
        <p:nvPr/>
      </p:nvGrpSpPr>
      <p:grpSpPr>
        <a:xfrm>
          <a:off x="0" y="0"/>
          <a:ext cx="0" cy="0"/>
          <a:chOff x="0" y="0"/>
          <a:chExt cx="0" cy="0"/>
        </a:xfrm>
      </p:grpSpPr>
      <p:sp>
        <p:nvSpPr>
          <p:cNvPr id="6"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5" name="Picture Placeholder 3"/>
          <p:cNvSpPr>
            <a:spLocks noGrp="1"/>
          </p:cNvSpPr>
          <p:nvPr>
            <p:ph type="pic" sz="quarter" idx="10" hasCustomPrompt="1"/>
          </p:nvPr>
        </p:nvSpPr>
        <p:spPr>
          <a:xfrm>
            <a:off x="997529" y="1034751"/>
            <a:ext cx="7481455" cy="3527836"/>
          </a:xfrm>
        </p:spPr>
        <p:txBody>
          <a:bodyPr lIns="73248" tIns="219740" rIns="73248" bIns="73248"/>
          <a:lstStyle>
            <a:lvl1pPr marL="0" indent="0">
              <a:buNone/>
              <a:defRPr baseline="0"/>
            </a:lvl1pPr>
          </a:lstStyle>
          <a:p>
            <a:r>
              <a:rPr lang="en-US" dirty="0"/>
              <a:t>Align your picture to top left corner of this box, graph should not exceed outside frame of box</a:t>
            </a:r>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3"/>
          </p:nvPr>
        </p:nvSpPr>
        <p:spPr/>
        <p:txBody>
          <a:bodyPr/>
          <a:lstStyle/>
          <a:p>
            <a:endParaRPr lang="en-US" dirty="0">
              <a:solidFill>
                <a:srgbClr val="000000"/>
              </a:solidFill>
            </a:endParaRPr>
          </a:p>
        </p:txBody>
      </p:sp>
      <p:sp>
        <p:nvSpPr>
          <p:cNvPr id="8" name="Slide Number Placeholder 7"/>
          <p:cNvSpPr>
            <a:spLocks noGrp="1"/>
          </p:cNvSpPr>
          <p:nvPr>
            <p:ph type="sldNum" sz="quarter" idx="14"/>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Tree>
    <p:extLst>
      <p:ext uri="{BB962C8B-B14F-4D97-AF65-F5344CB8AC3E}">
        <p14:creationId xmlns:p14="http://schemas.microsoft.com/office/powerpoint/2010/main" val="41670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Content Placeholder 2"/>
          <p:cNvSpPr>
            <a:spLocks noGrp="1"/>
          </p:cNvSpPr>
          <p:nvPr>
            <p:ph sz="half" idx="1" hasCustomPrompt="1"/>
          </p:nvPr>
        </p:nvSpPr>
        <p:spPr>
          <a:xfrm>
            <a:off x="1524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EFEA555-CA9F-46ED-8A9D-92631B74FF3F}" type="datetime1">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5C322-D144-471B-8A6A-18CA93F87583}" type="slidenum">
              <a:rPr lang="en-US" smtClean="0"/>
              <a:t>‹#›</a:t>
            </a:fld>
            <a:endParaRPr lang="en-US"/>
          </a:p>
        </p:txBody>
      </p:sp>
    </p:spTree>
    <p:extLst>
      <p:ext uri="{BB962C8B-B14F-4D97-AF65-F5344CB8AC3E}">
        <p14:creationId xmlns:p14="http://schemas.microsoft.com/office/powerpoint/2010/main" val="12658757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mp; PPT Exhib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4"/>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9" name="Text Placeholder 14"/>
          <p:cNvSpPr>
            <a:spLocks noGrp="1"/>
          </p:cNvSpPr>
          <p:nvPr>
            <p:ph type="body" sz="quarter" idx="15" hasCustomPrompt="1"/>
          </p:nvPr>
        </p:nvSpPr>
        <p:spPr>
          <a:xfrm>
            <a:off x="997529" y="1028705"/>
            <a:ext cx="7459287"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0" name="Text Placeholder 14"/>
          <p:cNvSpPr>
            <a:spLocks noGrp="1"/>
          </p:cNvSpPr>
          <p:nvPr>
            <p:ph type="body" sz="quarter" idx="16" hasCustomPrompt="1"/>
          </p:nvPr>
        </p:nvSpPr>
        <p:spPr>
          <a:xfrm>
            <a:off x="997529" y="1149728"/>
            <a:ext cx="7459287"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1" name="Text Placeholder 14"/>
          <p:cNvSpPr>
            <a:spLocks noGrp="1"/>
          </p:cNvSpPr>
          <p:nvPr>
            <p:ph type="body" sz="quarter" idx="17"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Sources and Notes</a:t>
            </a:r>
          </a:p>
        </p:txBody>
      </p:sp>
      <p:sp>
        <p:nvSpPr>
          <p:cNvPr id="12" name="Chart Placeholder 11"/>
          <p:cNvSpPr>
            <a:spLocks noGrp="1"/>
          </p:cNvSpPr>
          <p:nvPr>
            <p:ph type="chart" sz="quarter" idx="18" hasCustomPrompt="1"/>
          </p:nvPr>
        </p:nvSpPr>
        <p:spPr>
          <a:xfrm>
            <a:off x="997529" y="1361516"/>
            <a:ext cx="7481455" cy="3126441"/>
          </a:xfrm>
        </p:spPr>
        <p:txBody>
          <a:bodyPr/>
          <a:lstStyle>
            <a:lvl1pPr>
              <a:defRPr baseline="0"/>
            </a:lvl1pPr>
          </a:lstStyle>
          <a:p>
            <a:r>
              <a:rPr lang="en-US" dirty="0"/>
              <a:t>Click icon to add chart or use container as guide for placing chart from another program</a:t>
            </a:r>
          </a:p>
        </p:txBody>
      </p:sp>
    </p:spTree>
    <p:extLst>
      <p:ext uri="{BB962C8B-B14F-4D97-AF65-F5344CB8AC3E}">
        <p14:creationId xmlns:p14="http://schemas.microsoft.com/office/powerpoint/2010/main" val="1156541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PPT Exhibit &amp; Subtitle">
    <p:spTree>
      <p:nvGrpSpPr>
        <p:cNvPr id="1" name=""/>
        <p:cNvGrpSpPr/>
        <p:nvPr/>
      </p:nvGrpSpPr>
      <p:grpSpPr>
        <a:xfrm>
          <a:off x="0" y="0"/>
          <a:ext cx="0" cy="0"/>
          <a:chOff x="0" y="0"/>
          <a:chExt cx="0" cy="0"/>
        </a:xfrm>
      </p:grpSpPr>
      <p:sp>
        <p:nvSpPr>
          <p:cNvPr id="6"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2" name="Title 1"/>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4"/>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9" name="Text Placeholder 14"/>
          <p:cNvSpPr>
            <a:spLocks noGrp="1"/>
          </p:cNvSpPr>
          <p:nvPr>
            <p:ph type="body" sz="quarter" idx="15" hasCustomPrompt="1"/>
          </p:nvPr>
        </p:nvSpPr>
        <p:spPr>
          <a:xfrm>
            <a:off x="997529" y="1028705"/>
            <a:ext cx="7459287"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0" name="Text Placeholder 14"/>
          <p:cNvSpPr>
            <a:spLocks noGrp="1"/>
          </p:cNvSpPr>
          <p:nvPr>
            <p:ph type="body" sz="quarter" idx="16" hasCustomPrompt="1"/>
          </p:nvPr>
        </p:nvSpPr>
        <p:spPr>
          <a:xfrm>
            <a:off x="997529" y="1149728"/>
            <a:ext cx="7459287"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1" name="Text Placeholder 14"/>
          <p:cNvSpPr>
            <a:spLocks noGrp="1"/>
          </p:cNvSpPr>
          <p:nvPr>
            <p:ph type="body" sz="quarter" idx="17"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Sources and Notes</a:t>
            </a:r>
          </a:p>
        </p:txBody>
      </p:sp>
      <p:sp>
        <p:nvSpPr>
          <p:cNvPr id="12" name="Chart Placeholder 11"/>
          <p:cNvSpPr>
            <a:spLocks noGrp="1"/>
          </p:cNvSpPr>
          <p:nvPr>
            <p:ph type="chart" sz="quarter" idx="18" hasCustomPrompt="1"/>
          </p:nvPr>
        </p:nvSpPr>
        <p:spPr>
          <a:xfrm>
            <a:off x="997529" y="1361516"/>
            <a:ext cx="7481455"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Tree>
    <p:extLst>
      <p:ext uri="{BB962C8B-B14F-4D97-AF65-F5344CB8AC3E}">
        <p14:creationId xmlns:p14="http://schemas.microsoft.com/office/powerpoint/2010/main" val="552863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llets and Chart L-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2"/>
          </p:nvPr>
        </p:nvSpPr>
        <p:spPr>
          <a:xfrm>
            <a:off x="997527" y="1034756"/>
            <a:ext cx="3699164" cy="3529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6"/>
          <p:cNvSpPr>
            <a:spLocks noGrp="1"/>
          </p:cNvSpPr>
          <p:nvPr>
            <p:ph sz="quarter" idx="14" hasCustomPrompt="1"/>
          </p:nvPr>
        </p:nvSpPr>
        <p:spPr>
          <a:xfrm>
            <a:off x="4779820" y="1034756"/>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7661680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ullets and Chart L-R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2"/>
          </p:nvPr>
        </p:nvSpPr>
        <p:spPr>
          <a:xfrm>
            <a:off x="997527" y="1034756"/>
            <a:ext cx="3699164" cy="3529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10" name="Content Placeholder 6"/>
          <p:cNvSpPr>
            <a:spLocks noGrp="1"/>
          </p:cNvSpPr>
          <p:nvPr>
            <p:ph sz="quarter" idx="15" hasCustomPrompt="1"/>
          </p:nvPr>
        </p:nvSpPr>
        <p:spPr>
          <a:xfrm>
            <a:off x="4779820" y="1034756"/>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27369578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hart and Bullets L-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2"/>
          </p:nvPr>
        </p:nvSpPr>
        <p:spPr>
          <a:xfrm>
            <a:off x="4779820" y="1034756"/>
            <a:ext cx="3699164" cy="3529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6"/>
          <p:cNvSpPr>
            <a:spLocks noGrp="1"/>
          </p:cNvSpPr>
          <p:nvPr>
            <p:ph sz="quarter" idx="14" hasCustomPrompt="1"/>
          </p:nvPr>
        </p:nvSpPr>
        <p:spPr>
          <a:xfrm>
            <a:off x="997527" y="1034756"/>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19014424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hart and Bullets L-R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2"/>
          </p:nvPr>
        </p:nvSpPr>
        <p:spPr>
          <a:xfrm>
            <a:off x="4779820" y="1034756"/>
            <a:ext cx="3699164" cy="3529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10" name="Content Placeholder 6"/>
          <p:cNvSpPr>
            <a:spLocks noGrp="1"/>
          </p:cNvSpPr>
          <p:nvPr>
            <p:ph sz="quarter" idx="15" hasCustomPrompt="1"/>
          </p:nvPr>
        </p:nvSpPr>
        <p:spPr>
          <a:xfrm>
            <a:off x="997527" y="1034756"/>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29107218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ullets and Chart T-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Content Placeholder 6"/>
          <p:cNvSpPr>
            <a:spLocks noGrp="1"/>
          </p:cNvSpPr>
          <p:nvPr>
            <p:ph sz="quarter" idx="12"/>
          </p:nvPr>
        </p:nvSpPr>
        <p:spPr>
          <a:xfrm>
            <a:off x="997529" y="1034752"/>
            <a:ext cx="7481455" cy="1736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6"/>
          <p:cNvSpPr>
            <a:spLocks noGrp="1"/>
          </p:cNvSpPr>
          <p:nvPr>
            <p:ph sz="quarter" idx="13" hasCustomPrompt="1"/>
          </p:nvPr>
        </p:nvSpPr>
        <p:spPr>
          <a:xfrm>
            <a:off x="997529" y="2825899"/>
            <a:ext cx="7481455" cy="1736688"/>
          </a:xfrm>
        </p:spPr>
        <p:txBody>
          <a:bodyPr/>
          <a:lstStyle>
            <a:lvl1pPr marL="0" marR="0" indent="0" algn="l" defTabSz="408059" rtl="0" eaLnBrk="1" fontAlgn="auto" latinLnBrk="0" hangingPunct="1">
              <a:lnSpc>
                <a:spcPct val="100000"/>
              </a:lnSpc>
              <a:spcBef>
                <a:spcPts val="721"/>
              </a:spcBef>
              <a:spcAft>
                <a:spcPts val="801"/>
              </a:spcAft>
              <a:buClrTx/>
              <a:buSzPct val="100000"/>
              <a:buFontTx/>
              <a:buNone/>
              <a:tabLst/>
              <a:defRPr/>
            </a:lvl1pPr>
          </a:lstStyle>
          <a:p>
            <a:pPr marL="0" marR="0" lvl="0" indent="0" algn="l" defTabSz="408059" rtl="0" eaLnBrk="1" fontAlgn="auto" latinLnBrk="0" hangingPunct="1">
              <a:lnSpc>
                <a:spcPct val="100000"/>
              </a:lnSpc>
              <a:spcBef>
                <a:spcPts val="721"/>
              </a:spcBef>
              <a:spcAft>
                <a:spcPts val="801"/>
              </a:spcAft>
              <a:buClrTx/>
              <a:buSzPct val="100000"/>
              <a:buFontTx/>
              <a:buNone/>
              <a:tabLst/>
              <a:defRPr/>
            </a:pPr>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20090724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ullets and Chart T-B w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Content Placeholder 6"/>
          <p:cNvSpPr>
            <a:spLocks noGrp="1"/>
          </p:cNvSpPr>
          <p:nvPr>
            <p:ph sz="quarter" idx="12"/>
          </p:nvPr>
        </p:nvSpPr>
        <p:spPr>
          <a:xfrm>
            <a:off x="997529" y="1034752"/>
            <a:ext cx="7481455" cy="1736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8" name="Content Placeholder 6"/>
          <p:cNvSpPr>
            <a:spLocks noGrp="1"/>
          </p:cNvSpPr>
          <p:nvPr>
            <p:ph sz="quarter" idx="13" hasCustomPrompt="1"/>
          </p:nvPr>
        </p:nvSpPr>
        <p:spPr>
          <a:xfrm>
            <a:off x="997529" y="2825899"/>
            <a:ext cx="7481455" cy="1736688"/>
          </a:xfrm>
        </p:spPr>
        <p:txBody>
          <a:bodyPr/>
          <a:lstStyle>
            <a:lvl1pPr marL="0" marR="0" indent="0" algn="l" defTabSz="408059" rtl="0" eaLnBrk="1" fontAlgn="auto" latinLnBrk="0" hangingPunct="1">
              <a:lnSpc>
                <a:spcPct val="100000"/>
              </a:lnSpc>
              <a:spcBef>
                <a:spcPts val="721"/>
              </a:spcBef>
              <a:spcAft>
                <a:spcPts val="801"/>
              </a:spcAft>
              <a:buClrTx/>
              <a:buSzPct val="100000"/>
              <a:buFontTx/>
              <a:buNone/>
              <a:tabLst/>
              <a:defRPr/>
            </a:lvl1pPr>
          </a:lstStyle>
          <a:p>
            <a:pPr marL="0" marR="0" lvl="0" indent="0" algn="l" defTabSz="408059" rtl="0" eaLnBrk="1" fontAlgn="auto" latinLnBrk="0" hangingPunct="1">
              <a:lnSpc>
                <a:spcPct val="100000"/>
              </a:lnSpc>
              <a:spcBef>
                <a:spcPts val="721"/>
              </a:spcBef>
              <a:spcAft>
                <a:spcPts val="801"/>
              </a:spcAft>
              <a:buClrTx/>
              <a:buSzPct val="100000"/>
              <a:buFontTx/>
              <a:buNone/>
              <a:tabLst/>
              <a:defRPr/>
            </a:pPr>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849982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hart and Bullets T-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Content Placeholder 6"/>
          <p:cNvSpPr>
            <a:spLocks noGrp="1"/>
          </p:cNvSpPr>
          <p:nvPr>
            <p:ph sz="quarter" idx="12"/>
          </p:nvPr>
        </p:nvSpPr>
        <p:spPr>
          <a:xfrm>
            <a:off x="997529" y="2825899"/>
            <a:ext cx="7481455" cy="1736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hasCustomPrompt="1"/>
          </p:nvPr>
        </p:nvSpPr>
        <p:spPr>
          <a:xfrm>
            <a:off x="997529" y="1034752"/>
            <a:ext cx="7481455" cy="1736688"/>
          </a:xfrm>
        </p:spPr>
        <p:txBody>
          <a:bodyPr/>
          <a:lstStyle>
            <a:lvl1pPr marL="0" marR="0" indent="0" algn="l" defTabSz="408059" rtl="0" eaLnBrk="1" fontAlgn="auto" latinLnBrk="0" hangingPunct="1">
              <a:lnSpc>
                <a:spcPct val="100000"/>
              </a:lnSpc>
              <a:spcBef>
                <a:spcPts val="721"/>
              </a:spcBef>
              <a:spcAft>
                <a:spcPts val="801"/>
              </a:spcAft>
              <a:buClrTx/>
              <a:buSzPct val="100000"/>
              <a:buFontTx/>
              <a:buNone/>
              <a:tabLst/>
              <a:defRPr/>
            </a:lvl1pPr>
          </a:lstStyle>
          <a:p>
            <a:pPr marL="0" marR="0" lvl="0" indent="0" algn="l" defTabSz="408059" rtl="0" eaLnBrk="1" fontAlgn="auto" latinLnBrk="0" hangingPunct="1">
              <a:lnSpc>
                <a:spcPct val="100000"/>
              </a:lnSpc>
              <a:spcBef>
                <a:spcPts val="721"/>
              </a:spcBef>
              <a:spcAft>
                <a:spcPts val="801"/>
              </a:spcAft>
              <a:buClrTx/>
              <a:buSzPct val="100000"/>
              <a:buFontTx/>
              <a:buNone/>
              <a:tabLst/>
              <a:defRPr/>
            </a:pPr>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30335901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hart and Bullets T-B w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Content Placeholder 6"/>
          <p:cNvSpPr>
            <a:spLocks noGrp="1"/>
          </p:cNvSpPr>
          <p:nvPr>
            <p:ph sz="quarter" idx="12"/>
          </p:nvPr>
        </p:nvSpPr>
        <p:spPr>
          <a:xfrm>
            <a:off x="997529" y="2825899"/>
            <a:ext cx="7481455" cy="1736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8" name="Content Placeholder 6"/>
          <p:cNvSpPr>
            <a:spLocks noGrp="1"/>
          </p:cNvSpPr>
          <p:nvPr>
            <p:ph sz="quarter" idx="13" hasCustomPrompt="1"/>
          </p:nvPr>
        </p:nvSpPr>
        <p:spPr>
          <a:xfrm>
            <a:off x="997529" y="1034752"/>
            <a:ext cx="7481455" cy="1736688"/>
          </a:xfrm>
        </p:spPr>
        <p:txBody>
          <a:bodyPr/>
          <a:lstStyle>
            <a:lvl1pPr marL="0" marR="0" indent="0" algn="l" defTabSz="408059" rtl="0" eaLnBrk="1" fontAlgn="auto" latinLnBrk="0" hangingPunct="1">
              <a:lnSpc>
                <a:spcPct val="100000"/>
              </a:lnSpc>
              <a:spcBef>
                <a:spcPts val="721"/>
              </a:spcBef>
              <a:spcAft>
                <a:spcPts val="801"/>
              </a:spcAft>
              <a:buClrTx/>
              <a:buSzPct val="100000"/>
              <a:buFontTx/>
              <a:buNone/>
              <a:tabLst/>
              <a:defRPr/>
            </a:lvl1pPr>
          </a:lstStyle>
          <a:p>
            <a:pPr marL="0" marR="0" lvl="0" indent="0" algn="l" defTabSz="408059" rtl="0" eaLnBrk="1" fontAlgn="auto" latinLnBrk="0" hangingPunct="1">
              <a:lnSpc>
                <a:spcPct val="100000"/>
              </a:lnSpc>
              <a:spcBef>
                <a:spcPts val="721"/>
              </a:spcBef>
              <a:spcAft>
                <a:spcPts val="801"/>
              </a:spcAft>
              <a:buClrTx/>
              <a:buSzPct val="100000"/>
              <a:buFontTx/>
              <a:buNone/>
              <a:tabLst/>
              <a:defRPr/>
            </a:pPr>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3622401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Date Placeholder 2"/>
          <p:cNvSpPr>
            <a:spLocks noGrp="1"/>
          </p:cNvSpPr>
          <p:nvPr>
            <p:ph type="dt" sz="half" idx="10"/>
          </p:nvPr>
        </p:nvSpPr>
        <p:spPr/>
        <p:txBody>
          <a:bodyPr/>
          <a:lstStyle/>
          <a:p>
            <a:fld id="{57ABF293-3B22-4AB8-B70A-9FDFD4EB39E7}" type="datetime1">
              <a:rPr lang="en-US" smtClean="0"/>
              <a:t>9/15/2021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25C322-D144-471B-8A6A-18CA93F87583}" type="slidenum">
              <a:rPr lang="en-US" smtClean="0"/>
              <a:t>‹#›</a:t>
            </a:fld>
            <a:endParaRPr lang="en-US"/>
          </a:p>
        </p:txBody>
      </p:sp>
    </p:spTree>
    <p:extLst>
      <p:ext uri="{BB962C8B-B14F-4D97-AF65-F5344CB8AC3E}">
        <p14:creationId xmlns:p14="http://schemas.microsoft.com/office/powerpoint/2010/main" val="24081120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ide by Side Bullet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a:t>
            </a:r>
          </a:p>
        </p:txBody>
      </p:sp>
      <p:sp>
        <p:nvSpPr>
          <p:cNvPr id="11" name="Text Placeholder 9"/>
          <p:cNvSpPr>
            <a:spLocks noGrp="1"/>
          </p:cNvSpPr>
          <p:nvPr>
            <p:ph type="body" sz="quarter" idx="14" hasCustomPrompt="1"/>
          </p:nvPr>
        </p:nvSpPr>
        <p:spPr>
          <a:xfrm>
            <a:off x="4779820"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a:t>
            </a:r>
          </a:p>
        </p:txBody>
      </p: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
        <p:nvSpPr>
          <p:cNvPr id="15" name="Content Placeholder 6"/>
          <p:cNvSpPr>
            <a:spLocks noGrp="1"/>
          </p:cNvSpPr>
          <p:nvPr>
            <p:ph sz="quarter" idx="12"/>
          </p:nvPr>
        </p:nvSpPr>
        <p:spPr>
          <a:xfrm>
            <a:off x="997527" y="1240493"/>
            <a:ext cx="3699164" cy="3297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6"/>
          <p:cNvSpPr>
            <a:spLocks noGrp="1"/>
          </p:cNvSpPr>
          <p:nvPr>
            <p:ph sz="quarter" idx="23"/>
          </p:nvPr>
        </p:nvSpPr>
        <p:spPr>
          <a:xfrm>
            <a:off x="4779820" y="1240493"/>
            <a:ext cx="3699164" cy="3297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3412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ide by Side Bullets w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a:t>
            </a:r>
          </a:p>
        </p:txBody>
      </p:sp>
      <p:sp>
        <p:nvSpPr>
          <p:cNvPr id="11" name="Text Placeholder 9"/>
          <p:cNvSpPr>
            <a:spLocks noGrp="1"/>
          </p:cNvSpPr>
          <p:nvPr>
            <p:ph type="body" sz="quarter" idx="14" hasCustomPrompt="1"/>
          </p:nvPr>
        </p:nvSpPr>
        <p:spPr>
          <a:xfrm>
            <a:off x="4779820"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a:t>
            </a:r>
          </a:p>
        </p:txBody>
      </p: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
        <p:nvSpPr>
          <p:cNvPr id="15" name="Content Placeholder 6"/>
          <p:cNvSpPr>
            <a:spLocks noGrp="1"/>
          </p:cNvSpPr>
          <p:nvPr>
            <p:ph sz="quarter" idx="12"/>
          </p:nvPr>
        </p:nvSpPr>
        <p:spPr>
          <a:xfrm>
            <a:off x="997527" y="1240493"/>
            <a:ext cx="3699164" cy="3297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6"/>
          <p:cNvSpPr>
            <a:spLocks noGrp="1"/>
          </p:cNvSpPr>
          <p:nvPr>
            <p:ph sz="quarter" idx="23"/>
          </p:nvPr>
        </p:nvSpPr>
        <p:spPr>
          <a:xfrm>
            <a:off x="4779820" y="1240493"/>
            <a:ext cx="3699164" cy="3297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4"/>
          <p:cNvSpPr>
            <a:spLocks noGrp="1"/>
          </p:cNvSpPr>
          <p:nvPr>
            <p:ph type="body" sz="quarter" idx="2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Tree>
    <p:extLst>
      <p:ext uri="{BB962C8B-B14F-4D97-AF65-F5344CB8AC3E}">
        <p14:creationId xmlns:p14="http://schemas.microsoft.com/office/powerpoint/2010/main" val="41261811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ide by Side Bullets w Shadow">
    <p:spTree>
      <p:nvGrpSpPr>
        <p:cNvPr id="1" name=""/>
        <p:cNvGrpSpPr/>
        <p:nvPr/>
      </p:nvGrpSpPr>
      <p:grpSpPr>
        <a:xfrm>
          <a:off x="0" y="0"/>
          <a:ext cx="0" cy="0"/>
          <a:chOff x="0" y="0"/>
          <a:chExt cx="0" cy="0"/>
        </a:xfrm>
      </p:grpSpPr>
      <p:sp>
        <p:nvSpPr>
          <p:cNvPr id="18" name="Rectangle 17"/>
          <p:cNvSpPr/>
          <p:nvPr/>
        </p:nvSpPr>
        <p:spPr>
          <a:xfrm>
            <a:off x="4763198" y="1222342"/>
            <a:ext cx="3732415" cy="3328147"/>
          </a:xfrm>
          <a:prstGeom prst="rect">
            <a:avLst/>
          </a:prstGeom>
          <a:solidFill>
            <a:schemeClr val="bg1"/>
          </a:solidFill>
          <a:ln>
            <a:solidFill>
              <a:schemeClr val="bg1"/>
            </a:solidFill>
          </a:ln>
          <a:effectLst>
            <a:outerShdw blurRad="8255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lIns="73248" tIns="36623" rIns="73248" bIns="36623" rtlCol="0" anchor="ctr"/>
          <a:lstStyle/>
          <a:p>
            <a:pPr algn="ctr" defTabSz="408059"/>
            <a:endParaRPr lang="en-US" sz="1600">
              <a:solidFill>
                <a:srgbClr val="FFFFFF"/>
              </a:solidFill>
            </a:endParaRPr>
          </a:p>
        </p:txBody>
      </p:sp>
      <p:sp>
        <p:nvSpPr>
          <p:cNvPr id="17" name="Rectangle 16"/>
          <p:cNvSpPr/>
          <p:nvPr/>
        </p:nvSpPr>
        <p:spPr>
          <a:xfrm>
            <a:off x="980903" y="1222342"/>
            <a:ext cx="3732415" cy="3328147"/>
          </a:xfrm>
          <a:prstGeom prst="rect">
            <a:avLst/>
          </a:prstGeom>
          <a:solidFill>
            <a:schemeClr val="bg1"/>
          </a:solidFill>
          <a:ln>
            <a:solidFill>
              <a:schemeClr val="bg1"/>
            </a:solidFill>
          </a:ln>
          <a:effectLst>
            <a:outerShdw blurRad="8255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lIns="73248" tIns="36623" rIns="73248" bIns="36623" rtlCol="0" anchor="ctr"/>
          <a:lstStyle/>
          <a:p>
            <a:pPr algn="ctr" defTabSz="408059"/>
            <a:endParaRPr lang="en-US" sz="1600">
              <a:solidFill>
                <a:srgbClr val="FFFFFF"/>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a:t>
            </a:r>
          </a:p>
        </p:txBody>
      </p:sp>
      <p:sp>
        <p:nvSpPr>
          <p:cNvPr id="11" name="Text Placeholder 9"/>
          <p:cNvSpPr>
            <a:spLocks noGrp="1"/>
          </p:cNvSpPr>
          <p:nvPr>
            <p:ph type="body" sz="quarter" idx="14" hasCustomPrompt="1"/>
          </p:nvPr>
        </p:nvSpPr>
        <p:spPr>
          <a:xfrm>
            <a:off x="4779820"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a:t>
            </a:r>
          </a:p>
        </p:txBody>
      </p: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
        <p:nvSpPr>
          <p:cNvPr id="15" name="Content Placeholder 6"/>
          <p:cNvSpPr>
            <a:spLocks noGrp="1"/>
          </p:cNvSpPr>
          <p:nvPr>
            <p:ph sz="quarter" idx="12"/>
          </p:nvPr>
        </p:nvSpPr>
        <p:spPr>
          <a:xfrm>
            <a:off x="997527" y="1240493"/>
            <a:ext cx="3699164" cy="3297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6"/>
          <p:cNvSpPr>
            <a:spLocks noGrp="1"/>
          </p:cNvSpPr>
          <p:nvPr>
            <p:ph sz="quarter" idx="23"/>
          </p:nvPr>
        </p:nvSpPr>
        <p:spPr>
          <a:xfrm>
            <a:off x="4779820" y="1240493"/>
            <a:ext cx="3699164" cy="3297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392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Char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11" name="Content Placeholder 6"/>
          <p:cNvSpPr>
            <a:spLocks noGrp="1"/>
          </p:cNvSpPr>
          <p:nvPr>
            <p:ph sz="quarter" idx="14" hasCustomPrompt="1"/>
          </p:nvPr>
        </p:nvSpPr>
        <p:spPr>
          <a:xfrm>
            <a:off x="997527" y="1034756"/>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
        <p:nvSpPr>
          <p:cNvPr id="12" name="Content Placeholder 6"/>
          <p:cNvSpPr>
            <a:spLocks noGrp="1"/>
          </p:cNvSpPr>
          <p:nvPr>
            <p:ph sz="quarter" idx="15" hasCustomPrompt="1"/>
          </p:nvPr>
        </p:nvSpPr>
        <p:spPr>
          <a:xfrm>
            <a:off x="4779820" y="1034756"/>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3306928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Charts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9"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11" name="Content Placeholder 6"/>
          <p:cNvSpPr>
            <a:spLocks noGrp="1"/>
          </p:cNvSpPr>
          <p:nvPr>
            <p:ph sz="quarter" idx="15" hasCustomPrompt="1"/>
          </p:nvPr>
        </p:nvSpPr>
        <p:spPr>
          <a:xfrm>
            <a:off x="997527" y="1034756"/>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
        <p:nvSpPr>
          <p:cNvPr id="12" name="Content Placeholder 6"/>
          <p:cNvSpPr>
            <a:spLocks noGrp="1"/>
          </p:cNvSpPr>
          <p:nvPr>
            <p:ph sz="quarter" idx="16" hasCustomPrompt="1"/>
          </p:nvPr>
        </p:nvSpPr>
        <p:spPr>
          <a:xfrm>
            <a:off x="4779820" y="1034756"/>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696383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PPT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4"/>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9" name="Text Placeholder 14"/>
          <p:cNvSpPr>
            <a:spLocks noGrp="1"/>
          </p:cNvSpPr>
          <p:nvPr>
            <p:ph type="body" sz="quarter" idx="15" hasCustomPrompt="1"/>
          </p:nvPr>
        </p:nvSpPr>
        <p:spPr>
          <a:xfrm>
            <a:off x="997527" y="1028705"/>
            <a:ext cx="3699164"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0" name="Text Placeholder 14"/>
          <p:cNvSpPr>
            <a:spLocks noGrp="1"/>
          </p:cNvSpPr>
          <p:nvPr>
            <p:ph type="body" sz="quarter" idx="16" hasCustomPrompt="1"/>
          </p:nvPr>
        </p:nvSpPr>
        <p:spPr>
          <a:xfrm>
            <a:off x="997527" y="1149728"/>
            <a:ext cx="3699164"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1" name="Text Placeholder 14"/>
          <p:cNvSpPr>
            <a:spLocks noGrp="1"/>
          </p:cNvSpPr>
          <p:nvPr>
            <p:ph type="body" sz="quarter" idx="17"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Sources and Notes</a:t>
            </a:r>
          </a:p>
        </p:txBody>
      </p:sp>
      <p:sp>
        <p:nvSpPr>
          <p:cNvPr id="12" name="Chart Placeholder 11"/>
          <p:cNvSpPr>
            <a:spLocks noGrp="1"/>
          </p:cNvSpPr>
          <p:nvPr>
            <p:ph type="chart" sz="quarter" idx="18" hasCustomPrompt="1"/>
          </p:nvPr>
        </p:nvSpPr>
        <p:spPr>
          <a:xfrm>
            <a:off x="997527" y="1361516"/>
            <a:ext cx="3699164"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
        <p:nvSpPr>
          <p:cNvPr id="13" name="Text Placeholder 14"/>
          <p:cNvSpPr>
            <a:spLocks noGrp="1"/>
          </p:cNvSpPr>
          <p:nvPr>
            <p:ph type="body" sz="quarter" idx="19" hasCustomPrompt="1"/>
          </p:nvPr>
        </p:nvSpPr>
        <p:spPr>
          <a:xfrm>
            <a:off x="4849093" y="1028705"/>
            <a:ext cx="3699164"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4" name="Text Placeholder 14"/>
          <p:cNvSpPr>
            <a:spLocks noGrp="1"/>
          </p:cNvSpPr>
          <p:nvPr>
            <p:ph type="body" sz="quarter" idx="20" hasCustomPrompt="1"/>
          </p:nvPr>
        </p:nvSpPr>
        <p:spPr>
          <a:xfrm>
            <a:off x="4849093" y="1149728"/>
            <a:ext cx="3699164"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5" name="Chart Placeholder 11"/>
          <p:cNvSpPr>
            <a:spLocks noGrp="1"/>
          </p:cNvSpPr>
          <p:nvPr>
            <p:ph type="chart" sz="quarter" idx="21" hasCustomPrompt="1"/>
          </p:nvPr>
        </p:nvSpPr>
        <p:spPr>
          <a:xfrm>
            <a:off x="4849093" y="1361516"/>
            <a:ext cx="3699164"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Tree>
    <p:extLst>
      <p:ext uri="{BB962C8B-B14F-4D97-AF65-F5344CB8AC3E}">
        <p14:creationId xmlns:p14="http://schemas.microsoft.com/office/powerpoint/2010/main" val="34032869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wo PPT Charts w Subtitle">
    <p:spTree>
      <p:nvGrpSpPr>
        <p:cNvPr id="1" name=""/>
        <p:cNvGrpSpPr/>
        <p:nvPr/>
      </p:nvGrpSpPr>
      <p:grpSpPr>
        <a:xfrm>
          <a:off x="0" y="0"/>
          <a:ext cx="0" cy="0"/>
          <a:chOff x="0" y="0"/>
          <a:chExt cx="0" cy="0"/>
        </a:xfrm>
      </p:grpSpPr>
      <p:sp>
        <p:nvSpPr>
          <p:cNvPr id="6"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2" name="Title 1"/>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4"/>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9" name="Text Placeholder 14"/>
          <p:cNvSpPr>
            <a:spLocks noGrp="1"/>
          </p:cNvSpPr>
          <p:nvPr>
            <p:ph type="body" sz="quarter" idx="15" hasCustomPrompt="1"/>
          </p:nvPr>
        </p:nvSpPr>
        <p:spPr>
          <a:xfrm>
            <a:off x="997527" y="1028705"/>
            <a:ext cx="3699164"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0" name="Text Placeholder 14"/>
          <p:cNvSpPr>
            <a:spLocks noGrp="1"/>
          </p:cNvSpPr>
          <p:nvPr>
            <p:ph type="body" sz="quarter" idx="16" hasCustomPrompt="1"/>
          </p:nvPr>
        </p:nvSpPr>
        <p:spPr>
          <a:xfrm>
            <a:off x="997527" y="1149728"/>
            <a:ext cx="3699164"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1" name="Text Placeholder 14"/>
          <p:cNvSpPr>
            <a:spLocks noGrp="1"/>
          </p:cNvSpPr>
          <p:nvPr>
            <p:ph type="body" sz="quarter" idx="17"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Sources and Notes</a:t>
            </a:r>
          </a:p>
        </p:txBody>
      </p:sp>
      <p:sp>
        <p:nvSpPr>
          <p:cNvPr id="12" name="Chart Placeholder 11"/>
          <p:cNvSpPr>
            <a:spLocks noGrp="1"/>
          </p:cNvSpPr>
          <p:nvPr>
            <p:ph type="chart" sz="quarter" idx="18" hasCustomPrompt="1"/>
          </p:nvPr>
        </p:nvSpPr>
        <p:spPr>
          <a:xfrm>
            <a:off x="997527" y="1361516"/>
            <a:ext cx="3699164"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
        <p:nvSpPr>
          <p:cNvPr id="13" name="Text Placeholder 14"/>
          <p:cNvSpPr>
            <a:spLocks noGrp="1"/>
          </p:cNvSpPr>
          <p:nvPr>
            <p:ph type="body" sz="quarter" idx="19" hasCustomPrompt="1"/>
          </p:nvPr>
        </p:nvSpPr>
        <p:spPr>
          <a:xfrm>
            <a:off x="4849093" y="1028705"/>
            <a:ext cx="3699164"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4" name="Text Placeholder 14"/>
          <p:cNvSpPr>
            <a:spLocks noGrp="1"/>
          </p:cNvSpPr>
          <p:nvPr>
            <p:ph type="body" sz="quarter" idx="20" hasCustomPrompt="1"/>
          </p:nvPr>
        </p:nvSpPr>
        <p:spPr>
          <a:xfrm>
            <a:off x="4849093" y="1149728"/>
            <a:ext cx="3699164"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5" name="Chart Placeholder 11"/>
          <p:cNvSpPr>
            <a:spLocks noGrp="1"/>
          </p:cNvSpPr>
          <p:nvPr>
            <p:ph type="chart" sz="quarter" idx="21" hasCustomPrompt="1"/>
          </p:nvPr>
        </p:nvSpPr>
        <p:spPr>
          <a:xfrm>
            <a:off x="4849093" y="1361516"/>
            <a:ext cx="3699164"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Tree>
    <p:extLst>
      <p:ext uri="{BB962C8B-B14F-4D97-AF65-F5344CB8AC3E}">
        <p14:creationId xmlns:p14="http://schemas.microsoft.com/office/powerpoint/2010/main" val="36829914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wo Charts T-B">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11" name="Content Placeholder 6"/>
          <p:cNvSpPr>
            <a:spLocks noGrp="1"/>
          </p:cNvSpPr>
          <p:nvPr>
            <p:ph sz="quarter" idx="14" hasCustomPrompt="1"/>
          </p:nvPr>
        </p:nvSpPr>
        <p:spPr>
          <a:xfrm>
            <a:off x="997529" y="1034752"/>
            <a:ext cx="7481455" cy="1736688"/>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
        <p:nvSpPr>
          <p:cNvPr id="12" name="Content Placeholder 6"/>
          <p:cNvSpPr>
            <a:spLocks noGrp="1"/>
          </p:cNvSpPr>
          <p:nvPr>
            <p:ph sz="quarter" idx="15" hasCustomPrompt="1"/>
          </p:nvPr>
        </p:nvSpPr>
        <p:spPr>
          <a:xfrm>
            <a:off x="997529" y="2825899"/>
            <a:ext cx="7481455" cy="1736688"/>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34927372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wo Charts T-B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11" name="Content Placeholder 6"/>
          <p:cNvSpPr>
            <a:spLocks noGrp="1"/>
          </p:cNvSpPr>
          <p:nvPr>
            <p:ph sz="quarter" idx="14" hasCustomPrompt="1"/>
          </p:nvPr>
        </p:nvSpPr>
        <p:spPr>
          <a:xfrm>
            <a:off x="997529" y="1034752"/>
            <a:ext cx="7481455" cy="1736688"/>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
        <p:nvSpPr>
          <p:cNvPr id="12" name="Content Placeholder 6"/>
          <p:cNvSpPr>
            <a:spLocks noGrp="1"/>
          </p:cNvSpPr>
          <p:nvPr>
            <p:ph sz="quarter" idx="15" hasCustomPrompt="1"/>
          </p:nvPr>
        </p:nvSpPr>
        <p:spPr>
          <a:xfrm>
            <a:off x="997529" y="2825899"/>
            <a:ext cx="7481455" cy="1736688"/>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
        <p:nvSpPr>
          <p:cNvPr id="7" name="Text Placeholder 14"/>
          <p:cNvSpPr>
            <a:spLocks noGrp="1"/>
          </p:cNvSpPr>
          <p:nvPr>
            <p:ph type="body" sz="quarter" idx="16"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Tree>
    <p:extLst>
      <p:ext uri="{BB962C8B-B14F-4D97-AF65-F5344CB8AC3E}">
        <p14:creationId xmlns:p14="http://schemas.microsoft.com/office/powerpoint/2010/main" val="2260513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wo PPT Charts T-B">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8" name="Text Placeholder 14"/>
          <p:cNvSpPr>
            <a:spLocks noGrp="1"/>
          </p:cNvSpPr>
          <p:nvPr>
            <p:ph type="body" sz="quarter" idx="15" hasCustomPrompt="1"/>
          </p:nvPr>
        </p:nvSpPr>
        <p:spPr>
          <a:xfrm>
            <a:off x="997529" y="1028705"/>
            <a:ext cx="7481455"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9" name="Text Placeholder 14"/>
          <p:cNvSpPr>
            <a:spLocks noGrp="1"/>
          </p:cNvSpPr>
          <p:nvPr>
            <p:ph type="body" sz="quarter" idx="17" hasCustomPrompt="1"/>
          </p:nvPr>
        </p:nvSpPr>
        <p:spPr>
          <a:xfrm>
            <a:off x="997529" y="1149728"/>
            <a:ext cx="7481455"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0" name="Chart Placeholder 11"/>
          <p:cNvSpPr>
            <a:spLocks noGrp="1"/>
          </p:cNvSpPr>
          <p:nvPr>
            <p:ph type="chart" sz="quarter" idx="18" hasCustomPrompt="1"/>
          </p:nvPr>
        </p:nvSpPr>
        <p:spPr>
          <a:xfrm>
            <a:off x="997529" y="1331264"/>
            <a:ext cx="7481455" cy="139177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
        <p:nvSpPr>
          <p:cNvPr id="13" name="Text Placeholder 14"/>
          <p:cNvSpPr>
            <a:spLocks noGrp="1"/>
          </p:cNvSpPr>
          <p:nvPr>
            <p:ph type="body" sz="quarter" idx="19" hasCustomPrompt="1"/>
          </p:nvPr>
        </p:nvSpPr>
        <p:spPr>
          <a:xfrm>
            <a:off x="997529" y="2825904"/>
            <a:ext cx="7481455"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4" name="Text Placeholder 14"/>
          <p:cNvSpPr>
            <a:spLocks noGrp="1"/>
          </p:cNvSpPr>
          <p:nvPr>
            <p:ph type="body" sz="quarter" idx="20" hasCustomPrompt="1"/>
          </p:nvPr>
        </p:nvSpPr>
        <p:spPr>
          <a:xfrm>
            <a:off x="997529" y="2946928"/>
            <a:ext cx="7481455"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5" name="Chart Placeholder 11"/>
          <p:cNvSpPr>
            <a:spLocks noGrp="1"/>
          </p:cNvSpPr>
          <p:nvPr>
            <p:ph type="chart" sz="quarter" idx="21" hasCustomPrompt="1"/>
          </p:nvPr>
        </p:nvSpPr>
        <p:spPr>
          <a:xfrm>
            <a:off x="997529" y="3116358"/>
            <a:ext cx="7481455" cy="139177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
        <p:nvSpPr>
          <p:cNvPr id="16" name="Text Placeholder 14"/>
          <p:cNvSpPr>
            <a:spLocks noGrp="1"/>
          </p:cNvSpPr>
          <p:nvPr>
            <p:ph type="body" sz="quarter" idx="22"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Sources and Notes</a:t>
            </a:r>
          </a:p>
        </p:txBody>
      </p:sp>
    </p:spTree>
    <p:extLst>
      <p:ext uri="{BB962C8B-B14F-4D97-AF65-F5344CB8AC3E}">
        <p14:creationId xmlns:p14="http://schemas.microsoft.com/office/powerpoint/2010/main" val="99170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Picture Placeholder 2"/>
          <p:cNvSpPr>
            <a:spLocks noGrp="1"/>
          </p:cNvSpPr>
          <p:nvPr>
            <p:ph type="pic" idx="1"/>
          </p:nvPr>
        </p:nvSpPr>
        <p:spPr>
          <a:xfrm>
            <a:off x="228600" y="1428750"/>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11EB0078-00EE-4316-885E-DB1D52A00312}" type="datetime1">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5C322-D144-471B-8A6A-18CA93F87583}" type="slidenum">
              <a:rPr lang="en-US" smtClean="0"/>
              <a:t>‹#›</a:t>
            </a:fld>
            <a:endParaRPr lang="en-US"/>
          </a:p>
        </p:txBody>
      </p:sp>
      <p:sp>
        <p:nvSpPr>
          <p:cNvPr id="9" name="Title 1"/>
          <p:cNvSpPr txBox="1">
            <a:spLocks/>
          </p:cNvSpPr>
          <p:nvPr userDrawn="1"/>
        </p:nvSpPr>
        <p:spPr>
          <a:xfrm>
            <a:off x="152400" y="342900"/>
            <a:ext cx="8839200" cy="720329"/>
          </a:xfrm>
          <a:prstGeom prst="rect">
            <a:avLst/>
          </a:prstGeom>
        </p:spPr>
        <p:txBody>
          <a:bodyPr vert="horz" lIns="91432" tIns="45716" rIns="91432" bIns="45716" rtlCol="0" anchor="ctr">
            <a:normAutofit lnSpcReduction="10000"/>
          </a:bodyPr>
          <a:lstStyle>
            <a:lvl1pPr algn="r" defTabSz="914400" rtl="0" eaLnBrk="1" latinLnBrk="0" hangingPunct="1">
              <a:spcBef>
                <a:spcPct val="0"/>
              </a:spcBef>
              <a:buNone/>
              <a:defRPr sz="4400" kern="1200">
                <a:solidFill>
                  <a:schemeClr val="tx1"/>
                </a:solidFill>
                <a:latin typeface="+mj-lt"/>
                <a:ea typeface="+mj-ea"/>
                <a:cs typeface="+mj-cs"/>
              </a:defRPr>
            </a:lvl1pPr>
          </a:lstStyle>
          <a:p>
            <a:r>
              <a:rPr lang="en-US" dirty="0"/>
              <a:t>Click to edit subtitle text</a:t>
            </a:r>
          </a:p>
        </p:txBody>
      </p:sp>
      <p:sp>
        <p:nvSpPr>
          <p:cNvPr id="10" name="Subtitle 2"/>
          <p:cNvSpPr>
            <a:spLocks noGrp="1"/>
          </p:cNvSpPr>
          <p:nvPr>
            <p:ph type="subTitle" idx="13" hasCustomPrompt="1"/>
          </p:nvPr>
        </p:nvSpPr>
        <p:spPr>
          <a:xfrm>
            <a:off x="5791200" y="1428750"/>
            <a:ext cx="3200400" cy="30861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dirty="0"/>
              <a:t>Click to edit picture/subtitle text</a:t>
            </a:r>
          </a:p>
        </p:txBody>
      </p:sp>
    </p:spTree>
    <p:extLst>
      <p:ext uri="{BB962C8B-B14F-4D97-AF65-F5344CB8AC3E}">
        <p14:creationId xmlns:p14="http://schemas.microsoft.com/office/powerpoint/2010/main" val="23095848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PPT Charts T-B w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7" name="Text Placeholder 14"/>
          <p:cNvSpPr>
            <a:spLocks noGrp="1"/>
          </p:cNvSpPr>
          <p:nvPr>
            <p:ph type="body" sz="quarter" idx="16"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8" name="Text Placeholder 14"/>
          <p:cNvSpPr>
            <a:spLocks noGrp="1"/>
          </p:cNvSpPr>
          <p:nvPr>
            <p:ph type="body" sz="quarter" idx="15" hasCustomPrompt="1"/>
          </p:nvPr>
        </p:nvSpPr>
        <p:spPr>
          <a:xfrm>
            <a:off x="997529" y="1028705"/>
            <a:ext cx="7481455"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9" name="Text Placeholder 14"/>
          <p:cNvSpPr>
            <a:spLocks noGrp="1"/>
          </p:cNvSpPr>
          <p:nvPr>
            <p:ph type="body" sz="quarter" idx="17" hasCustomPrompt="1"/>
          </p:nvPr>
        </p:nvSpPr>
        <p:spPr>
          <a:xfrm>
            <a:off x="997529" y="1149728"/>
            <a:ext cx="7481455"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0" name="Chart Placeholder 11"/>
          <p:cNvSpPr>
            <a:spLocks noGrp="1"/>
          </p:cNvSpPr>
          <p:nvPr>
            <p:ph type="chart" sz="quarter" idx="18" hasCustomPrompt="1"/>
          </p:nvPr>
        </p:nvSpPr>
        <p:spPr>
          <a:xfrm>
            <a:off x="997529" y="1331264"/>
            <a:ext cx="7481455" cy="139177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
        <p:nvSpPr>
          <p:cNvPr id="13" name="Text Placeholder 14"/>
          <p:cNvSpPr>
            <a:spLocks noGrp="1"/>
          </p:cNvSpPr>
          <p:nvPr>
            <p:ph type="body" sz="quarter" idx="19" hasCustomPrompt="1"/>
          </p:nvPr>
        </p:nvSpPr>
        <p:spPr>
          <a:xfrm>
            <a:off x="997529" y="2825904"/>
            <a:ext cx="7481455"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4" name="Text Placeholder 14"/>
          <p:cNvSpPr>
            <a:spLocks noGrp="1"/>
          </p:cNvSpPr>
          <p:nvPr>
            <p:ph type="body" sz="quarter" idx="20" hasCustomPrompt="1"/>
          </p:nvPr>
        </p:nvSpPr>
        <p:spPr>
          <a:xfrm>
            <a:off x="997529" y="2946928"/>
            <a:ext cx="7481455"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5" name="Chart Placeholder 11"/>
          <p:cNvSpPr>
            <a:spLocks noGrp="1"/>
          </p:cNvSpPr>
          <p:nvPr>
            <p:ph type="chart" sz="quarter" idx="21" hasCustomPrompt="1"/>
          </p:nvPr>
        </p:nvSpPr>
        <p:spPr>
          <a:xfrm>
            <a:off x="997529" y="3116358"/>
            <a:ext cx="7481455" cy="139177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
        <p:nvSpPr>
          <p:cNvPr id="16" name="Text Placeholder 14"/>
          <p:cNvSpPr>
            <a:spLocks noGrp="1"/>
          </p:cNvSpPr>
          <p:nvPr>
            <p:ph type="body" sz="quarter" idx="22"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Sources and Notes</a:t>
            </a:r>
          </a:p>
        </p:txBody>
      </p:sp>
    </p:spTree>
    <p:extLst>
      <p:ext uri="{BB962C8B-B14F-4D97-AF65-F5344CB8AC3E}">
        <p14:creationId xmlns:p14="http://schemas.microsoft.com/office/powerpoint/2010/main" val="14673808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adran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 for quadrant 1 (chart)</a:t>
            </a:r>
          </a:p>
        </p:txBody>
      </p:sp>
      <p:sp>
        <p:nvSpPr>
          <p:cNvPr id="11" name="Text Placeholder 9"/>
          <p:cNvSpPr>
            <a:spLocks noGrp="1"/>
          </p:cNvSpPr>
          <p:nvPr>
            <p:ph type="body" sz="quarter" idx="14" hasCustomPrompt="1"/>
          </p:nvPr>
        </p:nvSpPr>
        <p:spPr>
          <a:xfrm>
            <a:off x="4779820"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 for quadrant 2 (summary text)</a:t>
            </a:r>
          </a:p>
        </p:txBody>
      </p:sp>
      <p:sp>
        <p:nvSpPr>
          <p:cNvPr id="13" name="Picture Placeholder 12"/>
          <p:cNvSpPr>
            <a:spLocks noGrp="1"/>
          </p:cNvSpPr>
          <p:nvPr>
            <p:ph type="pic" sz="quarter" idx="15" hasCustomPrompt="1"/>
          </p:nvPr>
        </p:nvSpPr>
        <p:spPr>
          <a:xfrm>
            <a:off x="997527" y="1240491"/>
            <a:ext cx="3699164" cy="1482538"/>
          </a:xfrm>
        </p:spPr>
        <p:txBody>
          <a:bodyPr>
            <a:noAutofit/>
          </a:bodyPr>
          <a:lstStyle>
            <a:lvl1pPr>
              <a:defRPr sz="1300" baseline="0">
                <a:latin typeface="Garamond" pitchFamily="18" charset="0"/>
              </a:defRPr>
            </a:lvl1pPr>
          </a:lstStyle>
          <a:p>
            <a:r>
              <a:rPr lang="en-US" dirty="0"/>
              <a:t>Align graph to box outline</a:t>
            </a:r>
          </a:p>
        </p:txBody>
      </p:sp>
      <p:sp>
        <p:nvSpPr>
          <p:cNvPr id="20" name="Text Placeholder 9"/>
          <p:cNvSpPr>
            <a:spLocks noGrp="1"/>
          </p:cNvSpPr>
          <p:nvPr>
            <p:ph type="body" sz="quarter" idx="17" hasCustomPrompt="1"/>
          </p:nvPr>
        </p:nvSpPr>
        <p:spPr>
          <a:xfrm>
            <a:off x="997527" y="279564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 for quadrant 3 (chart)</a:t>
            </a:r>
          </a:p>
        </p:txBody>
      </p:sp>
      <p:sp>
        <p:nvSpPr>
          <p:cNvPr id="21" name="Text Placeholder 9"/>
          <p:cNvSpPr>
            <a:spLocks noGrp="1"/>
          </p:cNvSpPr>
          <p:nvPr>
            <p:ph type="body" sz="quarter" idx="18" hasCustomPrompt="1"/>
          </p:nvPr>
        </p:nvSpPr>
        <p:spPr>
          <a:xfrm>
            <a:off x="4779820" y="279564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 for quadrant 4 (chart)</a:t>
            </a:r>
          </a:p>
        </p:txBody>
      </p:sp>
      <p:sp>
        <p:nvSpPr>
          <p:cNvPr id="22" name="Picture Placeholder 12"/>
          <p:cNvSpPr>
            <a:spLocks noGrp="1"/>
          </p:cNvSpPr>
          <p:nvPr>
            <p:ph type="pic" sz="quarter" idx="19" hasCustomPrompt="1"/>
          </p:nvPr>
        </p:nvSpPr>
        <p:spPr>
          <a:xfrm>
            <a:off x="997527" y="3079264"/>
            <a:ext cx="3699164" cy="1480957"/>
          </a:xfrm>
        </p:spPr>
        <p:txBody>
          <a:bodyPr>
            <a:noAutofit/>
          </a:bodyPr>
          <a:lstStyle>
            <a:lvl1pPr>
              <a:defRPr sz="1300" baseline="0">
                <a:latin typeface="Garamond" pitchFamily="18" charset="0"/>
              </a:defRPr>
            </a:lvl1pPr>
          </a:lstStyle>
          <a:p>
            <a:r>
              <a:rPr lang="en-US" dirty="0"/>
              <a:t>Align graph to box outline</a:t>
            </a:r>
          </a:p>
        </p:txBody>
      </p:sp>
      <p:sp>
        <p:nvSpPr>
          <p:cNvPr id="23" name="Picture Placeholder 12"/>
          <p:cNvSpPr>
            <a:spLocks noGrp="1"/>
          </p:cNvSpPr>
          <p:nvPr>
            <p:ph type="pic" sz="quarter" idx="20" hasCustomPrompt="1"/>
          </p:nvPr>
        </p:nvSpPr>
        <p:spPr>
          <a:xfrm>
            <a:off x="4779820" y="3079264"/>
            <a:ext cx="3699164" cy="1480957"/>
          </a:xfrm>
        </p:spPr>
        <p:txBody>
          <a:bodyPr>
            <a:noAutofit/>
          </a:bodyPr>
          <a:lstStyle>
            <a:lvl1pPr>
              <a:defRPr sz="1300" baseline="0">
                <a:latin typeface="Garamond" pitchFamily="18" charset="0"/>
              </a:defRPr>
            </a:lvl1pPr>
          </a:lstStyle>
          <a:p>
            <a:r>
              <a:rPr lang="en-US" dirty="0"/>
              <a:t>Align graph to box outline</a:t>
            </a:r>
          </a:p>
        </p:txBody>
      </p:sp>
      <p:sp>
        <p:nvSpPr>
          <p:cNvPr id="25" name="Text Placeholder 24"/>
          <p:cNvSpPr>
            <a:spLocks noGrp="1"/>
          </p:cNvSpPr>
          <p:nvPr>
            <p:ph type="body" sz="quarter" idx="21"/>
          </p:nvPr>
        </p:nvSpPr>
        <p:spPr>
          <a:xfrm>
            <a:off x="4779820" y="1240491"/>
            <a:ext cx="3699164" cy="1482538"/>
          </a:xfrm>
        </p:spPr>
        <p:txBody>
          <a:bodyPr>
            <a:noAutofit/>
          </a:bodyPr>
          <a:lstStyle>
            <a:lvl1pPr>
              <a:spcBef>
                <a:spcPts val="0"/>
              </a:spcBef>
              <a:spcAft>
                <a:spcPts val="0"/>
              </a:spcAft>
              <a:defRPr sz="1000">
                <a:latin typeface="Garamond" pitchFamily="18" charset="0"/>
              </a:defRPr>
            </a:lvl1pPr>
            <a:lvl2pPr>
              <a:spcAft>
                <a:spcPts val="0"/>
              </a:spcAft>
              <a:defRPr sz="800">
                <a:latin typeface="Garamond" pitchFamily="18" charset="0"/>
              </a:defRPr>
            </a:lvl2pPr>
            <a:lvl3pPr>
              <a:spcAft>
                <a:spcPts val="0"/>
              </a:spcAft>
              <a:defRPr sz="800">
                <a:latin typeface="Garamond" pitchFamily="18" charset="0"/>
              </a:defRPr>
            </a:lvl3pPr>
            <a:lvl4pPr>
              <a:spcAft>
                <a:spcPts val="0"/>
              </a:spcAft>
              <a:defRPr sz="800">
                <a:latin typeface="Garamond" pitchFamily="18" charset="0"/>
              </a:defRPr>
            </a:lvl4pPr>
            <a:lvl5pPr>
              <a:spcAft>
                <a:spcPts val="0"/>
              </a:spcAft>
              <a:defRPr sz="800">
                <a:latin typeface="Garamond"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Tree>
    <p:extLst>
      <p:ext uri="{BB962C8B-B14F-4D97-AF65-F5344CB8AC3E}">
        <p14:creationId xmlns:p14="http://schemas.microsoft.com/office/powerpoint/2010/main" val="35829412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adrant w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810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 for quadrant 1 (chart)</a:t>
            </a:r>
          </a:p>
        </p:txBody>
      </p:sp>
      <p:sp>
        <p:nvSpPr>
          <p:cNvPr id="11" name="Text Placeholder 9"/>
          <p:cNvSpPr>
            <a:spLocks noGrp="1"/>
          </p:cNvSpPr>
          <p:nvPr>
            <p:ph type="body" sz="quarter" idx="14" hasCustomPrompt="1"/>
          </p:nvPr>
        </p:nvSpPr>
        <p:spPr>
          <a:xfrm>
            <a:off x="4779820" y="95810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 for quadrant 2 (summary text)</a:t>
            </a:r>
          </a:p>
        </p:txBody>
      </p:sp>
      <p:sp>
        <p:nvSpPr>
          <p:cNvPr id="13" name="Picture Placeholder 12"/>
          <p:cNvSpPr>
            <a:spLocks noGrp="1"/>
          </p:cNvSpPr>
          <p:nvPr>
            <p:ph type="pic" sz="quarter" idx="15" hasCustomPrompt="1"/>
          </p:nvPr>
        </p:nvSpPr>
        <p:spPr>
          <a:xfrm>
            <a:off x="997527" y="1240491"/>
            <a:ext cx="3699164" cy="1482538"/>
          </a:xfrm>
        </p:spPr>
        <p:txBody>
          <a:bodyPr>
            <a:noAutofit/>
          </a:bodyPr>
          <a:lstStyle>
            <a:lvl1pPr>
              <a:defRPr sz="1300" baseline="0">
                <a:latin typeface="Garamond" pitchFamily="18" charset="0"/>
              </a:defRPr>
            </a:lvl1pPr>
          </a:lstStyle>
          <a:p>
            <a:r>
              <a:rPr lang="en-US" dirty="0"/>
              <a:t>Align graph to box outline</a:t>
            </a:r>
          </a:p>
        </p:txBody>
      </p:sp>
      <p:sp>
        <p:nvSpPr>
          <p:cNvPr id="20" name="Text Placeholder 9"/>
          <p:cNvSpPr>
            <a:spLocks noGrp="1"/>
          </p:cNvSpPr>
          <p:nvPr>
            <p:ph type="body" sz="quarter" idx="17" hasCustomPrompt="1"/>
          </p:nvPr>
        </p:nvSpPr>
        <p:spPr>
          <a:xfrm>
            <a:off x="997527" y="279564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 for quadrant 3 (chart)</a:t>
            </a:r>
          </a:p>
        </p:txBody>
      </p:sp>
      <p:sp>
        <p:nvSpPr>
          <p:cNvPr id="21" name="Text Placeholder 9"/>
          <p:cNvSpPr>
            <a:spLocks noGrp="1"/>
          </p:cNvSpPr>
          <p:nvPr>
            <p:ph type="body" sz="quarter" idx="18" hasCustomPrompt="1"/>
          </p:nvPr>
        </p:nvSpPr>
        <p:spPr>
          <a:xfrm>
            <a:off x="4779820" y="279564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a:t>Click to add title for quadrant 4 (chart)</a:t>
            </a:r>
          </a:p>
        </p:txBody>
      </p:sp>
      <p:sp>
        <p:nvSpPr>
          <p:cNvPr id="22" name="Picture Placeholder 12"/>
          <p:cNvSpPr>
            <a:spLocks noGrp="1"/>
          </p:cNvSpPr>
          <p:nvPr>
            <p:ph type="pic" sz="quarter" idx="19" hasCustomPrompt="1"/>
          </p:nvPr>
        </p:nvSpPr>
        <p:spPr>
          <a:xfrm>
            <a:off x="997527" y="3079264"/>
            <a:ext cx="3699164" cy="1480957"/>
          </a:xfrm>
        </p:spPr>
        <p:txBody>
          <a:bodyPr>
            <a:noAutofit/>
          </a:bodyPr>
          <a:lstStyle>
            <a:lvl1pPr>
              <a:defRPr sz="1300" baseline="0">
                <a:latin typeface="Garamond" pitchFamily="18" charset="0"/>
              </a:defRPr>
            </a:lvl1pPr>
          </a:lstStyle>
          <a:p>
            <a:r>
              <a:rPr lang="en-US" dirty="0"/>
              <a:t>Align graph to box outline</a:t>
            </a:r>
          </a:p>
        </p:txBody>
      </p:sp>
      <p:sp>
        <p:nvSpPr>
          <p:cNvPr id="23" name="Picture Placeholder 12"/>
          <p:cNvSpPr>
            <a:spLocks noGrp="1"/>
          </p:cNvSpPr>
          <p:nvPr>
            <p:ph type="pic" sz="quarter" idx="20" hasCustomPrompt="1"/>
          </p:nvPr>
        </p:nvSpPr>
        <p:spPr>
          <a:xfrm>
            <a:off x="4779820" y="3079264"/>
            <a:ext cx="3699164" cy="1480957"/>
          </a:xfrm>
        </p:spPr>
        <p:txBody>
          <a:bodyPr>
            <a:noAutofit/>
          </a:bodyPr>
          <a:lstStyle>
            <a:lvl1pPr>
              <a:defRPr sz="1300" baseline="0">
                <a:latin typeface="Garamond" pitchFamily="18" charset="0"/>
              </a:defRPr>
            </a:lvl1pPr>
          </a:lstStyle>
          <a:p>
            <a:r>
              <a:rPr lang="en-US" dirty="0"/>
              <a:t>Align graph to box outline</a:t>
            </a:r>
          </a:p>
        </p:txBody>
      </p:sp>
      <p:sp>
        <p:nvSpPr>
          <p:cNvPr id="25" name="Text Placeholder 24"/>
          <p:cNvSpPr>
            <a:spLocks noGrp="1"/>
          </p:cNvSpPr>
          <p:nvPr>
            <p:ph type="body" sz="quarter" idx="21"/>
          </p:nvPr>
        </p:nvSpPr>
        <p:spPr>
          <a:xfrm>
            <a:off x="4779820" y="1240491"/>
            <a:ext cx="3699164" cy="1482538"/>
          </a:xfrm>
        </p:spPr>
        <p:txBody>
          <a:bodyPr>
            <a:noAutofit/>
          </a:bodyPr>
          <a:lstStyle>
            <a:lvl1pPr>
              <a:spcBef>
                <a:spcPts val="0"/>
              </a:spcBef>
              <a:spcAft>
                <a:spcPts val="0"/>
              </a:spcAft>
              <a:defRPr sz="1000">
                <a:latin typeface="Garamond" pitchFamily="18" charset="0"/>
              </a:defRPr>
            </a:lvl1pPr>
            <a:lvl2pPr>
              <a:spcAft>
                <a:spcPts val="0"/>
              </a:spcAft>
              <a:defRPr sz="800">
                <a:latin typeface="Garamond" pitchFamily="18" charset="0"/>
              </a:defRPr>
            </a:lvl2pPr>
            <a:lvl3pPr>
              <a:spcAft>
                <a:spcPts val="0"/>
              </a:spcAft>
              <a:defRPr sz="800">
                <a:latin typeface="Garamond" pitchFamily="18" charset="0"/>
              </a:defRPr>
            </a:lvl3pPr>
            <a:lvl4pPr>
              <a:spcAft>
                <a:spcPts val="0"/>
              </a:spcAft>
              <a:defRPr sz="800">
                <a:latin typeface="Garamond" pitchFamily="18" charset="0"/>
              </a:defRPr>
            </a:lvl4pPr>
            <a:lvl5pPr>
              <a:spcAft>
                <a:spcPts val="0"/>
              </a:spcAft>
              <a:defRPr sz="800">
                <a:latin typeface="Garamond"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
        <p:nvSpPr>
          <p:cNvPr id="14" name="Text Placeholder 14"/>
          <p:cNvSpPr>
            <a:spLocks noGrp="1"/>
          </p:cNvSpPr>
          <p:nvPr>
            <p:ph type="body" sz="quarter" idx="23"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Tree>
    <p:extLst>
      <p:ext uri="{BB962C8B-B14F-4D97-AF65-F5344CB8AC3E}">
        <p14:creationId xmlns:p14="http://schemas.microsoft.com/office/powerpoint/2010/main" val="41893114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00369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6" name="Text Placeholder 5"/>
          <p:cNvSpPr>
            <a:spLocks noGrp="1"/>
          </p:cNvSpPr>
          <p:nvPr>
            <p:ph type="body" sz="quarter" idx="12" hasCustomPrompt="1"/>
          </p:nvPr>
        </p:nvSpPr>
        <p:spPr>
          <a:xfrm>
            <a:off x="997527" y="726142"/>
            <a:ext cx="6350924" cy="163382"/>
          </a:xfrm>
        </p:spPr>
        <p:txBody>
          <a:bodyPr/>
          <a:lstStyle>
            <a:lvl1pPr marL="0" indent="0">
              <a:buNone/>
              <a:defRPr sz="1000">
                <a:latin typeface="+mj-lt"/>
              </a:defRPr>
            </a:lvl1pPr>
          </a:lstStyle>
          <a:p>
            <a:pPr lvl="0"/>
            <a:r>
              <a:rPr lang="en-US" dirty="0"/>
              <a:t>Click to edit key takeaway</a:t>
            </a:r>
          </a:p>
        </p:txBody>
      </p:sp>
    </p:spTree>
    <p:extLst>
      <p:ext uri="{BB962C8B-B14F-4D97-AF65-F5344CB8AC3E}">
        <p14:creationId xmlns:p14="http://schemas.microsoft.com/office/powerpoint/2010/main" val="29190720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lank w Im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Tree>
    <p:extLst>
      <p:ext uri="{BB962C8B-B14F-4D97-AF65-F5344CB8AC3E}">
        <p14:creationId xmlns:p14="http://schemas.microsoft.com/office/powerpoint/2010/main" val="21601696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6108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over Slide">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bwMode="auto">
          <a:xfrm>
            <a:off x="3051181" y="4387105"/>
            <a:ext cx="2983345" cy="598394"/>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3" cstate="print">
            <a:extLst>
              <a:ext uri="{28A0092B-C50C-407E-A947-70E740481C1C}">
                <a14:useLocalDpi xmlns:a14="http://schemas.microsoft.com/office/drawing/2010/main" val="0"/>
              </a:ext>
            </a:extLst>
          </a:blip>
          <a:srcRect t="1163" b="-714"/>
          <a:stretch/>
        </p:blipFill>
        <p:spPr bwMode="auto">
          <a:xfrm>
            <a:off x="-24245" y="453842"/>
            <a:ext cx="9220200" cy="2723029"/>
          </a:xfrm>
          <a:prstGeom prst="rect">
            <a:avLst/>
          </a:prstGeom>
          <a:ln>
            <a:noFill/>
          </a:ln>
          <a:extLst>
            <a:ext uri="{53640926-AAD7-44D8-BBD7-CCE9431645EC}">
              <a14:shadowObscured xmlns:a14="http://schemas.microsoft.com/office/drawing/2010/main"/>
            </a:ext>
          </a:extLst>
        </p:spPr>
      </p:pic>
      <p:cxnSp>
        <p:nvCxnSpPr>
          <p:cNvPr id="5" name="Straight Connector 4"/>
          <p:cNvCxnSpPr/>
          <p:nvPr/>
        </p:nvCxnSpPr>
        <p:spPr>
          <a:xfrm>
            <a:off x="4568536" y="-44122"/>
            <a:ext cx="0" cy="4313985"/>
          </a:xfrm>
          <a:prstGeom prst="line">
            <a:avLst/>
          </a:prstGeom>
          <a:ln w="6350">
            <a:solidFill>
              <a:srgbClr val="839DC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79913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Production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6187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392" y="453842"/>
            <a:ext cx="3535795" cy="257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218" y="4387108"/>
            <a:ext cx="2981614" cy="59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072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2"/>
          </p:nvPr>
        </p:nvSpPr>
        <p:spPr>
          <a:xfrm>
            <a:off x="997529" y="1034751"/>
            <a:ext cx="7481455" cy="3509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49875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opyright">
    <p:spTree>
      <p:nvGrpSpPr>
        <p:cNvPr id="1" name=""/>
        <p:cNvGrpSpPr/>
        <p:nvPr/>
      </p:nvGrpSpPr>
      <p:grpSpPr>
        <a:xfrm>
          <a:off x="0" y="0"/>
          <a:ext cx="0" cy="0"/>
          <a:chOff x="0" y="0"/>
          <a:chExt cx="0" cy="0"/>
        </a:xfrm>
      </p:grpSpPr>
      <p:sp>
        <p:nvSpPr>
          <p:cNvPr id="5" name="TextBox 4"/>
          <p:cNvSpPr txBox="1"/>
          <p:nvPr/>
        </p:nvSpPr>
        <p:spPr>
          <a:xfrm>
            <a:off x="831279" y="711255"/>
            <a:ext cx="7805651" cy="3488267"/>
          </a:xfrm>
          <a:prstGeom prst="rect">
            <a:avLst/>
          </a:prstGeom>
          <a:noFill/>
        </p:spPr>
        <p:txBody>
          <a:bodyPr wrap="square" lIns="0" tIns="0" rIns="0" bIns="0" rtlCol="0" anchor="b" anchorCtr="0">
            <a:noAutofit/>
          </a:bodyPr>
          <a:lstStyle/>
          <a:p>
            <a:pPr defTabSz="408059"/>
            <a:r>
              <a:rPr lang="en-US" sz="800" dirty="0">
                <a:solidFill>
                  <a:srgbClr val="CCCCCC">
                    <a:lumMod val="50000"/>
                  </a:srgbClr>
                </a:solidFill>
                <a:latin typeface="Garamond"/>
              </a:rPr>
              <a:t>Copyright © 2015 by Cambridge Associates (“CA”). All rights reserved. Confidential.</a:t>
            </a:r>
          </a:p>
          <a:p>
            <a:pPr defTabSz="408059"/>
            <a:r>
              <a:rPr lang="en-US" sz="800" dirty="0">
                <a:solidFill>
                  <a:srgbClr val="CCCCCC">
                    <a:lumMod val="50000"/>
                  </a:srgbClr>
                </a:solidFill>
                <a:latin typeface="Garamond"/>
              </a:rPr>
              <a:t> </a:t>
            </a:r>
          </a:p>
          <a:p>
            <a:pPr defTabSz="408059"/>
            <a:r>
              <a:rPr lang="en-US" sz="800" dirty="0">
                <a:solidFill>
                  <a:srgbClr val="CCCCCC">
                    <a:lumMod val="50000"/>
                  </a:srgbClr>
                </a:solidFill>
                <a:latin typeface="Garamond"/>
              </a:rPr>
              <a:t>This report may not be displayed, reproduced, distributed, transmitted, or used to create derivative works in any form, in whole or in portion, by any means, without written permission from CA. Copying of this publication is a violation of U.S. and global copyright laws (e.g., 17 U.S.C. 101 et seq.). Violators of this copyright may be subject to liability for substantial monetary damages. The information and material published in this report are confidential and non-transferable. Therefore, recipients may not disclose any information or material derived from this report to third parties, or use information or material from this report, without prior written authorization. This report is provided for informational purposes only. It is not intended to constitute an offer of securities of any of the issuers that may be described in the report. No part of this report is intended as a recommendation of any firm or any security, unless expressly stated otherwise. Nothing contained in this report should be construed as the provision of tax or legal advice. Past performance is not indicative of future performance. Any information or opinions provided in this report are as of the date of the report and CA is under no obligation to update the information or communicate that any updates have been made. Information contained herein may have been provided by third parties, including investment firms providing information on returns and assets under management, and may not have been independently verified. CA can neither assure nor accept responsibility for accuracy, but substantial legal liability may apply to misrepresentations of results made by a manager that are delivered to CA electronically, by wire, or through the mail. Managers may report returns to CA gross (before the deduction of management fees), net (after the deduction of management fees), or both.</a:t>
            </a:r>
          </a:p>
          <a:p>
            <a:pPr defTabSz="408059"/>
            <a:r>
              <a:rPr lang="en-US" sz="800" dirty="0">
                <a:solidFill>
                  <a:srgbClr val="CCCCCC">
                    <a:lumMod val="50000"/>
                  </a:srgbClr>
                </a:solidFill>
                <a:latin typeface="Garamond"/>
              </a:rPr>
              <a:t> </a:t>
            </a:r>
          </a:p>
          <a:p>
            <a:pPr defTabSz="408059"/>
            <a:r>
              <a:rPr lang="en-US" sz="800" dirty="0">
                <a:solidFill>
                  <a:srgbClr val="CCCCCC">
                    <a:lumMod val="50000"/>
                  </a:srgbClr>
                </a:solidFill>
                <a:latin typeface="Garamond"/>
              </a:rPr>
              <a:t>CA includes the following: Cambridge Associates, LLC, a Massachusetts limited liability company with offices in Arlington, VA; Boston, MA; Dallas, TX; and Menlo Park, CA. Cambridge Associates Fiduciary Trust, LLC, a New Hampshire limited liability company chartered to serve as a non-depository trust company, and a wholly-owned subsidiary of Cambridge Associates, LLC. Cambridge Associates Limited, a limited company in England and Wales No. 06135829 </a:t>
            </a:r>
            <a:r>
              <a:rPr lang="en-US" sz="800" dirty="0" err="1">
                <a:solidFill>
                  <a:srgbClr val="CCCCCC">
                    <a:lumMod val="50000"/>
                  </a:srgbClr>
                </a:solidFill>
                <a:latin typeface="Garamond"/>
              </a:rPr>
              <a:t>authorised</a:t>
            </a:r>
            <a:r>
              <a:rPr lang="en-US" sz="800" dirty="0">
                <a:solidFill>
                  <a:srgbClr val="CCCCCC">
                    <a:lumMod val="50000"/>
                  </a:srgbClr>
                </a:solidFill>
                <a:latin typeface="Garamond"/>
              </a:rPr>
              <a:t> and regulated by the Financial Conduct Authority in the conduct of Investment Business. Cambridge Associates Limited, LLC, a Massachusetts limited liability company with a branch office in Sydney, Australia (ARBN 109 366 654). Cambridge Associates Asia </a:t>
            </a:r>
            <a:r>
              <a:rPr lang="en-US" sz="800" dirty="0" err="1">
                <a:solidFill>
                  <a:srgbClr val="CCCCCC">
                    <a:lumMod val="50000"/>
                  </a:srgbClr>
                </a:solidFill>
                <a:latin typeface="Garamond"/>
              </a:rPr>
              <a:t>Pte</a:t>
            </a:r>
            <a:r>
              <a:rPr lang="en-US" sz="800" dirty="0">
                <a:solidFill>
                  <a:srgbClr val="CCCCCC">
                    <a:lumMod val="50000"/>
                  </a:srgbClr>
                </a:solidFill>
                <a:latin typeface="Garamond"/>
              </a:rPr>
              <a:t> Ltd, a Singapore corporation (Registration No. 200101063G), and Cambridge Associates Investment Consultancy (Beijing) Ltd, a wholly owned subsidiary of Cambridge Associates, LLC registered with the Beijing Administration for Industry and Commerce (Registration No. 110000450174972).</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bwMode="auto">
          <a:xfrm>
            <a:off x="3353556" y="4253684"/>
            <a:ext cx="2392759" cy="4594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9674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310" y="339754"/>
            <a:ext cx="8401860" cy="2472025"/>
          </a:xfrm>
          <a:prstGeom prst="rect">
            <a:avLst/>
          </a:prstGeom>
        </p:spPr>
      </p:pic>
      <p:sp>
        <p:nvSpPr>
          <p:cNvPr id="7" name="Rectangle 9"/>
          <p:cNvSpPr>
            <a:spLocks noGrp="1" noChangeArrowheads="1"/>
          </p:cNvSpPr>
          <p:nvPr>
            <p:ph type="ctrTitle"/>
          </p:nvPr>
        </p:nvSpPr>
        <p:spPr>
          <a:xfrm>
            <a:off x="365760" y="3092352"/>
            <a:ext cx="8412480" cy="616744"/>
          </a:xfrm>
          <a:prstGeom prst="rect">
            <a:avLst/>
          </a:prstGeom>
        </p:spPr>
        <p:txBody>
          <a:bodyPr lIns="0" tIns="0" rIns="0" bIns="0"/>
          <a:lstStyle>
            <a:lvl1pPr>
              <a:lnSpc>
                <a:spcPct val="90000"/>
              </a:lnSpc>
              <a:defRPr sz="2800" b="1" baseline="0">
                <a:solidFill>
                  <a:schemeClr val="tx1"/>
                </a:solidFill>
              </a:defRPr>
            </a:lvl1pPr>
          </a:lstStyle>
          <a:p>
            <a:r>
              <a:rPr lang="en-US" dirty="0"/>
              <a:t>Click to edit Master title style</a:t>
            </a:r>
          </a:p>
        </p:txBody>
      </p:sp>
      <p:sp>
        <p:nvSpPr>
          <p:cNvPr id="11" name="Subtitle 10"/>
          <p:cNvSpPr>
            <a:spLocks noGrp="1" noChangeArrowheads="1"/>
          </p:cNvSpPr>
          <p:nvPr>
            <p:ph type="subTitle" idx="1"/>
          </p:nvPr>
        </p:nvSpPr>
        <p:spPr>
          <a:xfrm>
            <a:off x="365760" y="3800475"/>
            <a:ext cx="8412480" cy="62865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500" baseline="0"/>
            </a:lvl1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
        <p:nvSpPr>
          <p:cNvPr id="8" name="TextBox 7">
            <a:extLst>
              <a:ext uri="{FF2B5EF4-FFF2-40B4-BE49-F238E27FC236}">
                <a16:creationId xmlns:a16="http://schemas.microsoft.com/office/drawing/2014/main" id="{3B48A9E4-13E1-4413-9999-7376A5564710}"/>
              </a:ext>
            </a:extLst>
          </p:cNvPr>
          <p:cNvSpPr txBox="1"/>
          <p:nvPr userDrawn="1"/>
        </p:nvSpPr>
        <p:spPr>
          <a:xfrm>
            <a:off x="365760" y="4881112"/>
            <a:ext cx="6035040" cy="107722"/>
          </a:xfrm>
          <a:prstGeom prst="rect">
            <a:avLst/>
          </a:prstGeom>
          <a:noFill/>
        </p:spPr>
        <p:txBody>
          <a:bodyPr wrap="square" lIns="0" tIns="0" rIns="0" bIns="0" rtlCol="0" anchor="b"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Investment advice and consulting services provided by Aon Investments USA Inc.</a:t>
            </a:r>
            <a:endParaRPr kumimoji="0" lang="en-US" sz="7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3075872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258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ub-Section Breakr">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7870" b="-470"/>
          <a:stretch/>
        </p:blipFill>
        <p:spPr>
          <a:xfrm>
            <a:off x="364921" y="332413"/>
            <a:ext cx="8401860" cy="1794702"/>
          </a:xfrm>
          <a:prstGeom prst="rect">
            <a:avLst/>
          </a:prstGeom>
        </p:spPr>
      </p:pic>
      <p:sp>
        <p:nvSpPr>
          <p:cNvPr id="9" name="Rectangle 16"/>
          <p:cNvSpPr>
            <a:spLocks noGrp="1" noChangeArrowheads="1"/>
          </p:cNvSpPr>
          <p:nvPr>
            <p:ph type="ctrTitle"/>
          </p:nvPr>
        </p:nvSpPr>
        <p:spPr>
          <a:xfrm>
            <a:off x="366713" y="2491796"/>
            <a:ext cx="8458200" cy="616744"/>
          </a:xfrm>
          <a:prstGeom prst="rect">
            <a:avLst/>
          </a:prstGeom>
          <a:noFill/>
        </p:spPr>
        <p:txBody>
          <a:bodyPr lIns="0" tIns="0" rIns="0" bIns="0"/>
          <a:lstStyle>
            <a:lvl1pPr>
              <a:lnSpc>
                <a:spcPct val="90000"/>
              </a:lnSpc>
              <a:defRPr sz="2800" b="1" baseline="0">
                <a:solidFill>
                  <a:schemeClr val="tx1"/>
                </a:solidFill>
              </a:defRPr>
            </a:lvl1pPr>
          </a:lstStyle>
          <a:p>
            <a:r>
              <a:rPr lang="en-US" dirty="0"/>
              <a:t>Click to edit Master title style</a:t>
            </a:r>
          </a:p>
        </p:txBody>
      </p:sp>
      <p:sp>
        <p:nvSpPr>
          <p:cNvPr id="7" name="Rectangle 17"/>
          <p:cNvSpPr>
            <a:spLocks noGrp="1" noChangeArrowheads="1"/>
          </p:cNvSpPr>
          <p:nvPr>
            <p:ph type="subTitle" idx="1"/>
          </p:nvPr>
        </p:nvSpPr>
        <p:spPr>
          <a:xfrm>
            <a:off x="366712" y="3291897"/>
            <a:ext cx="8458200" cy="276999"/>
          </a:xfrm>
          <a:prstGeom prst="rect">
            <a:avLst/>
          </a:prstGeom>
        </p:spPr>
        <p:txBody>
          <a:bodyPr lIns="0" tIns="0" rIns="0" bIns="0">
            <a:spAutoFit/>
          </a:bodyPr>
          <a:lstStyle>
            <a:lvl1pPr marL="228600" marR="0" indent="-228600" algn="l" defTabSz="914400" rtl="0" eaLnBrk="1" fontAlgn="base" latinLnBrk="0" hangingPunct="1">
              <a:lnSpc>
                <a:spcPct val="100000"/>
              </a:lnSpc>
              <a:spcBef>
                <a:spcPts val="600"/>
              </a:spcBef>
              <a:spcAft>
                <a:spcPct val="0"/>
              </a:spcAft>
              <a:buClr>
                <a:schemeClr val="tx1"/>
              </a:buClr>
              <a:buSzTx/>
              <a:buFont typeface="Wingdings" pitchFamily="2" charset="2"/>
              <a:buChar char="§"/>
              <a:tabLst/>
              <a:defRPr sz="1800" baseline="0"/>
            </a:lvl1p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12266051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32129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09738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60674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ub-Section Breakr">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7870" b="-470"/>
          <a:stretch/>
        </p:blipFill>
        <p:spPr>
          <a:xfrm>
            <a:off x="364921" y="332413"/>
            <a:ext cx="8401860" cy="1794702"/>
          </a:xfrm>
          <a:prstGeom prst="rect">
            <a:avLst/>
          </a:prstGeom>
        </p:spPr>
      </p:pic>
      <p:sp>
        <p:nvSpPr>
          <p:cNvPr id="9" name="Rectangle 16"/>
          <p:cNvSpPr>
            <a:spLocks noGrp="1" noChangeArrowheads="1"/>
          </p:cNvSpPr>
          <p:nvPr>
            <p:ph type="ctrTitle"/>
          </p:nvPr>
        </p:nvSpPr>
        <p:spPr>
          <a:xfrm>
            <a:off x="366713" y="2491796"/>
            <a:ext cx="8458200" cy="616744"/>
          </a:xfrm>
          <a:prstGeom prst="rect">
            <a:avLst/>
          </a:prstGeom>
          <a:noFill/>
        </p:spPr>
        <p:txBody>
          <a:bodyPr lIns="0" tIns="0" rIns="0" bIns="0"/>
          <a:lstStyle>
            <a:lvl1pPr>
              <a:lnSpc>
                <a:spcPct val="90000"/>
              </a:lnSpc>
              <a:defRPr sz="2800" b="1" baseline="0">
                <a:solidFill>
                  <a:schemeClr val="tx1"/>
                </a:solidFill>
              </a:defRPr>
            </a:lvl1pPr>
          </a:lstStyle>
          <a:p>
            <a:r>
              <a:rPr lang="en-US" dirty="0"/>
              <a:t>Click to edit Master title style</a:t>
            </a:r>
          </a:p>
        </p:txBody>
      </p:sp>
      <p:sp>
        <p:nvSpPr>
          <p:cNvPr id="7" name="Rectangle 17"/>
          <p:cNvSpPr>
            <a:spLocks noGrp="1" noChangeArrowheads="1"/>
          </p:cNvSpPr>
          <p:nvPr>
            <p:ph type="subTitle" idx="1"/>
          </p:nvPr>
        </p:nvSpPr>
        <p:spPr>
          <a:xfrm>
            <a:off x="366712" y="3291897"/>
            <a:ext cx="8458200" cy="276999"/>
          </a:xfrm>
          <a:prstGeom prst="rect">
            <a:avLst/>
          </a:prstGeom>
        </p:spPr>
        <p:txBody>
          <a:bodyPr lIns="0" tIns="0" rIns="0" bIns="0">
            <a:spAutoFit/>
          </a:bodyPr>
          <a:lstStyle>
            <a:lvl1pPr marL="228600" marR="0" indent="-228600" algn="l" defTabSz="914400" rtl="0" eaLnBrk="1" fontAlgn="base" latinLnBrk="0" hangingPunct="1">
              <a:lnSpc>
                <a:spcPct val="100000"/>
              </a:lnSpc>
              <a:spcBef>
                <a:spcPts val="600"/>
              </a:spcBef>
              <a:spcAft>
                <a:spcPct val="0"/>
              </a:spcAft>
              <a:buClr>
                <a:schemeClr val="tx1"/>
              </a:buClr>
              <a:buSzTx/>
              <a:buFont typeface="Wingdings" pitchFamily="2" charset="2"/>
              <a:buChar char="§"/>
              <a:tabLst/>
              <a:defRPr sz="1800" baseline="0"/>
            </a:lvl1p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129451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51028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525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ext Placeholder 2"/>
          <p:cNvSpPr>
            <a:spLocks noGrp="1"/>
          </p:cNvSpPr>
          <p:nvPr>
            <p:ph idx="1"/>
          </p:nvPr>
        </p:nvSpPr>
        <p:spPr>
          <a:xfrm>
            <a:off x="997529" y="1034751"/>
            <a:ext cx="7481455" cy="3509682"/>
          </a:xfrm>
          <a:prstGeom prst="rect">
            <a:avLst/>
          </a:prstGeom>
          <a:ln>
            <a:noFill/>
          </a:ln>
        </p:spPr>
        <p:txBody>
          <a:bodyPr vert="horz" lIns="0" tIns="0" rIns="0" bIns="0" rtlCol="0">
            <a:noAutofit/>
          </a:bodyPr>
          <a:lstStyle>
            <a:lvl1pPr marL="183118" indent="-183118">
              <a:spcAft>
                <a:spcPts val="801"/>
              </a:spcAft>
              <a:defRPr sz="1300">
                <a:latin typeface="Garamond" pitchFamily="18" charset="0"/>
              </a:defRPr>
            </a:lvl1pPr>
            <a:lvl2pPr>
              <a:defRPr sz="1100">
                <a:latin typeface="Garamond" pitchFamily="18" charset="0"/>
              </a:defRPr>
            </a:lvl2pPr>
            <a:lvl3pPr>
              <a:defRPr sz="1100">
                <a:latin typeface="Garamond" pitchFamily="18" charset="0"/>
              </a:defRPr>
            </a:lvl3pPr>
            <a:lvl4pPr>
              <a:defRPr sz="1100">
                <a:latin typeface="Garamond" pitchFamily="18" charset="0"/>
              </a:defRPr>
            </a:lvl4pPr>
            <a:lvl5pPr>
              <a:defRPr sz="1100">
                <a:latin typeface="Garamond"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3" name="Title 2"/>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3"/>
          </p:nvPr>
        </p:nvSpPr>
        <p:spPr/>
        <p:txBody>
          <a:bodyPr/>
          <a:lstStyle/>
          <a:p>
            <a:endParaRPr lang="en-US" dirty="0">
              <a:solidFill>
                <a:srgbClr val="000000"/>
              </a:solidFill>
            </a:endParaRPr>
          </a:p>
        </p:txBody>
      </p:sp>
    </p:spTree>
    <p:extLst>
      <p:ext uri="{BB962C8B-B14F-4D97-AF65-F5344CB8AC3E}">
        <p14:creationId xmlns:p14="http://schemas.microsoft.com/office/powerpoint/2010/main" val="12923344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39949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Sub-Section Breakr">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7870" b="-470"/>
          <a:stretch/>
        </p:blipFill>
        <p:spPr>
          <a:xfrm>
            <a:off x="364921" y="332413"/>
            <a:ext cx="8401860" cy="1794702"/>
          </a:xfrm>
          <a:prstGeom prst="rect">
            <a:avLst/>
          </a:prstGeom>
        </p:spPr>
      </p:pic>
      <p:sp>
        <p:nvSpPr>
          <p:cNvPr id="9" name="Rectangle 16"/>
          <p:cNvSpPr>
            <a:spLocks noGrp="1" noChangeArrowheads="1"/>
          </p:cNvSpPr>
          <p:nvPr>
            <p:ph type="ctrTitle"/>
          </p:nvPr>
        </p:nvSpPr>
        <p:spPr>
          <a:xfrm>
            <a:off x="366713" y="2491796"/>
            <a:ext cx="8458200" cy="616744"/>
          </a:xfrm>
          <a:prstGeom prst="rect">
            <a:avLst/>
          </a:prstGeom>
          <a:noFill/>
        </p:spPr>
        <p:txBody>
          <a:bodyPr lIns="0" tIns="0" rIns="0" bIns="0"/>
          <a:lstStyle>
            <a:lvl1pPr>
              <a:lnSpc>
                <a:spcPct val="90000"/>
              </a:lnSpc>
              <a:defRPr sz="2800" b="1" baseline="0">
                <a:solidFill>
                  <a:schemeClr val="tx1"/>
                </a:solidFill>
              </a:defRPr>
            </a:lvl1pPr>
          </a:lstStyle>
          <a:p>
            <a:r>
              <a:rPr lang="en-US" dirty="0"/>
              <a:t>Click to edit Master title style</a:t>
            </a:r>
          </a:p>
        </p:txBody>
      </p:sp>
      <p:sp>
        <p:nvSpPr>
          <p:cNvPr id="7" name="Rectangle 17"/>
          <p:cNvSpPr>
            <a:spLocks noGrp="1" noChangeArrowheads="1"/>
          </p:cNvSpPr>
          <p:nvPr>
            <p:ph type="subTitle" idx="1"/>
          </p:nvPr>
        </p:nvSpPr>
        <p:spPr>
          <a:xfrm>
            <a:off x="366712" y="3291897"/>
            <a:ext cx="8458200" cy="276999"/>
          </a:xfrm>
          <a:prstGeom prst="rect">
            <a:avLst/>
          </a:prstGeom>
        </p:spPr>
        <p:txBody>
          <a:bodyPr lIns="0" tIns="0" rIns="0" bIns="0">
            <a:spAutoFit/>
          </a:bodyPr>
          <a:lstStyle>
            <a:lvl1pPr marL="228600" marR="0" indent="-228600" algn="l" defTabSz="914400" rtl="0" eaLnBrk="1" fontAlgn="base" latinLnBrk="0" hangingPunct="1">
              <a:lnSpc>
                <a:spcPct val="100000"/>
              </a:lnSpc>
              <a:spcBef>
                <a:spcPts val="600"/>
              </a:spcBef>
              <a:spcAft>
                <a:spcPct val="0"/>
              </a:spcAft>
              <a:buClr>
                <a:schemeClr val="tx1"/>
              </a:buClr>
              <a:buSzTx/>
              <a:buFont typeface="Wingdings" pitchFamily="2" charset="2"/>
              <a:buChar char="§"/>
              <a:tabLst/>
              <a:defRPr sz="1800" baseline="0"/>
            </a:lvl1p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19479061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16992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60106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59025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49242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Sub-Section Breakr">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7870" b="-470"/>
          <a:stretch/>
        </p:blipFill>
        <p:spPr>
          <a:xfrm>
            <a:off x="364921" y="332413"/>
            <a:ext cx="8401860" cy="1794702"/>
          </a:xfrm>
          <a:prstGeom prst="rect">
            <a:avLst/>
          </a:prstGeom>
        </p:spPr>
      </p:pic>
      <p:sp>
        <p:nvSpPr>
          <p:cNvPr id="9" name="Rectangle 16"/>
          <p:cNvSpPr>
            <a:spLocks noGrp="1" noChangeArrowheads="1"/>
          </p:cNvSpPr>
          <p:nvPr>
            <p:ph type="ctrTitle"/>
          </p:nvPr>
        </p:nvSpPr>
        <p:spPr>
          <a:xfrm>
            <a:off x="366713" y="2491796"/>
            <a:ext cx="8458200" cy="616744"/>
          </a:xfrm>
          <a:prstGeom prst="rect">
            <a:avLst/>
          </a:prstGeom>
          <a:noFill/>
        </p:spPr>
        <p:txBody>
          <a:bodyPr lIns="0" tIns="0" rIns="0" bIns="0"/>
          <a:lstStyle>
            <a:lvl1pPr>
              <a:lnSpc>
                <a:spcPct val="90000"/>
              </a:lnSpc>
              <a:defRPr sz="2800" b="1" baseline="0">
                <a:solidFill>
                  <a:schemeClr val="tx1"/>
                </a:solidFill>
              </a:defRPr>
            </a:lvl1pPr>
          </a:lstStyle>
          <a:p>
            <a:r>
              <a:rPr lang="en-US" dirty="0"/>
              <a:t>Click to edit Master title style</a:t>
            </a:r>
          </a:p>
        </p:txBody>
      </p:sp>
      <p:sp>
        <p:nvSpPr>
          <p:cNvPr id="7" name="Rectangle 17"/>
          <p:cNvSpPr>
            <a:spLocks noGrp="1" noChangeArrowheads="1"/>
          </p:cNvSpPr>
          <p:nvPr>
            <p:ph type="subTitle" idx="1"/>
          </p:nvPr>
        </p:nvSpPr>
        <p:spPr>
          <a:xfrm>
            <a:off x="366712" y="3291897"/>
            <a:ext cx="8458200" cy="276999"/>
          </a:xfrm>
          <a:prstGeom prst="rect">
            <a:avLst/>
          </a:prstGeom>
        </p:spPr>
        <p:txBody>
          <a:bodyPr lIns="0" tIns="0" rIns="0" bIns="0">
            <a:spAutoFit/>
          </a:bodyPr>
          <a:lstStyle>
            <a:lvl1pPr marL="228600" marR="0" indent="-228600" algn="l" defTabSz="914400" rtl="0" eaLnBrk="1" fontAlgn="base" latinLnBrk="0" hangingPunct="1">
              <a:lnSpc>
                <a:spcPct val="100000"/>
              </a:lnSpc>
              <a:spcBef>
                <a:spcPts val="600"/>
              </a:spcBef>
              <a:spcAft>
                <a:spcPct val="0"/>
              </a:spcAft>
              <a:buClr>
                <a:schemeClr val="tx1"/>
              </a:buClr>
              <a:buSzTx/>
              <a:buFont typeface="Wingdings" pitchFamily="2" charset="2"/>
              <a:buChar char="§"/>
              <a:tabLst/>
              <a:defRPr sz="1800" baseline="0"/>
            </a:lvl1p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437889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22062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58992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412480" cy="390525"/>
          </a:xfrm>
        </p:spPr>
        <p:txBody>
          <a:bodyPr/>
          <a:lstStyle/>
          <a:p>
            <a:r>
              <a:rPr lang="en-US"/>
              <a:t>Click to edit Master title style</a:t>
            </a:r>
          </a:p>
        </p:txBody>
      </p:sp>
      <p:sp>
        <p:nvSpPr>
          <p:cNvPr id="3" name="Content Placeholder 2"/>
          <p:cNvSpPr>
            <a:spLocks noGrp="1"/>
          </p:cNvSpPr>
          <p:nvPr>
            <p:ph idx="1"/>
          </p:nvPr>
        </p:nvSpPr>
        <p:spPr>
          <a:xfrm>
            <a:off x="365760" y="858441"/>
            <a:ext cx="8412480" cy="3310334"/>
          </a:xfrm>
        </p:spPr>
        <p:txBody>
          <a:bodyPr/>
          <a:lstStyle>
            <a:lvl1pPr>
              <a:defRPr sz="1400"/>
            </a:lvl1pPr>
            <a:lvl2pPr>
              <a:defRPr sz="1400"/>
            </a:lvl2pPr>
            <a:lvl3pPr marL="573088" indent="-228600">
              <a:defRPr sz="1400"/>
            </a:lvl3pPr>
            <a:lvl4pPr>
              <a:defRPr sz="1400"/>
            </a:lvl4pPr>
            <a:lvl5pPr defTabSz="692150">
              <a:defRPr sz="1400"/>
            </a:lvl5pPr>
            <a:lvl6pPr marL="1593850" indent="-231775">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228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0.xml"/><Relationship Id="rId1" Type="http://schemas.openxmlformats.org/officeDocument/2006/relationships/slideLayout" Target="../slideLayouts/slideLayout84.xml"/></Relationships>
</file>

<file path=ppt/slideMasters/_rels/slideMaster10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00.xml"/><Relationship Id="rId1" Type="http://schemas.openxmlformats.org/officeDocument/2006/relationships/slideLayout" Target="../slideLayouts/slideLayout174.xml"/></Relationships>
</file>

<file path=ppt/slideMasters/_rels/slideMaster10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01.xml"/><Relationship Id="rId1" Type="http://schemas.openxmlformats.org/officeDocument/2006/relationships/slideLayout" Target="../slideLayouts/slideLayout175.xml"/></Relationships>
</file>

<file path=ppt/slideMasters/_rels/slideMaster10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02.xml"/><Relationship Id="rId1" Type="http://schemas.openxmlformats.org/officeDocument/2006/relationships/slideLayout" Target="../slideLayouts/slideLayout176.xml"/></Relationships>
</file>

<file path=ppt/slideMasters/_rels/slideMaster10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03.xml"/><Relationship Id="rId1" Type="http://schemas.openxmlformats.org/officeDocument/2006/relationships/slideLayout" Target="../slideLayouts/slideLayout177.xml"/></Relationships>
</file>

<file path=ppt/slideMasters/_rels/slideMaster10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04.xml"/><Relationship Id="rId1" Type="http://schemas.openxmlformats.org/officeDocument/2006/relationships/slideLayout" Target="../slideLayouts/slideLayout178.xml"/></Relationships>
</file>

<file path=ppt/slideMasters/_rels/slideMaster10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05.xml"/><Relationship Id="rId1" Type="http://schemas.openxmlformats.org/officeDocument/2006/relationships/slideLayout" Target="../slideLayouts/slideLayout179.xml"/></Relationships>
</file>

<file path=ppt/slideMasters/_rels/slideMaster10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06.xml"/><Relationship Id="rId1" Type="http://schemas.openxmlformats.org/officeDocument/2006/relationships/slideLayout" Target="../slideLayouts/slideLayout180.xml"/></Relationships>
</file>

<file path=ppt/slideMasters/_rels/slideMaster10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07.xml"/><Relationship Id="rId1" Type="http://schemas.openxmlformats.org/officeDocument/2006/relationships/slideLayout" Target="../slideLayouts/slideLayout181.xml"/></Relationships>
</file>

<file path=ppt/slideMasters/_rels/slideMaster108.xml.rels><?xml version="1.0" encoding="UTF-8" standalone="yes"?>
<Relationships xmlns="http://schemas.openxmlformats.org/package/2006/relationships"><Relationship Id="rId3" Type="http://schemas.openxmlformats.org/officeDocument/2006/relationships/slideLayout" Target="../slideLayouts/slideLayout184.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image" Target="../media/image17.jpeg"/><Relationship Id="rId5" Type="http://schemas.openxmlformats.org/officeDocument/2006/relationships/theme" Target="../theme/theme108.xml"/><Relationship Id="rId4" Type="http://schemas.openxmlformats.org/officeDocument/2006/relationships/slideLayout" Target="../slideLayouts/slideLayout185.xml"/></Relationships>
</file>

<file path=ppt/slideMasters/_rels/slideMaster109.xml.rels><?xml version="1.0" encoding="UTF-8" standalone="yes"?>
<Relationships xmlns="http://schemas.openxmlformats.org/package/2006/relationships"><Relationship Id="rId3" Type="http://schemas.openxmlformats.org/officeDocument/2006/relationships/slideLayout" Target="../slideLayouts/slideLayout188.xml"/><Relationship Id="rId7" Type="http://schemas.openxmlformats.org/officeDocument/2006/relationships/image" Target="../media/image18.png"/><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tags" Target="../tags/tag1.xml"/><Relationship Id="rId5" Type="http://schemas.openxmlformats.org/officeDocument/2006/relationships/theme" Target="../theme/theme109.xml"/><Relationship Id="rId4" Type="http://schemas.openxmlformats.org/officeDocument/2006/relationships/slideLayout" Target="../slideLayouts/slideLayout189.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1.xml"/><Relationship Id="rId1" Type="http://schemas.openxmlformats.org/officeDocument/2006/relationships/slideLayout" Target="../slideLayouts/slideLayout85.xml"/></Relationships>
</file>

<file path=ppt/slideMasters/_rels/slideMaster1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0.xml"/><Relationship Id="rId1" Type="http://schemas.openxmlformats.org/officeDocument/2006/relationships/slideLayout" Target="../slideLayouts/slideLayout190.xml"/></Relationships>
</file>

<file path=ppt/slideMasters/_rels/slideMaster1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1.xml"/><Relationship Id="rId1" Type="http://schemas.openxmlformats.org/officeDocument/2006/relationships/slideLayout" Target="../slideLayouts/slideLayout191.xml"/></Relationships>
</file>

<file path=ppt/slideMasters/_rels/slideMaster1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2.xml"/><Relationship Id="rId1" Type="http://schemas.openxmlformats.org/officeDocument/2006/relationships/slideLayout" Target="../slideLayouts/slideLayout192.xml"/></Relationships>
</file>

<file path=ppt/slideMasters/_rels/slideMaster1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3.xml"/><Relationship Id="rId1" Type="http://schemas.openxmlformats.org/officeDocument/2006/relationships/slideLayout" Target="../slideLayouts/slideLayout193.xml"/></Relationships>
</file>

<file path=ppt/slideMasters/_rels/slideMaster1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4.xml"/><Relationship Id="rId1" Type="http://schemas.openxmlformats.org/officeDocument/2006/relationships/slideLayout" Target="../slideLayouts/slideLayout194.xml"/></Relationships>
</file>

<file path=ppt/slideMasters/_rels/slideMaster1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5.xml"/><Relationship Id="rId1" Type="http://schemas.openxmlformats.org/officeDocument/2006/relationships/slideLayout" Target="../slideLayouts/slideLayout195.xml"/></Relationships>
</file>

<file path=ppt/slideMasters/_rels/slideMaster1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6.xml"/><Relationship Id="rId1" Type="http://schemas.openxmlformats.org/officeDocument/2006/relationships/slideLayout" Target="../slideLayouts/slideLayout196.xml"/></Relationships>
</file>

<file path=ppt/slideMasters/_rels/slideMaster1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7.xml"/><Relationship Id="rId1" Type="http://schemas.openxmlformats.org/officeDocument/2006/relationships/slideLayout" Target="../slideLayouts/slideLayout197.xml"/></Relationships>
</file>

<file path=ppt/slideMasters/_rels/slideMaster1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8.xml"/><Relationship Id="rId1" Type="http://schemas.openxmlformats.org/officeDocument/2006/relationships/slideLayout" Target="../slideLayouts/slideLayout198.xml"/></Relationships>
</file>

<file path=ppt/slideMasters/_rels/slideMaster1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9.xml"/><Relationship Id="rId1" Type="http://schemas.openxmlformats.org/officeDocument/2006/relationships/slideLayout" Target="../slideLayouts/slideLayout199.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2.xml"/><Relationship Id="rId1" Type="http://schemas.openxmlformats.org/officeDocument/2006/relationships/slideLayout" Target="../slideLayouts/slideLayout86.xml"/></Relationships>
</file>

<file path=ppt/slideMasters/_rels/slideMaster1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0.xml"/><Relationship Id="rId1" Type="http://schemas.openxmlformats.org/officeDocument/2006/relationships/slideLayout" Target="../slideLayouts/slideLayout200.xml"/></Relationships>
</file>

<file path=ppt/slideMasters/_rels/slideMaster1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1.xml"/><Relationship Id="rId1" Type="http://schemas.openxmlformats.org/officeDocument/2006/relationships/slideLayout" Target="../slideLayouts/slideLayout201.xml"/></Relationships>
</file>

<file path=ppt/slideMasters/_rels/slideMaster1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2.xml"/><Relationship Id="rId1" Type="http://schemas.openxmlformats.org/officeDocument/2006/relationships/slideLayout" Target="../slideLayouts/slideLayout202.xml"/></Relationships>
</file>

<file path=ppt/slideMasters/_rels/slideMaster1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3.xml"/><Relationship Id="rId1" Type="http://schemas.openxmlformats.org/officeDocument/2006/relationships/slideLayout" Target="../slideLayouts/slideLayout203.xml"/></Relationships>
</file>

<file path=ppt/slideMasters/_rels/slideMaster1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4.xml"/><Relationship Id="rId1" Type="http://schemas.openxmlformats.org/officeDocument/2006/relationships/slideLayout" Target="../slideLayouts/slideLayout204.xml"/></Relationships>
</file>

<file path=ppt/slideMasters/_rels/slideMaster1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5.xml"/><Relationship Id="rId1" Type="http://schemas.openxmlformats.org/officeDocument/2006/relationships/slideLayout" Target="../slideLayouts/slideLayout205.xml"/></Relationships>
</file>

<file path=ppt/slideMasters/_rels/slideMaster1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6.xml"/><Relationship Id="rId1" Type="http://schemas.openxmlformats.org/officeDocument/2006/relationships/slideLayout" Target="../slideLayouts/slideLayout206.xml"/></Relationships>
</file>

<file path=ppt/slideMasters/_rels/slideMaster1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7.xml"/><Relationship Id="rId1" Type="http://schemas.openxmlformats.org/officeDocument/2006/relationships/slideLayout" Target="../slideLayouts/slideLayout207.xml"/></Relationships>
</file>

<file path=ppt/slideMasters/_rels/slideMaster1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8.xml"/><Relationship Id="rId1" Type="http://schemas.openxmlformats.org/officeDocument/2006/relationships/slideLayout" Target="../slideLayouts/slideLayout208.xml"/></Relationships>
</file>

<file path=ppt/slideMasters/_rels/slideMaster1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9.xml"/><Relationship Id="rId1" Type="http://schemas.openxmlformats.org/officeDocument/2006/relationships/slideLayout" Target="../slideLayouts/slideLayout209.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3.xml"/><Relationship Id="rId1" Type="http://schemas.openxmlformats.org/officeDocument/2006/relationships/slideLayout" Target="../slideLayouts/slideLayout87.xml"/></Relationships>
</file>

<file path=ppt/slideMasters/_rels/slideMaster1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0.xml"/><Relationship Id="rId1" Type="http://schemas.openxmlformats.org/officeDocument/2006/relationships/slideLayout" Target="../slideLayouts/slideLayout210.xml"/></Relationships>
</file>

<file path=ppt/slideMasters/_rels/slideMaster1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1.xml"/><Relationship Id="rId1" Type="http://schemas.openxmlformats.org/officeDocument/2006/relationships/slideLayout" Target="../slideLayouts/slideLayout211.xml"/></Relationships>
</file>

<file path=ppt/slideMasters/_rels/slideMaster1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2.xml"/><Relationship Id="rId1" Type="http://schemas.openxmlformats.org/officeDocument/2006/relationships/slideLayout" Target="../slideLayouts/slideLayout212.xml"/></Relationships>
</file>

<file path=ppt/slideMasters/_rels/slideMaster1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3.xml"/><Relationship Id="rId1" Type="http://schemas.openxmlformats.org/officeDocument/2006/relationships/slideLayout" Target="../slideLayouts/slideLayout213.xml"/></Relationships>
</file>

<file path=ppt/slideMasters/_rels/slideMaster1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4.xml"/><Relationship Id="rId1" Type="http://schemas.openxmlformats.org/officeDocument/2006/relationships/slideLayout" Target="../slideLayouts/slideLayout214.xml"/></Relationships>
</file>

<file path=ppt/slideMasters/_rels/slideMaster1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5.xml"/><Relationship Id="rId1" Type="http://schemas.openxmlformats.org/officeDocument/2006/relationships/slideLayout" Target="../slideLayouts/slideLayout215.xml"/></Relationships>
</file>

<file path=ppt/slideMasters/_rels/slideMaster1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6.xml"/><Relationship Id="rId1" Type="http://schemas.openxmlformats.org/officeDocument/2006/relationships/slideLayout" Target="../slideLayouts/slideLayout216.xml"/></Relationships>
</file>

<file path=ppt/slideMasters/_rels/slideMaster1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7.xml"/><Relationship Id="rId1" Type="http://schemas.openxmlformats.org/officeDocument/2006/relationships/slideLayout" Target="../slideLayouts/slideLayout217.xml"/></Relationships>
</file>

<file path=ppt/slideMasters/_rels/slideMaster1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8.xml"/><Relationship Id="rId1" Type="http://schemas.openxmlformats.org/officeDocument/2006/relationships/slideLayout" Target="../slideLayouts/slideLayout218.xml"/></Relationships>
</file>

<file path=ppt/slideMasters/_rels/slideMaster1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9.xml"/><Relationship Id="rId1" Type="http://schemas.openxmlformats.org/officeDocument/2006/relationships/slideLayout" Target="../slideLayouts/slideLayout219.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4.xml"/><Relationship Id="rId1" Type="http://schemas.openxmlformats.org/officeDocument/2006/relationships/slideLayout" Target="../slideLayouts/slideLayout88.xml"/></Relationships>
</file>

<file path=ppt/slideMasters/_rels/slideMaster1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40.xml"/><Relationship Id="rId1" Type="http://schemas.openxmlformats.org/officeDocument/2006/relationships/slideLayout" Target="../slideLayouts/slideLayout220.xml"/></Relationships>
</file>

<file path=ppt/slideMasters/_rels/slideMaster1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41.xml"/><Relationship Id="rId1" Type="http://schemas.openxmlformats.org/officeDocument/2006/relationships/slideLayout" Target="../slideLayouts/slideLayout221.xml"/></Relationships>
</file>

<file path=ppt/slideMasters/_rels/slideMaster142.xml.rels><?xml version="1.0" encoding="UTF-8" standalone="yes"?>
<Relationships xmlns="http://schemas.openxmlformats.org/package/2006/relationships"><Relationship Id="rId3" Type="http://schemas.openxmlformats.org/officeDocument/2006/relationships/theme" Target="../theme/theme142.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4" Type="http://schemas.openxmlformats.org/officeDocument/2006/relationships/image" Target="../media/image17.jpeg"/></Relationships>
</file>

<file path=ppt/slideMasters/_rels/slideMaster143.xml.rels><?xml version="1.0" encoding="UTF-8" standalone="yes"?>
<Relationships xmlns="http://schemas.openxmlformats.org/package/2006/relationships"><Relationship Id="rId3" Type="http://schemas.openxmlformats.org/officeDocument/2006/relationships/slideLayout" Target="../slideLayouts/slideLayout226.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5" Type="http://schemas.openxmlformats.org/officeDocument/2006/relationships/image" Target="../media/image1.jpeg"/><Relationship Id="rId4" Type="http://schemas.openxmlformats.org/officeDocument/2006/relationships/theme" Target="../theme/theme143.xml"/></Relationships>
</file>

<file path=ppt/slideMasters/_rels/slideMaster144.xml.rels><?xml version="1.0" encoding="UTF-8" standalone="yes"?>
<Relationships xmlns="http://schemas.openxmlformats.org/package/2006/relationships"><Relationship Id="rId3" Type="http://schemas.openxmlformats.org/officeDocument/2006/relationships/theme" Target="../theme/theme144.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4" Type="http://schemas.openxmlformats.org/officeDocument/2006/relationships/image" Target="../media/image15.emf"/></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5.xml"/><Relationship Id="rId1" Type="http://schemas.openxmlformats.org/officeDocument/2006/relationships/slideLayout" Target="../slideLayouts/slideLayout89.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6.xml"/><Relationship Id="rId1" Type="http://schemas.openxmlformats.org/officeDocument/2006/relationships/slideLayout" Target="../slideLayouts/slideLayout90.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7.xml"/><Relationship Id="rId1" Type="http://schemas.openxmlformats.org/officeDocument/2006/relationships/slideLayout" Target="../slideLayouts/slideLayout91.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8.xml"/><Relationship Id="rId1" Type="http://schemas.openxmlformats.org/officeDocument/2006/relationships/slideLayout" Target="../slideLayouts/slideLayout92.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9.xml"/><Relationship Id="rId1"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9" Type="http://schemas.openxmlformats.org/officeDocument/2006/relationships/image" Target="../media/image4.png"/><Relationship Id="rId21" Type="http://schemas.openxmlformats.org/officeDocument/2006/relationships/slideLayout" Target="../slideLayouts/slideLayout28.xml"/><Relationship Id="rId34" Type="http://schemas.openxmlformats.org/officeDocument/2006/relationships/slideLayout" Target="../slideLayouts/slideLayout41.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image" Target="../media/image3.jpeg"/><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theme" Target="../theme/theme2.xml"/><Relationship Id="rId40" Type="http://schemas.openxmlformats.org/officeDocument/2006/relationships/image" Target="../media/image5.pn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8" Type="http://schemas.openxmlformats.org/officeDocument/2006/relationships/slideLayout" Target="../slideLayouts/slideLayout15.xml"/><Relationship Id="rId3"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20.xml"/><Relationship Id="rId1" Type="http://schemas.openxmlformats.org/officeDocument/2006/relationships/slideLayout" Target="../slideLayouts/slideLayout94.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21.xml"/><Relationship Id="rId1" Type="http://schemas.openxmlformats.org/officeDocument/2006/relationships/slideLayout" Target="../slideLayouts/slideLayout95.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22.xml"/><Relationship Id="rId1" Type="http://schemas.openxmlformats.org/officeDocument/2006/relationships/slideLayout" Target="../slideLayouts/slideLayout96.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23.xml"/><Relationship Id="rId1" Type="http://schemas.openxmlformats.org/officeDocument/2006/relationships/slideLayout" Target="../slideLayouts/slideLayout97.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24.xml"/><Relationship Id="rId1" Type="http://schemas.openxmlformats.org/officeDocument/2006/relationships/slideLayout" Target="../slideLayouts/slideLayout98.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25.xml"/><Relationship Id="rId1" Type="http://schemas.openxmlformats.org/officeDocument/2006/relationships/slideLayout" Target="../slideLayouts/slideLayout99.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26.xml"/><Relationship Id="rId1" Type="http://schemas.openxmlformats.org/officeDocument/2006/relationships/slideLayout" Target="../slideLayouts/slideLayout100.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27.xml"/><Relationship Id="rId1" Type="http://schemas.openxmlformats.org/officeDocument/2006/relationships/slideLayout" Target="../slideLayouts/slideLayout101.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28.xml"/><Relationship Id="rId1" Type="http://schemas.openxmlformats.org/officeDocument/2006/relationships/slideLayout" Target="../slideLayouts/slideLayout102.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29.xml"/><Relationship Id="rId1" Type="http://schemas.openxmlformats.org/officeDocument/2006/relationships/slideLayout" Target="../slideLayouts/slideLayout10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image" Target="../media/image3.jpeg"/><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41" Type="http://schemas.openxmlformats.org/officeDocument/2006/relationships/image" Target="../media/image5.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image" Target="../media/image4.png"/><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30.xml"/><Relationship Id="rId1" Type="http://schemas.openxmlformats.org/officeDocument/2006/relationships/slideLayout" Target="../slideLayouts/slideLayout104.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31.xml"/><Relationship Id="rId1" Type="http://schemas.openxmlformats.org/officeDocument/2006/relationships/slideLayout" Target="../slideLayouts/slideLayout105.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32.xml"/><Relationship Id="rId1" Type="http://schemas.openxmlformats.org/officeDocument/2006/relationships/slideLayout" Target="../slideLayouts/slideLayout106.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33.xml"/><Relationship Id="rId1" Type="http://schemas.openxmlformats.org/officeDocument/2006/relationships/slideLayout" Target="../slideLayouts/slideLayout107.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34.xml"/><Relationship Id="rId1" Type="http://schemas.openxmlformats.org/officeDocument/2006/relationships/slideLayout" Target="../slideLayouts/slideLayout108.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35.xml"/><Relationship Id="rId1" Type="http://schemas.openxmlformats.org/officeDocument/2006/relationships/slideLayout" Target="../slideLayouts/slideLayout109.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36.xml"/><Relationship Id="rId1" Type="http://schemas.openxmlformats.org/officeDocument/2006/relationships/slideLayout" Target="../slideLayouts/slideLayout110.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37.xml"/><Relationship Id="rId1" Type="http://schemas.openxmlformats.org/officeDocument/2006/relationships/slideLayout" Target="../slideLayouts/slideLayout111.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38.xml"/><Relationship Id="rId1" Type="http://schemas.openxmlformats.org/officeDocument/2006/relationships/slideLayout" Target="../slideLayouts/slideLayout112.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39.xml"/><Relationship Id="rId1" Type="http://schemas.openxmlformats.org/officeDocument/2006/relationships/slideLayout" Target="../slideLayouts/slideLayout113.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40.xml"/><Relationship Id="rId1" Type="http://schemas.openxmlformats.org/officeDocument/2006/relationships/slideLayout" Target="../slideLayouts/slideLayout114.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41.xml"/><Relationship Id="rId1" Type="http://schemas.openxmlformats.org/officeDocument/2006/relationships/slideLayout" Target="../slideLayouts/slideLayout115.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42.xml"/><Relationship Id="rId1" Type="http://schemas.openxmlformats.org/officeDocument/2006/relationships/slideLayout" Target="../slideLayouts/slideLayout116.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43.xml"/><Relationship Id="rId1" Type="http://schemas.openxmlformats.org/officeDocument/2006/relationships/slideLayout" Target="../slideLayouts/slideLayout117.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44.xml"/><Relationship Id="rId1" Type="http://schemas.openxmlformats.org/officeDocument/2006/relationships/slideLayout" Target="../slideLayouts/slideLayout118.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45.xml"/><Relationship Id="rId1" Type="http://schemas.openxmlformats.org/officeDocument/2006/relationships/slideLayout" Target="../slideLayouts/slideLayout119.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46.xml"/><Relationship Id="rId1" Type="http://schemas.openxmlformats.org/officeDocument/2006/relationships/slideLayout" Target="../slideLayouts/slideLayout120.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47.xml"/><Relationship Id="rId1" Type="http://schemas.openxmlformats.org/officeDocument/2006/relationships/slideLayout" Target="../slideLayouts/slideLayout121.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48.xml"/><Relationship Id="rId1" Type="http://schemas.openxmlformats.org/officeDocument/2006/relationships/slideLayout" Target="../slideLayouts/slideLayout122.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49.xml"/><Relationship Id="rId1" Type="http://schemas.openxmlformats.org/officeDocument/2006/relationships/slideLayout" Target="../slideLayouts/slideLayout123.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50.xml"/><Relationship Id="rId1" Type="http://schemas.openxmlformats.org/officeDocument/2006/relationships/slideLayout" Target="../slideLayouts/slideLayout124.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51.xml"/><Relationship Id="rId1" Type="http://schemas.openxmlformats.org/officeDocument/2006/relationships/slideLayout" Target="../slideLayouts/slideLayout125.xml"/></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52.xml"/><Relationship Id="rId1" Type="http://schemas.openxmlformats.org/officeDocument/2006/relationships/slideLayout" Target="../slideLayouts/slideLayout126.xml"/></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53.xml"/><Relationship Id="rId1" Type="http://schemas.openxmlformats.org/officeDocument/2006/relationships/slideLayout" Target="../slideLayouts/slideLayout127.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54.xml"/><Relationship Id="rId1" Type="http://schemas.openxmlformats.org/officeDocument/2006/relationships/slideLayout" Target="../slideLayouts/slideLayout128.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55.xml"/><Relationship Id="rId1" Type="http://schemas.openxmlformats.org/officeDocument/2006/relationships/slideLayout" Target="../slideLayouts/slideLayout129.xm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56.xml"/><Relationship Id="rId1" Type="http://schemas.openxmlformats.org/officeDocument/2006/relationships/slideLayout" Target="../slideLayouts/slideLayout130.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57.xml"/><Relationship Id="rId1" Type="http://schemas.openxmlformats.org/officeDocument/2006/relationships/slideLayout" Target="../slideLayouts/slideLayout131.xml"/></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58.xml"/><Relationship Id="rId1" Type="http://schemas.openxmlformats.org/officeDocument/2006/relationships/slideLayout" Target="../slideLayouts/slideLayout132.xml"/></Relationships>
</file>

<file path=ppt/slideMasters/_rels/slideMaster5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59.xml"/><Relationship Id="rId1" Type="http://schemas.openxmlformats.org/officeDocument/2006/relationships/slideLayout" Target="../slideLayouts/slideLayout133.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60.xml"/><Relationship Id="rId1" Type="http://schemas.openxmlformats.org/officeDocument/2006/relationships/slideLayout" Target="../slideLayouts/slideLayout134.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61.xml"/><Relationship Id="rId1" Type="http://schemas.openxmlformats.org/officeDocument/2006/relationships/slideLayout" Target="../slideLayouts/slideLayout135.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62.xml"/><Relationship Id="rId1" Type="http://schemas.openxmlformats.org/officeDocument/2006/relationships/slideLayout" Target="../slideLayouts/slideLayout136.xml"/></Relationships>
</file>

<file path=ppt/slideMasters/_rels/slideMaster6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63.xml"/><Relationship Id="rId1" Type="http://schemas.openxmlformats.org/officeDocument/2006/relationships/slideLayout" Target="../slideLayouts/slideLayout137.xml"/></Relationships>
</file>

<file path=ppt/slideMasters/_rels/slideMaster6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64.xml"/><Relationship Id="rId1" Type="http://schemas.openxmlformats.org/officeDocument/2006/relationships/slideLayout" Target="../slideLayouts/slideLayout138.xml"/></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65.xml"/><Relationship Id="rId1" Type="http://schemas.openxmlformats.org/officeDocument/2006/relationships/slideLayout" Target="../slideLayouts/slideLayout139.xml"/></Relationships>
</file>

<file path=ppt/slideMasters/_rels/slideMaster6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66.xml"/><Relationship Id="rId1" Type="http://schemas.openxmlformats.org/officeDocument/2006/relationships/slideLayout" Target="../slideLayouts/slideLayout140.xml"/></Relationships>
</file>

<file path=ppt/slideMasters/_rels/slideMaster6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67.xml"/><Relationship Id="rId1" Type="http://schemas.openxmlformats.org/officeDocument/2006/relationships/slideLayout" Target="../slideLayouts/slideLayout141.xml"/></Relationships>
</file>

<file path=ppt/slideMasters/_rels/slideMaster6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68.xml"/><Relationship Id="rId1" Type="http://schemas.openxmlformats.org/officeDocument/2006/relationships/slideLayout" Target="../slideLayouts/slideLayout142.xml"/></Relationships>
</file>

<file path=ppt/slideMasters/_rels/slideMaster6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69.xml"/><Relationship Id="rId1" Type="http://schemas.openxmlformats.org/officeDocument/2006/relationships/slideLayout" Target="../slideLayouts/slideLayout14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7.xml"/><Relationship Id="rId1" Type="http://schemas.openxmlformats.org/officeDocument/2006/relationships/slideLayout" Target="../slideLayouts/slideLayout81.xml"/></Relationships>
</file>

<file path=ppt/slideMasters/_rels/slideMaster7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70.xml"/><Relationship Id="rId1" Type="http://schemas.openxmlformats.org/officeDocument/2006/relationships/slideLayout" Target="../slideLayouts/slideLayout144.xml"/></Relationships>
</file>

<file path=ppt/slideMasters/_rels/slideMaster7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71.xml"/><Relationship Id="rId1" Type="http://schemas.openxmlformats.org/officeDocument/2006/relationships/slideLayout" Target="../slideLayouts/slideLayout145.xml"/></Relationships>
</file>

<file path=ppt/slideMasters/_rels/slideMaster7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72.xml"/><Relationship Id="rId1" Type="http://schemas.openxmlformats.org/officeDocument/2006/relationships/slideLayout" Target="../slideLayouts/slideLayout146.xml"/></Relationships>
</file>

<file path=ppt/slideMasters/_rels/slideMaster7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73.xml"/><Relationship Id="rId1" Type="http://schemas.openxmlformats.org/officeDocument/2006/relationships/slideLayout" Target="../slideLayouts/slideLayout147.xml"/></Relationships>
</file>

<file path=ppt/slideMasters/_rels/slideMaster7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74.xml"/><Relationship Id="rId1" Type="http://schemas.openxmlformats.org/officeDocument/2006/relationships/slideLayout" Target="../slideLayouts/slideLayout148.xml"/></Relationships>
</file>

<file path=ppt/slideMasters/_rels/slideMaster7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75.xml"/><Relationship Id="rId1" Type="http://schemas.openxmlformats.org/officeDocument/2006/relationships/slideLayout" Target="../slideLayouts/slideLayout149.xml"/></Relationships>
</file>

<file path=ppt/slideMasters/_rels/slideMaster7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76.xml"/><Relationship Id="rId1" Type="http://schemas.openxmlformats.org/officeDocument/2006/relationships/slideLayout" Target="../slideLayouts/slideLayout150.xml"/></Relationships>
</file>

<file path=ppt/slideMasters/_rels/slideMaster7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77.xml"/><Relationship Id="rId1" Type="http://schemas.openxmlformats.org/officeDocument/2006/relationships/slideLayout" Target="../slideLayouts/slideLayout151.xml"/></Relationships>
</file>

<file path=ppt/slideMasters/_rels/slideMaster7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78.xml"/><Relationship Id="rId1" Type="http://schemas.openxmlformats.org/officeDocument/2006/relationships/slideLayout" Target="../slideLayouts/slideLayout152.xml"/></Relationships>
</file>

<file path=ppt/slideMasters/_rels/slideMaster7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79.xml"/><Relationship Id="rId1" Type="http://schemas.openxmlformats.org/officeDocument/2006/relationships/slideLayout" Target="../slideLayouts/slideLayout15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8.xml"/><Relationship Id="rId1" Type="http://schemas.openxmlformats.org/officeDocument/2006/relationships/slideLayout" Target="../slideLayouts/slideLayout82.xml"/></Relationships>
</file>

<file path=ppt/slideMasters/_rels/slideMaster8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80.xml"/><Relationship Id="rId1" Type="http://schemas.openxmlformats.org/officeDocument/2006/relationships/slideLayout" Target="../slideLayouts/slideLayout154.xml"/></Relationships>
</file>

<file path=ppt/slideMasters/_rels/slideMaster8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81.xml"/><Relationship Id="rId1" Type="http://schemas.openxmlformats.org/officeDocument/2006/relationships/slideLayout" Target="../slideLayouts/slideLayout155.xml"/></Relationships>
</file>

<file path=ppt/slideMasters/_rels/slideMaster8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82.xml"/><Relationship Id="rId1" Type="http://schemas.openxmlformats.org/officeDocument/2006/relationships/slideLayout" Target="../slideLayouts/slideLayout156.xml"/></Relationships>
</file>

<file path=ppt/slideMasters/_rels/slideMaster8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83.xml"/><Relationship Id="rId1" Type="http://schemas.openxmlformats.org/officeDocument/2006/relationships/slideLayout" Target="../slideLayouts/slideLayout157.xml"/></Relationships>
</file>

<file path=ppt/slideMasters/_rels/slideMaster8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84.xml"/><Relationship Id="rId1" Type="http://schemas.openxmlformats.org/officeDocument/2006/relationships/slideLayout" Target="../slideLayouts/slideLayout158.xml"/></Relationships>
</file>

<file path=ppt/slideMasters/_rels/slideMaster8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85.xml"/><Relationship Id="rId1" Type="http://schemas.openxmlformats.org/officeDocument/2006/relationships/slideLayout" Target="../slideLayouts/slideLayout159.xml"/></Relationships>
</file>

<file path=ppt/slideMasters/_rels/slideMaster8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86.xml"/><Relationship Id="rId1" Type="http://schemas.openxmlformats.org/officeDocument/2006/relationships/slideLayout" Target="../slideLayouts/slideLayout160.xml"/></Relationships>
</file>

<file path=ppt/slideMasters/_rels/slideMaster8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87.xml"/><Relationship Id="rId1" Type="http://schemas.openxmlformats.org/officeDocument/2006/relationships/slideLayout" Target="../slideLayouts/slideLayout161.xml"/></Relationships>
</file>

<file path=ppt/slideMasters/_rels/slideMaster8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88.xml"/><Relationship Id="rId1" Type="http://schemas.openxmlformats.org/officeDocument/2006/relationships/slideLayout" Target="../slideLayouts/slideLayout162.xml"/></Relationships>
</file>

<file path=ppt/slideMasters/_rels/slideMaster8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89.xml"/><Relationship Id="rId1" Type="http://schemas.openxmlformats.org/officeDocument/2006/relationships/slideLayout" Target="../slideLayouts/slideLayout163.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9.xml"/><Relationship Id="rId1" Type="http://schemas.openxmlformats.org/officeDocument/2006/relationships/slideLayout" Target="../slideLayouts/slideLayout83.xml"/></Relationships>
</file>

<file path=ppt/slideMasters/_rels/slideMaster9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90.xml"/><Relationship Id="rId1" Type="http://schemas.openxmlformats.org/officeDocument/2006/relationships/slideLayout" Target="../slideLayouts/slideLayout164.xml"/></Relationships>
</file>

<file path=ppt/slideMasters/_rels/slideMaster9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91.xml"/><Relationship Id="rId1" Type="http://schemas.openxmlformats.org/officeDocument/2006/relationships/slideLayout" Target="../slideLayouts/slideLayout165.xml"/></Relationships>
</file>

<file path=ppt/slideMasters/_rels/slideMaster9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92.xml"/><Relationship Id="rId1" Type="http://schemas.openxmlformats.org/officeDocument/2006/relationships/slideLayout" Target="../slideLayouts/slideLayout166.xml"/></Relationships>
</file>

<file path=ppt/slideMasters/_rels/slideMaster9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93.xml"/><Relationship Id="rId1" Type="http://schemas.openxmlformats.org/officeDocument/2006/relationships/slideLayout" Target="../slideLayouts/slideLayout167.xml"/></Relationships>
</file>

<file path=ppt/slideMasters/_rels/slideMaster9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94.xml"/><Relationship Id="rId1" Type="http://schemas.openxmlformats.org/officeDocument/2006/relationships/slideLayout" Target="../slideLayouts/slideLayout168.xml"/></Relationships>
</file>

<file path=ppt/slideMasters/_rels/slideMaster9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95.xml"/><Relationship Id="rId1" Type="http://schemas.openxmlformats.org/officeDocument/2006/relationships/slideLayout" Target="../slideLayouts/slideLayout169.xml"/></Relationships>
</file>

<file path=ppt/slideMasters/_rels/slideMaster9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96.xml"/><Relationship Id="rId1" Type="http://schemas.openxmlformats.org/officeDocument/2006/relationships/slideLayout" Target="../slideLayouts/slideLayout170.xml"/></Relationships>
</file>

<file path=ppt/slideMasters/_rels/slideMaster9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97.xml"/><Relationship Id="rId1" Type="http://schemas.openxmlformats.org/officeDocument/2006/relationships/slideLayout" Target="../slideLayouts/slideLayout171.xml"/></Relationships>
</file>

<file path=ppt/slideMasters/_rels/slideMaster9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98.xml"/><Relationship Id="rId1" Type="http://schemas.openxmlformats.org/officeDocument/2006/relationships/slideLayout" Target="../slideLayouts/slideLayout172.xml"/></Relationships>
</file>

<file path=ppt/slideMasters/_rels/slideMaster9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99.xml"/><Relationship Id="rId1"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83"/>
            <a:ext cx="8839200" cy="689371"/>
          </a:xfrm>
          <a:prstGeom prst="rect">
            <a:avLst/>
          </a:prstGeom>
        </p:spPr>
        <p:txBody>
          <a:bodyPr vert="horz" lIns="91432" tIns="45716" rIns="91432" bIns="45716" rtlCol="0" anchor="ctr">
            <a:noAutofit/>
          </a:bodyPr>
          <a:lstStyle/>
          <a:p>
            <a:r>
              <a:rPr lang="en-US" dirty="0"/>
              <a:t>Click to edit Master title style</a:t>
            </a:r>
          </a:p>
        </p:txBody>
      </p:sp>
      <p:sp>
        <p:nvSpPr>
          <p:cNvPr id="3" name="Text Placeholder 2"/>
          <p:cNvSpPr>
            <a:spLocks noGrp="1"/>
          </p:cNvSpPr>
          <p:nvPr>
            <p:ph type="body" idx="1"/>
          </p:nvPr>
        </p:nvSpPr>
        <p:spPr>
          <a:xfrm>
            <a:off x="152400" y="1047751"/>
            <a:ext cx="8839200" cy="3546873"/>
          </a:xfrm>
          <a:prstGeom prst="rect">
            <a:avLst/>
          </a:prstGeom>
        </p:spPr>
        <p:txBody>
          <a:bodyPr vert="horz" lIns="91432" tIns="45716" rIns="91432" bIns="4571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fld id="{383AB1CA-9D53-4392-B8B7-D163EF64D1CE}" type="datetime1">
              <a:rPr lang="en-US" smtClean="0"/>
              <a:t>9/15/2021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13660119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2" r:id="rId4"/>
    <p:sldLayoutId id="2147483659" r:id="rId5"/>
    <p:sldLayoutId id="2147483654" r:id="rId6"/>
    <p:sldLayoutId id="2147483657" r:id="rId7"/>
  </p:sldLayoutIdLst>
  <p:hf hdr="0" ftr="0" dt="0"/>
  <p:txStyles>
    <p:titleStyle>
      <a:lvl1pPr algn="r" defTabSz="914310" rtl="0" eaLnBrk="1" latinLnBrk="0" hangingPunct="1">
        <a:spcBef>
          <a:spcPct val="0"/>
        </a:spcBef>
        <a:buNone/>
        <a:defRPr sz="32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877" indent="-285722" algn="l" defTabSz="91431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2887"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040" indent="-228576" algn="l" defTabSz="91431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195" indent="-228576" algn="l" defTabSz="91431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34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304305046"/>
      </p:ext>
    </p:extLst>
  </p:cSld>
  <p:clrMap bg1="lt1" tx1="dk1" bg2="lt2" tx2="dk2" accent1="accent1" accent2="accent2" accent3="accent3" accent4="accent4" accent5="accent5" accent6="accent6" hlink="hlink" folHlink="folHlink"/>
  <p:sldLayoutIdLst>
    <p:sldLayoutId id="214748414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467900183"/>
      </p:ext>
    </p:extLst>
  </p:cSld>
  <p:clrMap bg1="lt1" tx1="dk1" bg2="lt2" tx2="dk2" accent1="accent1" accent2="accent2" accent3="accent3" accent4="accent4" accent5="accent5" accent6="accent6" hlink="hlink" folHlink="folHlink"/>
  <p:sldLayoutIdLst>
    <p:sldLayoutId id="214748432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918406473"/>
      </p:ext>
    </p:extLst>
  </p:cSld>
  <p:clrMap bg1="lt1" tx1="dk1" bg2="lt2" tx2="dk2" accent1="accent1" accent2="accent2" accent3="accent3" accent4="accent4" accent5="accent5" accent6="accent6" hlink="hlink" folHlink="folHlink"/>
  <p:sldLayoutIdLst>
    <p:sldLayoutId id="214748432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616903116"/>
      </p:ext>
    </p:extLst>
  </p:cSld>
  <p:clrMap bg1="lt1" tx1="dk1" bg2="lt2" tx2="dk2" accent1="accent1" accent2="accent2" accent3="accent3" accent4="accent4" accent5="accent5" accent6="accent6" hlink="hlink" folHlink="folHlink"/>
  <p:sldLayoutIdLst>
    <p:sldLayoutId id="214748432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284585976"/>
      </p:ext>
    </p:extLst>
  </p:cSld>
  <p:clrMap bg1="lt1" tx1="dk1" bg2="lt2" tx2="dk2" accent1="accent1" accent2="accent2" accent3="accent3" accent4="accent4" accent5="accent5" accent6="accent6" hlink="hlink" folHlink="folHlink"/>
  <p:sldLayoutIdLst>
    <p:sldLayoutId id="214748432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95593448"/>
      </p:ext>
    </p:extLst>
  </p:cSld>
  <p:clrMap bg1="lt1" tx1="dk1" bg2="lt2" tx2="dk2" accent1="accent1" accent2="accent2" accent3="accent3" accent4="accent4" accent5="accent5" accent6="accent6" hlink="hlink" folHlink="folHlink"/>
  <p:sldLayoutIdLst>
    <p:sldLayoutId id="214748432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121716254"/>
      </p:ext>
    </p:extLst>
  </p:cSld>
  <p:clrMap bg1="lt1" tx1="dk1" bg2="lt2" tx2="dk2" accent1="accent1" accent2="accent2" accent3="accent3" accent4="accent4" accent5="accent5" accent6="accent6" hlink="hlink" folHlink="folHlink"/>
  <p:sldLayoutIdLst>
    <p:sldLayoutId id="214748433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676485496"/>
      </p:ext>
    </p:extLst>
  </p:cSld>
  <p:clrMap bg1="lt1" tx1="dk1" bg2="lt2" tx2="dk2" accent1="accent1" accent2="accent2" accent3="accent3" accent4="accent4" accent5="accent5" accent6="accent6" hlink="hlink" folHlink="folHlink"/>
  <p:sldLayoutIdLst>
    <p:sldLayoutId id="214748433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799911535"/>
      </p:ext>
    </p:extLst>
  </p:cSld>
  <p:clrMap bg1="lt1" tx1="dk1" bg2="lt2" tx2="dk2" accent1="accent1" accent2="accent2" accent3="accent3" accent4="accent4" accent5="accent5" accent6="accent6" hlink="hlink" folHlink="folHlink"/>
  <p:sldLayoutIdLst>
    <p:sldLayoutId id="214748433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B55F79-C5F8-4090-B2F0-8106944A976C}" type="datetime1">
              <a:rPr lang="en-US" smtClean="0"/>
              <a:t>9/15/2021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825C322-D144-471B-8A6A-18CA93F87583}" type="slidenum">
              <a:rPr lang="en-US" smtClean="0"/>
              <a:t>‹#›</a:t>
            </a:fld>
            <a:endParaRPr lang="en-US"/>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8770189"/>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Title"/>
          <p:cNvSpPr>
            <a:spLocks noGrp="1"/>
          </p:cNvSpPr>
          <p:nvPr>
            <p:ph type="title"/>
            <p:custDataLst>
              <p:tags r:id="rId6"/>
            </p:custDataLst>
          </p:nvPr>
        </p:nvSpPr>
        <p:spPr>
          <a:xfrm>
            <a:off x="685800" y="428625"/>
            <a:ext cx="7772400" cy="714375"/>
          </a:xfrm>
          <a:prstGeom prst="rect">
            <a:avLst/>
          </a:prstGeom>
        </p:spPr>
        <p:txBody>
          <a:bodyPr vert="horz" lIns="0" tIns="0" rIns="0" bIns="0" rtlCol="0" anchor="t">
            <a:noAutofit/>
          </a:bodyPr>
          <a:lstStyle/>
          <a:p>
            <a:r>
              <a:rPr lang="en-US" smtClean="0"/>
              <a:t>Click to edit Master title style</a:t>
            </a:r>
            <a:endParaRPr lang="en-GB" dirty="0"/>
          </a:p>
        </p:txBody>
      </p:sp>
      <p:sp>
        <p:nvSpPr>
          <p:cNvPr id="3" name="SlideBody"/>
          <p:cNvSpPr>
            <a:spLocks noGrp="1"/>
          </p:cNvSpPr>
          <p:nvPr>
            <p:ph type="body" idx="1"/>
          </p:nvPr>
        </p:nvSpPr>
        <p:spPr>
          <a:xfrm>
            <a:off x="685800" y="1485901"/>
            <a:ext cx="7772400" cy="3146822"/>
          </a:xfrm>
          <a:prstGeom prst="rect">
            <a:avLst/>
          </a:prstGeom>
        </p:spPr>
        <p:txBody>
          <a:bodyPr vert="horz" lIns="0" tIns="0" rIns="0" bIns="0" rtlCol="0">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Date"/>
          <p:cNvSpPr>
            <a:spLocks noGrp="1"/>
          </p:cNvSpPr>
          <p:nvPr>
            <p:ph type="dt" sz="half" idx="2"/>
          </p:nvPr>
        </p:nvSpPr>
        <p:spPr>
          <a:xfrm>
            <a:off x="1971000" y="4743900"/>
            <a:ext cx="2602800" cy="97200"/>
          </a:xfrm>
          <a:prstGeom prst="rect">
            <a:avLst/>
          </a:prstGeom>
        </p:spPr>
        <p:txBody>
          <a:bodyPr vert="horz" lIns="0" tIns="0" rIns="0" bIns="0" rtlCol="0" anchor="t"/>
          <a:lstStyle>
            <a:lvl1pPr algn="l">
              <a:defRPr lang="en-GB" sz="600" b="0" smtClean="0">
                <a:solidFill>
                  <a:srgbClr val="52575C"/>
                </a:solidFill>
                <a:latin typeface="+mn-lt"/>
              </a:defRPr>
            </a:lvl1pPr>
          </a:lstStyle>
          <a:p>
            <a:fld id="{39B85354-6A96-432A-9D71-57EECAE406B4}" type="datetime1">
              <a:rPr lang="en-US" smtClean="0"/>
              <a:t>9/15/2021</a:t>
            </a:fld>
            <a:endParaRPr lang="en-GB" dirty="0"/>
          </a:p>
        </p:txBody>
      </p:sp>
      <p:sp>
        <p:nvSpPr>
          <p:cNvPr id="4" name="FilePath"/>
          <p:cNvSpPr txBox="1"/>
          <p:nvPr userDrawn="1"/>
        </p:nvSpPr>
        <p:spPr>
          <a:xfrm>
            <a:off x="1971000" y="4862700"/>
            <a:ext cx="2602800" cy="113400"/>
          </a:xfrm>
          <a:prstGeom prst="rect">
            <a:avLst/>
          </a:prstGeom>
          <a:noFill/>
        </p:spPr>
        <p:txBody>
          <a:bodyPr vert="horz" wrap="square" lIns="0" tIns="0" rIns="0" bIns="0" rtlCol="0" anchor="t" anchorCtr="0">
            <a:noAutofit/>
          </a:bodyPr>
          <a:lstStyle>
            <a:defPPr>
              <a:defRPr lang="en-US"/>
            </a:defPPr>
            <a:lvl1pPr>
              <a:tabLst>
                <a:tab pos="1600200" algn="l"/>
              </a:tabLst>
              <a:defRPr sz="600">
                <a:solidFill>
                  <a:schemeClr val="bg2"/>
                </a:solidFill>
                <a:latin typeface="+mn-lt"/>
              </a:defRPr>
            </a:lvl1pPr>
          </a:lstStyle>
          <a:p>
            <a:pPr lvl="0"/>
            <a:endParaRPr lang="en-US" sz="600" dirty="0" smtClean="0">
              <a:solidFill>
                <a:srgbClr val="52575C"/>
              </a:solidFill>
              <a:latin typeface="+mn-lt"/>
            </a:endParaRPr>
          </a:p>
        </p:txBody>
      </p:sp>
      <p:sp>
        <p:nvSpPr>
          <p:cNvPr id="8" name="Business" hidden="1"/>
          <p:cNvSpPr txBox="1">
            <a:spLocks/>
          </p:cNvSpPr>
          <p:nvPr userDrawn="1"/>
        </p:nvSpPr>
        <p:spPr>
          <a:xfrm>
            <a:off x="4698000" y="4743901"/>
            <a:ext cx="3143250" cy="208358"/>
          </a:xfrm>
          <a:prstGeom prst="rect">
            <a:avLst/>
          </a:prstGeom>
        </p:spPr>
        <p:txBody>
          <a:bodyPr vert="horz" lIns="0" tIns="0" rIns="0" bIns="0" rtlCol="0" anchor="t"/>
          <a:lstStyle>
            <a:defPPr>
              <a:defRPr lang="en-US"/>
            </a:defPPr>
            <a:lvl1pPr marL="0" algn="l" defTabSz="914400" rtl="0" eaLnBrk="1" latinLnBrk="0" hangingPunct="1">
              <a:defRPr sz="6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smtClean="0">
                <a:solidFill>
                  <a:srgbClr val="52575C"/>
                </a:solidFill>
                <a:latin typeface="+mn-lt"/>
              </a:rPr>
              <a:t>Mercer</a:t>
            </a:r>
            <a:endParaRPr lang="en-US" sz="600" baseline="0" dirty="0" smtClean="0">
              <a:solidFill>
                <a:srgbClr val="52575C"/>
              </a:solidFill>
              <a:latin typeface="+mn-lt"/>
            </a:endParaRPr>
          </a:p>
        </p:txBody>
      </p:sp>
      <p:sp>
        <p:nvSpPr>
          <p:cNvPr id="9" name="Copyright"/>
          <p:cNvSpPr txBox="1">
            <a:spLocks/>
          </p:cNvSpPr>
          <p:nvPr userDrawn="1"/>
        </p:nvSpPr>
        <p:spPr>
          <a:xfrm>
            <a:off x="4698000" y="4743901"/>
            <a:ext cx="3142800" cy="208358"/>
          </a:xfrm>
          <a:prstGeom prst="rect">
            <a:avLst/>
          </a:prstGeom>
        </p:spPr>
        <p:txBody>
          <a:bodyPr vert="horz" wrap="none" lIns="0" tIns="0" rIns="0" bIns="0" rtlCol="0" anchor="t"/>
          <a:lstStyle>
            <a:defPPr>
              <a:defRPr lang="en-US"/>
            </a:defPPr>
            <a:lvl1pPr marL="0" algn="l" defTabSz="914400" rtl="0" eaLnBrk="1" latinLnBrk="0" hangingPunct="1">
              <a:defRPr sz="6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smtClean="0">
                <a:solidFill>
                  <a:srgbClr val="52575C"/>
                </a:solidFill>
                <a:latin typeface="+mn-lt"/>
              </a:rPr>
              <a:t>Copyright © 2021 Mercer LLC. All rights reserved.</a:t>
            </a:r>
            <a:endParaRPr lang="en-US" sz="600" baseline="0" dirty="0" smtClean="0">
              <a:solidFill>
                <a:srgbClr val="52575C"/>
              </a:solidFill>
              <a:latin typeface="+mn-lt"/>
            </a:endParaRPr>
          </a:p>
        </p:txBody>
      </p:sp>
      <p:sp>
        <p:nvSpPr>
          <p:cNvPr id="5" name="SlideNumber"/>
          <p:cNvSpPr txBox="1"/>
          <p:nvPr userDrawn="1"/>
        </p:nvSpPr>
        <p:spPr>
          <a:xfrm>
            <a:off x="7768800" y="4743900"/>
            <a:ext cx="687600" cy="207900"/>
          </a:xfrm>
          <a:prstGeom prst="rect">
            <a:avLst/>
          </a:prstGeom>
        </p:spPr>
        <p:txBody>
          <a:bodyPr vert="horz" lIns="0" tIns="0" rIns="0" bIns="0" rtlCol="0" anchor="t"/>
          <a:lstStyle>
            <a:defPPr>
              <a:defRPr lang="en-US"/>
            </a:defPPr>
            <a:lvl1pPr>
              <a:defRPr sz="800">
                <a:solidFill>
                  <a:srgbClr val="52575C"/>
                </a:solidFill>
              </a:defRPr>
            </a:lvl1pPr>
          </a:lstStyle>
          <a:p>
            <a:pPr lvl="0" algn="r"/>
            <a:fld id="{996227E9-BBDC-48C4-AB02-EA11EC8F36BC}" type="slidenum">
              <a:rPr lang="en-GB" sz="750" smtClean="0"/>
              <a:pPr lvl="0" algn="r"/>
              <a:t>‹#›</a:t>
            </a:fld>
            <a:endParaRPr lang="en-GB" sz="750" dirty="0" err="1"/>
          </a:p>
        </p:txBody>
      </p:sp>
      <p:pic>
        <p:nvPicPr>
          <p:cNvPr id="6" name="ContentLogo"/>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invGray">
          <a:xfrm>
            <a:off x="685800" y="4743450"/>
            <a:ext cx="804674" cy="144018"/>
          </a:xfrm>
          <a:prstGeom prst="rect">
            <a:avLst/>
          </a:prstGeom>
        </p:spPr>
      </p:pic>
    </p:spTree>
    <p:extLst>
      <p:ext uri="{BB962C8B-B14F-4D97-AF65-F5344CB8AC3E}">
        <p14:creationId xmlns:p14="http://schemas.microsoft.com/office/powerpoint/2010/main" val="1330688413"/>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900"/>
        </a:spcAft>
        <a:buFont typeface="+mn-lt"/>
        <a:buChar char="•"/>
        <a:defRPr sz="1350" kern="1200">
          <a:solidFill>
            <a:schemeClr val="tx1"/>
          </a:solidFill>
          <a:latin typeface="+mn-lt"/>
          <a:ea typeface="+mn-ea"/>
          <a:cs typeface="+mn-cs"/>
        </a:defRPr>
      </a:lvl1pPr>
      <a:lvl2pPr marL="342900" indent="-171450" algn="l" defTabSz="685800" rtl="0" eaLnBrk="1" latinLnBrk="0" hangingPunct="1">
        <a:lnSpc>
          <a:spcPct val="100000"/>
        </a:lnSpc>
        <a:spcBef>
          <a:spcPts val="0"/>
        </a:spcBef>
        <a:spcAft>
          <a:spcPts val="900"/>
        </a:spcAft>
        <a:buFont typeface="+mn-lt"/>
        <a:buChar char="–"/>
        <a:defRPr sz="1350" kern="120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900"/>
        </a:spcAft>
        <a:buFont typeface="+mn-lt"/>
        <a:buChar char="-"/>
        <a:defRPr sz="1350" kern="1200">
          <a:solidFill>
            <a:schemeClr val="tx1"/>
          </a:solidFill>
          <a:latin typeface="+mn-lt"/>
          <a:ea typeface="+mn-ea"/>
          <a:cs typeface="+mn-cs"/>
        </a:defRPr>
      </a:lvl3pPr>
      <a:lvl4pPr marL="685800" indent="-171450" algn="l" defTabSz="685800" rtl="0" eaLnBrk="1" latinLnBrk="0" hangingPunct="1">
        <a:lnSpc>
          <a:spcPct val="100000"/>
        </a:lnSpc>
        <a:spcBef>
          <a:spcPts val="0"/>
        </a:spcBef>
        <a:spcAft>
          <a:spcPts val="900"/>
        </a:spcAft>
        <a:buFont typeface="+mn-lt"/>
        <a:buChar char="-"/>
        <a:defRPr sz="1050" kern="1200">
          <a:solidFill>
            <a:schemeClr val="tx1"/>
          </a:solidFill>
          <a:latin typeface="+mn-lt"/>
          <a:ea typeface="+mn-ea"/>
          <a:cs typeface="+mn-cs"/>
        </a:defRPr>
      </a:lvl4pPr>
      <a:lvl5pPr marL="857250" indent="-171450" algn="l" defTabSz="685800" rtl="0" eaLnBrk="1" latinLnBrk="0" hangingPunct="1">
        <a:lnSpc>
          <a:spcPct val="100000"/>
        </a:lnSpc>
        <a:spcBef>
          <a:spcPts val="0"/>
        </a:spcBef>
        <a:spcAft>
          <a:spcPts val="900"/>
        </a:spcAft>
        <a:buFont typeface="+mn-lt"/>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mn-lt"/>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mn-lt"/>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mn-lt"/>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mn-lt"/>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guide id="3" pos="432">
          <p15:clr>
            <a:srgbClr val="F26B43"/>
          </p15:clr>
        </p15:guide>
        <p15:guide id="8" pos="5328">
          <p15:clr>
            <a:srgbClr val="F26B43"/>
          </p15:clr>
        </p15:guide>
        <p15:guide id="9" orient="horz" pos="360">
          <p15:clr>
            <a:srgbClr val="F26B43"/>
          </p15:clr>
        </p15:guide>
        <p15:guide id="10" orient="horz" pos="960">
          <p15:clr>
            <a:srgbClr val="F26B43"/>
          </p15:clr>
        </p15:guide>
        <p15:guide id="11" orient="horz" pos="1248">
          <p15:clr>
            <a:srgbClr val="F26B43"/>
          </p15:clr>
        </p15:guide>
        <p15:guide id="16" orient="horz" pos="398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605745917"/>
      </p:ext>
    </p:extLst>
  </p:cSld>
  <p:clrMap bg1="lt1" tx1="dk1" bg2="lt2" tx2="dk2" accent1="accent1" accent2="accent2" accent3="accent3" accent4="accent4" accent5="accent5" accent6="accent6" hlink="hlink" folHlink="folHlink"/>
  <p:sldLayoutIdLst>
    <p:sldLayoutId id="214748414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8B887C9-E8B7-4ACF-B24A-D6B4A61374C4}" type="datetime1">
              <a:rPr lang="en-US" smtClean="0"/>
              <a:t>9/15/2021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016446283"/>
      </p:ext>
    </p:extLst>
  </p:cSld>
  <p:clrMap bg1="lt1" tx1="dk1" bg2="lt2" tx2="dk2" accent1="accent1" accent2="accent2" accent3="accent3" accent4="accent4" accent5="accent5" accent6="accent6" hlink="hlink" folHlink="folHlink"/>
  <p:sldLayoutIdLst>
    <p:sldLayoutId id="2147484350"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44A002D-472D-48BF-95E4-E3C3ECCF425F}" type="datetime1">
              <a:rPr lang="en-US" smtClean="0"/>
              <a:t>9/15/2021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701074312"/>
      </p:ext>
    </p:extLst>
  </p:cSld>
  <p:clrMap bg1="lt1" tx1="dk1" bg2="lt2" tx2="dk2" accent1="accent1" accent2="accent2" accent3="accent3" accent4="accent4" accent5="accent5" accent6="accent6" hlink="hlink" folHlink="folHlink"/>
  <p:sldLayoutIdLst>
    <p:sldLayoutId id="2147484352"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1D3D5E-D0AB-4671-8AB4-29C56947D278}" type="datetime1">
              <a:rPr lang="en-US" smtClean="0"/>
              <a:t>9/15/2021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746587248"/>
      </p:ext>
    </p:extLst>
  </p:cSld>
  <p:clrMap bg1="lt1" tx1="dk1" bg2="lt2" tx2="dk2" accent1="accent1" accent2="accent2" accent3="accent3" accent4="accent4" accent5="accent5" accent6="accent6" hlink="hlink" folHlink="folHlink"/>
  <p:sldLayoutIdLst>
    <p:sldLayoutId id="2147484354"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06F351-00B4-4C6C-91F2-B8CCE4182B96}" type="datetime1">
              <a:rPr lang="en-US" smtClean="0"/>
              <a:t>9/15/2021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824560386"/>
      </p:ext>
    </p:extLst>
  </p:cSld>
  <p:clrMap bg1="lt1" tx1="dk1" bg2="lt2" tx2="dk2" accent1="accent1" accent2="accent2" accent3="accent3" accent4="accent4" accent5="accent5" accent6="accent6" hlink="hlink" folHlink="folHlink"/>
  <p:sldLayoutIdLst>
    <p:sldLayoutId id="2147484356"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82C87F0-036F-4579-950B-2C8E9308ADB2}" type="datetime1">
              <a:rPr lang="en-US" smtClean="0"/>
              <a:t>9/15/2021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683850630"/>
      </p:ext>
    </p:extLst>
  </p:cSld>
  <p:clrMap bg1="lt1" tx1="dk1" bg2="lt2" tx2="dk2" accent1="accent1" accent2="accent2" accent3="accent3" accent4="accent4" accent5="accent5" accent6="accent6" hlink="hlink" folHlink="folHlink"/>
  <p:sldLayoutIdLst>
    <p:sldLayoutId id="2147484358"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2D25D2D-4F3C-46C4-A7E7-F4A37F7D7B9D}" type="datetime1">
              <a:rPr lang="en-US" smtClean="0"/>
              <a:t>9/15/2021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943700470"/>
      </p:ext>
    </p:extLst>
  </p:cSld>
  <p:clrMap bg1="lt1" tx1="dk1" bg2="lt2" tx2="dk2" accent1="accent1" accent2="accent2" accent3="accent3" accent4="accent4" accent5="accent5" accent6="accent6" hlink="hlink" folHlink="folHlink"/>
  <p:sldLayoutIdLst>
    <p:sldLayoutId id="2147484360"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A186F84-A705-45F7-8957-9D026C1E18E0}" type="datetime1">
              <a:rPr lang="en-US" smtClean="0"/>
              <a:t>9/15/2021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314226432"/>
      </p:ext>
    </p:extLst>
  </p:cSld>
  <p:clrMap bg1="lt1" tx1="dk1" bg2="lt2" tx2="dk2" accent1="accent1" accent2="accent2" accent3="accent3" accent4="accent4" accent5="accent5" accent6="accent6" hlink="hlink" folHlink="folHlink"/>
  <p:sldLayoutIdLst>
    <p:sldLayoutId id="2147484362"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380CF09-A205-4415-8BEA-3A378C858135}"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693970742"/>
      </p:ext>
    </p:extLst>
  </p:cSld>
  <p:clrMap bg1="lt1" tx1="dk1" bg2="lt2" tx2="dk2" accent1="accent1" accent2="accent2" accent3="accent3" accent4="accent4" accent5="accent5" accent6="accent6" hlink="hlink" folHlink="folHlink"/>
  <p:sldLayoutIdLst>
    <p:sldLayoutId id="2147484364"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5BEFBD6-1810-4928-A6A9-EEF120C4E5C5}"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29142356"/>
      </p:ext>
    </p:extLst>
  </p:cSld>
  <p:clrMap bg1="lt1" tx1="dk1" bg2="lt2" tx2="dk2" accent1="accent1" accent2="accent2" accent3="accent3" accent4="accent4" accent5="accent5" accent6="accent6" hlink="hlink" folHlink="folHlink"/>
  <p:sldLayoutIdLst>
    <p:sldLayoutId id="2147484366"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978157B-2697-43B7-90BC-369863BE2403}"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3069996"/>
      </p:ext>
    </p:extLst>
  </p:cSld>
  <p:clrMap bg1="lt1" tx1="dk1" bg2="lt2" tx2="dk2" accent1="accent1" accent2="accent2" accent3="accent3" accent4="accent4" accent5="accent5" accent6="accent6" hlink="hlink" folHlink="folHlink"/>
  <p:sldLayoutIdLst>
    <p:sldLayoutId id="2147484368"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683227427"/>
      </p:ext>
    </p:extLst>
  </p:cSld>
  <p:clrMap bg1="lt1" tx1="dk1" bg2="lt2" tx2="dk2" accent1="accent1" accent2="accent2" accent3="accent3" accent4="accent4" accent5="accent5" accent6="accent6" hlink="hlink" folHlink="folHlink"/>
  <p:sldLayoutIdLst>
    <p:sldLayoutId id="214748414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EA65B97-BE64-4680-BB12-82D69AEE2C79}"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447935421"/>
      </p:ext>
    </p:extLst>
  </p:cSld>
  <p:clrMap bg1="lt1" tx1="dk1" bg2="lt2" tx2="dk2" accent1="accent1" accent2="accent2" accent3="accent3" accent4="accent4" accent5="accent5" accent6="accent6" hlink="hlink" folHlink="folHlink"/>
  <p:sldLayoutIdLst>
    <p:sldLayoutId id="2147484370"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035017A-8D31-440F-8761-161DB18AB415}"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1561356687"/>
      </p:ext>
    </p:extLst>
  </p:cSld>
  <p:clrMap bg1="lt1" tx1="dk1" bg2="lt2" tx2="dk2" accent1="accent1" accent2="accent2" accent3="accent3" accent4="accent4" accent5="accent5" accent6="accent6" hlink="hlink" folHlink="folHlink"/>
  <p:sldLayoutIdLst>
    <p:sldLayoutId id="2147484372"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1708763-2970-4A46-B282-FA024C6C721A}"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2883991649"/>
      </p:ext>
    </p:extLst>
  </p:cSld>
  <p:clrMap bg1="lt1" tx1="dk1" bg2="lt2" tx2="dk2" accent1="accent1" accent2="accent2" accent3="accent3" accent4="accent4" accent5="accent5" accent6="accent6" hlink="hlink" folHlink="folHlink"/>
  <p:sldLayoutIdLst>
    <p:sldLayoutId id="2147484374"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F98E3D8-6BBE-491A-BCD3-9945EF06B989}"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494219347"/>
      </p:ext>
    </p:extLst>
  </p:cSld>
  <p:clrMap bg1="lt1" tx1="dk1" bg2="lt2" tx2="dk2" accent1="accent1" accent2="accent2" accent3="accent3" accent4="accent4" accent5="accent5" accent6="accent6" hlink="hlink" folHlink="folHlink"/>
  <p:sldLayoutIdLst>
    <p:sldLayoutId id="2147484376"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C4D348F-4029-44E5-9E0D-D01DC2A089FD}"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471578122"/>
      </p:ext>
    </p:extLst>
  </p:cSld>
  <p:clrMap bg1="lt1" tx1="dk1" bg2="lt2" tx2="dk2" accent1="accent1" accent2="accent2" accent3="accent3" accent4="accent4" accent5="accent5" accent6="accent6" hlink="hlink" folHlink="folHlink"/>
  <p:sldLayoutIdLst>
    <p:sldLayoutId id="2147484378"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BF93AF3-96AF-464A-9464-6EFE194B865D}"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605823175"/>
      </p:ext>
    </p:extLst>
  </p:cSld>
  <p:clrMap bg1="lt1" tx1="dk1" bg2="lt2" tx2="dk2" accent1="accent1" accent2="accent2" accent3="accent3" accent4="accent4" accent5="accent5" accent6="accent6" hlink="hlink" folHlink="folHlink"/>
  <p:sldLayoutIdLst>
    <p:sldLayoutId id="2147484380"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363CEB7-F1C5-407D-8C0D-8E16CF78647C}"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3003712984"/>
      </p:ext>
    </p:extLst>
  </p:cSld>
  <p:clrMap bg1="lt1" tx1="dk1" bg2="lt2" tx2="dk2" accent1="accent1" accent2="accent2" accent3="accent3" accent4="accent4" accent5="accent5" accent6="accent6" hlink="hlink" folHlink="folHlink"/>
  <p:sldLayoutIdLst>
    <p:sldLayoutId id="2147484382"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3C5D79-A851-45FC-82B7-9615312A39D2}"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2871225657"/>
      </p:ext>
    </p:extLst>
  </p:cSld>
  <p:clrMap bg1="lt1" tx1="dk1" bg2="lt2" tx2="dk2" accent1="accent1" accent2="accent2" accent3="accent3" accent4="accent4" accent5="accent5" accent6="accent6" hlink="hlink" folHlink="folHlink"/>
  <p:sldLayoutIdLst>
    <p:sldLayoutId id="2147484384"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DEB454-5F7F-4BFE-A317-8F5DDF858968}"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1592773612"/>
      </p:ext>
    </p:extLst>
  </p:cSld>
  <p:clrMap bg1="lt1" tx1="dk1" bg2="lt2" tx2="dk2" accent1="accent1" accent2="accent2" accent3="accent3" accent4="accent4" accent5="accent5" accent6="accent6" hlink="hlink" folHlink="folHlink"/>
  <p:sldLayoutIdLst>
    <p:sldLayoutId id="2147484386"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34FFDC-6C72-44BD-A4A1-28D3D1E8954D}"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1465053025"/>
      </p:ext>
    </p:extLst>
  </p:cSld>
  <p:clrMap bg1="lt1" tx1="dk1" bg2="lt2" tx2="dk2" accent1="accent1" accent2="accent2" accent3="accent3" accent4="accent4" accent5="accent5" accent6="accent6" hlink="hlink" folHlink="folHlink"/>
  <p:sldLayoutIdLst>
    <p:sldLayoutId id="2147484388"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21782459"/>
      </p:ext>
    </p:extLst>
  </p:cSld>
  <p:clrMap bg1="lt1" tx1="dk1" bg2="lt2" tx2="dk2" accent1="accent1" accent2="accent2" accent3="accent3" accent4="accent4" accent5="accent5" accent6="accent6" hlink="hlink" folHlink="folHlink"/>
  <p:sldLayoutIdLst>
    <p:sldLayoutId id="214748414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7CB5DBB-074F-427C-8E02-4DD841A8EE4D}"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1508870100"/>
      </p:ext>
    </p:extLst>
  </p:cSld>
  <p:clrMap bg1="lt1" tx1="dk1" bg2="lt2" tx2="dk2" accent1="accent1" accent2="accent2" accent3="accent3" accent4="accent4" accent5="accent5" accent6="accent6" hlink="hlink" folHlink="folHlink"/>
  <p:sldLayoutIdLst>
    <p:sldLayoutId id="2147484390"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14E8D32-C8D6-4F00-9EA9-E17B88B477E1}"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2464512446"/>
      </p:ext>
    </p:extLst>
  </p:cSld>
  <p:clrMap bg1="lt1" tx1="dk1" bg2="lt2" tx2="dk2" accent1="accent1" accent2="accent2" accent3="accent3" accent4="accent4" accent5="accent5" accent6="accent6" hlink="hlink" folHlink="folHlink"/>
  <p:sldLayoutIdLst>
    <p:sldLayoutId id="2147484392"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EAC0E1B-0587-4BC5-849D-46235F20665E}"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315711648"/>
      </p:ext>
    </p:extLst>
  </p:cSld>
  <p:clrMap bg1="lt1" tx1="dk1" bg2="lt2" tx2="dk2" accent1="accent1" accent2="accent2" accent3="accent3" accent4="accent4" accent5="accent5" accent6="accent6" hlink="hlink" folHlink="folHlink"/>
  <p:sldLayoutIdLst>
    <p:sldLayoutId id="2147484394"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771F344-585C-43F2-A7D2-4B6D2CA20D31}" type="datetime1">
              <a:rPr lang="en-US" smtClean="0"/>
              <a:t>9/15/2021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345927509"/>
      </p:ext>
    </p:extLst>
  </p:cSld>
  <p:clrMap bg1="lt1" tx1="dk1" bg2="lt2" tx2="dk2" accent1="accent1" accent2="accent2" accent3="accent3" accent4="accent4" accent5="accent5" accent6="accent6" hlink="hlink" folHlink="folHlink"/>
  <p:sldLayoutIdLst>
    <p:sldLayoutId id="2147484396"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F554356-B895-4295-AC31-F3F55275D6E4}" type="datetime1">
              <a:rPr lang="en-US" smtClean="0"/>
              <a:t>9/15/2021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585817871"/>
      </p:ext>
    </p:extLst>
  </p:cSld>
  <p:clrMap bg1="lt1" tx1="dk1" bg2="lt2" tx2="dk2" accent1="accent1" accent2="accent2" accent3="accent3" accent4="accent4" accent5="accent5" accent6="accent6" hlink="hlink" folHlink="folHlink"/>
  <p:sldLayoutIdLst>
    <p:sldLayoutId id="2147484398"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369DE88-096D-4D50-A3BB-3FDBC0716410}" type="datetime1">
              <a:rPr lang="en-US" smtClean="0"/>
              <a:t>9/15/2021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412564659"/>
      </p:ext>
    </p:extLst>
  </p:cSld>
  <p:clrMap bg1="lt1" tx1="dk1" bg2="lt2" tx2="dk2" accent1="accent1" accent2="accent2" accent3="accent3" accent4="accent4" accent5="accent5" accent6="accent6" hlink="hlink" folHlink="folHlink"/>
  <p:sldLayoutIdLst>
    <p:sldLayoutId id="2147484400"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35BCDE7-F4ED-4110-92F1-5ECFD82EF0EF}" type="datetime1">
              <a:rPr lang="en-US" smtClean="0"/>
              <a:t>9/15/2021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863594455"/>
      </p:ext>
    </p:extLst>
  </p:cSld>
  <p:clrMap bg1="lt1" tx1="dk1" bg2="lt2" tx2="dk2" accent1="accent1" accent2="accent2" accent3="accent3" accent4="accent4" accent5="accent5" accent6="accent6" hlink="hlink" folHlink="folHlink"/>
  <p:sldLayoutIdLst>
    <p:sldLayoutId id="2147484402"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34E0BAE-3030-489B-B90A-79BAAF92D8C3}" type="datetime1">
              <a:rPr lang="en-US" smtClean="0"/>
              <a:t>9/15/2021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532738550"/>
      </p:ext>
    </p:extLst>
  </p:cSld>
  <p:clrMap bg1="lt1" tx1="dk1" bg2="lt2" tx2="dk2" accent1="accent1" accent2="accent2" accent3="accent3" accent4="accent4" accent5="accent5" accent6="accent6" hlink="hlink" folHlink="folHlink"/>
  <p:sldLayoutIdLst>
    <p:sldLayoutId id="2147484404"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63290F5-40F5-4496-8094-F7491C1DC79F}" type="datetime1">
              <a:rPr lang="en-US" smtClean="0"/>
              <a:t>9/15/2021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131146235"/>
      </p:ext>
    </p:extLst>
  </p:cSld>
  <p:clrMap bg1="lt1" tx1="dk1" bg2="lt2" tx2="dk2" accent1="accent1" accent2="accent2" accent3="accent3" accent4="accent4" accent5="accent5" accent6="accent6" hlink="hlink" folHlink="folHlink"/>
  <p:sldLayoutIdLst>
    <p:sldLayoutId id="2147484406"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01E51CC-31BB-4EF6-A0C1-3593FE423164}" type="datetime1">
              <a:rPr lang="en-US" smtClean="0"/>
              <a:t>9/15/2021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950749955"/>
      </p:ext>
    </p:extLst>
  </p:cSld>
  <p:clrMap bg1="lt1" tx1="dk1" bg2="lt2" tx2="dk2" accent1="accent1" accent2="accent2" accent3="accent3" accent4="accent4" accent5="accent5" accent6="accent6" hlink="hlink" folHlink="folHlink"/>
  <p:sldLayoutIdLst>
    <p:sldLayoutId id="2147484408"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523684748"/>
      </p:ext>
    </p:extLst>
  </p:cSld>
  <p:clrMap bg1="lt1" tx1="dk1" bg2="lt2" tx2="dk2" accent1="accent1" accent2="accent2" accent3="accent3" accent4="accent4" accent5="accent5" accent6="accent6" hlink="hlink" folHlink="folHlink"/>
  <p:sldLayoutIdLst>
    <p:sldLayoutId id="214748414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55728A-C090-4C83-B648-BB8A1AF0BFD5}" type="datetime1">
              <a:rPr lang="en-US" smtClean="0"/>
              <a:t>9/15/2021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240965783"/>
      </p:ext>
    </p:extLst>
  </p:cSld>
  <p:clrMap bg1="lt1" tx1="dk1" bg2="lt2" tx2="dk2" accent1="accent1" accent2="accent2" accent3="accent3" accent4="accent4" accent5="accent5" accent6="accent6" hlink="hlink" folHlink="folHlink"/>
  <p:sldLayoutIdLst>
    <p:sldLayoutId id="2147484410"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CDEC0BE-BC0D-4F4E-A3E6-78CC7567A62E}" type="datetime1">
              <a:rPr lang="en-US" smtClean="0"/>
              <a:t>9/15/2021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477547926"/>
      </p:ext>
    </p:extLst>
  </p:cSld>
  <p:clrMap bg1="lt1" tx1="dk1" bg2="lt2" tx2="dk2" accent1="accent1" accent2="accent2" accent3="accent3" accent4="accent4" accent5="accent5" accent6="accent6" hlink="hlink" folHlink="folHlink"/>
  <p:sldLayoutIdLst>
    <p:sldLayoutId id="2147484412"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37EB7C5-25B7-4C35-930B-AFA96C61CC8C}" type="datetime1">
              <a:rPr lang="en-US" smtClean="0">
                <a:solidFill>
                  <a:prstClr val="black">
                    <a:tint val="75000"/>
                  </a:prstClr>
                </a:solidFill>
              </a:rPr>
              <a:t>9/15/2021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825C322-D144-471B-8A6A-18CA93F87583}"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91550092"/>
      </p:ext>
    </p:extLst>
  </p:cSld>
  <p:clrMap bg1="lt1" tx1="dk1" bg2="lt2" tx2="dk2" accent1="accent1" accent2="accent2" accent3="accent3" accent4="accent4" accent5="accent5" accent6="accent6" hlink="hlink" folHlink="folHlink"/>
  <p:sldLayoutIdLst>
    <p:sldLayoutId id="2147484414" r:id="rId1"/>
    <p:sldLayoutId id="2147484415" r:id="rId2"/>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800100" y="205980"/>
            <a:ext cx="8191500" cy="6893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00100" y="1047751"/>
            <a:ext cx="8191500" cy="35468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6457950" y="4767263"/>
            <a:ext cx="21145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2507ECF-701C-4B64-87F8-E692951B593F}" type="slidenum">
              <a:rPr lang="en-US" smtClean="0"/>
              <a:t>‹#›</a:t>
            </a:fld>
            <a:endParaRPr lang="en-US" dirty="0"/>
          </a:p>
        </p:txBody>
      </p:sp>
    </p:spTree>
    <p:extLst>
      <p:ext uri="{BB962C8B-B14F-4D97-AF65-F5344CB8AC3E}">
        <p14:creationId xmlns:p14="http://schemas.microsoft.com/office/powerpoint/2010/main" val="738769976"/>
      </p:ext>
    </p:extLst>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Lst>
  <p:hf hdr="0" ftr="0" dt="0"/>
  <p:txStyles>
    <p:titleStyle>
      <a:lvl1pPr algn="r" defTabSz="914378" rtl="0" eaLnBrk="1" latinLnBrk="0" hangingPunct="1">
        <a:spcBef>
          <a:spcPct val="0"/>
        </a:spcBef>
        <a:buNone/>
        <a:defRPr sz="32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1"/>
            <a:ext cx="82296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858442"/>
            <a:ext cx="8229600" cy="371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10"/>
          <p:cNvSpPr>
            <a:spLocks noChangeShapeType="1"/>
          </p:cNvSpPr>
          <p:nvPr/>
        </p:nvSpPr>
        <p:spPr bwMode="auto">
          <a:xfrm>
            <a:off x="457200" y="685801"/>
            <a:ext cx="8229600" cy="119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029" name="TextBox 7"/>
          <p:cNvSpPr txBox="1">
            <a:spLocks noChangeArrowheads="1"/>
          </p:cNvSpPr>
          <p:nvPr/>
        </p:nvSpPr>
        <p:spPr bwMode="auto">
          <a:xfrm>
            <a:off x="457201" y="4827137"/>
            <a:ext cx="603567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altLang="en-US" sz="525" b="1" dirty="0">
                <a:cs typeface="Arial" charset="0"/>
              </a:rPr>
              <a:t>Aon </a:t>
            </a:r>
            <a:r>
              <a:rPr lang="en-US" altLang="en-US" sz="525" dirty="0">
                <a:cs typeface="Arial" charset="0"/>
              </a:rPr>
              <a:t>|  Retirement and Investment</a:t>
            </a:r>
            <a:br>
              <a:rPr lang="en-US" altLang="en-US" sz="525" dirty="0">
                <a:cs typeface="Arial" charset="0"/>
              </a:rPr>
            </a:br>
            <a:r>
              <a:rPr lang="en-US" altLang="en-US" sz="525" dirty="0">
                <a:solidFill>
                  <a:srgbClr val="000000"/>
                </a:solidFill>
                <a:cs typeface="Arial" charset="0"/>
              </a:rPr>
              <a:t>Investment advice and consulting services provided by Aon.</a:t>
            </a:r>
            <a:endParaRPr lang="en-US" altLang="en-US" sz="525" dirty="0">
              <a:cs typeface="Arial" charset="0"/>
            </a:endParaRPr>
          </a:p>
        </p:txBody>
      </p:sp>
      <p:sp>
        <p:nvSpPr>
          <p:cNvPr id="1030" name="TextBox 8"/>
          <p:cNvSpPr txBox="1">
            <a:spLocks noChangeArrowheads="1"/>
          </p:cNvSpPr>
          <p:nvPr userDrawn="1"/>
        </p:nvSpPr>
        <p:spPr bwMode="auto">
          <a:xfrm>
            <a:off x="6400803" y="4895197"/>
            <a:ext cx="3540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defRPr/>
            </a:pPr>
            <a:fld id="{C201BE45-FEC0-4D3A-851B-C6948BD4E934}" type="slidenum">
              <a:rPr lang="en-US" altLang="en-US" sz="600" smtClean="0">
                <a:solidFill>
                  <a:schemeClr val="bg2"/>
                </a:solidFill>
                <a:cs typeface="Arial" charset="0"/>
              </a:rPr>
              <a:pPr algn="r">
                <a:defRPr/>
              </a:pPr>
              <a:t>‹#›</a:t>
            </a:fld>
            <a:endParaRPr lang="en-US" altLang="en-US" sz="600" dirty="0">
              <a:solidFill>
                <a:schemeClr val="bg2"/>
              </a:solidFill>
              <a:cs typeface="Arial" charset="0"/>
            </a:endParaRPr>
          </a:p>
        </p:txBody>
      </p:sp>
      <p:pic>
        <p:nvPicPr>
          <p:cNvPr id="1031"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4560095"/>
            <a:ext cx="914400"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006908"/>
      </p:ext>
    </p:extLst>
  </p:cSld>
  <p:clrMap bg1="lt1" tx1="dk1" bg2="lt2" tx2="dk2" accent1="accent1" accent2="accent2" accent3="accent3" accent4="accent4" accent5="accent5" accent6="accent6" hlink="hlink" folHlink="folHlink"/>
  <p:sldLayoutIdLst>
    <p:sldLayoutId id="2147484421" r:id="rId1"/>
    <p:sldLayoutId id="2147484422" r:id="rId2"/>
  </p:sldLayoutIdLst>
  <p:hf hdr="0" ftr="0" dt="0"/>
  <p:txStyles>
    <p:titleStyle>
      <a:lvl1pPr algn="l" rtl="0" eaLnBrk="0" fontAlgn="base" hangingPunct="0">
        <a:spcBef>
          <a:spcPct val="0"/>
        </a:spcBef>
        <a:spcAft>
          <a:spcPct val="0"/>
        </a:spcAft>
        <a:defRPr sz="1500">
          <a:solidFill>
            <a:srgbClr val="E11B22"/>
          </a:solidFill>
          <a:latin typeface="+mj-lt"/>
          <a:ea typeface="MS PGothic" pitchFamily="34" charset="-128"/>
          <a:cs typeface="+mj-cs"/>
        </a:defRPr>
      </a:lvl1pPr>
      <a:lvl2pPr algn="l" rtl="0" eaLnBrk="0" fontAlgn="base" hangingPunct="0">
        <a:spcBef>
          <a:spcPct val="0"/>
        </a:spcBef>
        <a:spcAft>
          <a:spcPct val="0"/>
        </a:spcAft>
        <a:defRPr sz="1500">
          <a:solidFill>
            <a:srgbClr val="E11B22"/>
          </a:solidFill>
          <a:latin typeface="Arial" charset="0"/>
          <a:ea typeface="MS PGothic" pitchFamily="34" charset="-128"/>
        </a:defRPr>
      </a:lvl2pPr>
      <a:lvl3pPr algn="l" rtl="0" eaLnBrk="0" fontAlgn="base" hangingPunct="0">
        <a:spcBef>
          <a:spcPct val="0"/>
        </a:spcBef>
        <a:spcAft>
          <a:spcPct val="0"/>
        </a:spcAft>
        <a:defRPr sz="1500">
          <a:solidFill>
            <a:srgbClr val="E11B22"/>
          </a:solidFill>
          <a:latin typeface="Arial" charset="0"/>
          <a:ea typeface="MS PGothic" pitchFamily="34" charset="-128"/>
        </a:defRPr>
      </a:lvl3pPr>
      <a:lvl4pPr algn="l" rtl="0" eaLnBrk="0" fontAlgn="base" hangingPunct="0">
        <a:spcBef>
          <a:spcPct val="0"/>
        </a:spcBef>
        <a:spcAft>
          <a:spcPct val="0"/>
        </a:spcAft>
        <a:defRPr sz="1500">
          <a:solidFill>
            <a:srgbClr val="E11B22"/>
          </a:solidFill>
          <a:latin typeface="Arial" charset="0"/>
          <a:ea typeface="MS PGothic" pitchFamily="34" charset="-128"/>
        </a:defRPr>
      </a:lvl4pPr>
      <a:lvl5pPr algn="l" rtl="0" eaLnBrk="0" fontAlgn="base" hangingPunct="0">
        <a:spcBef>
          <a:spcPct val="0"/>
        </a:spcBef>
        <a:spcAft>
          <a:spcPct val="0"/>
        </a:spcAft>
        <a:defRPr sz="1500">
          <a:solidFill>
            <a:srgbClr val="E11B22"/>
          </a:solidFill>
          <a:latin typeface="Arial" charset="0"/>
          <a:ea typeface="MS PGothic" pitchFamily="34" charset="-128"/>
        </a:defRPr>
      </a:lvl5pPr>
      <a:lvl6pPr marL="342900" algn="l" rtl="0" eaLnBrk="1" fontAlgn="base" hangingPunct="1">
        <a:spcBef>
          <a:spcPct val="0"/>
        </a:spcBef>
        <a:spcAft>
          <a:spcPct val="0"/>
        </a:spcAft>
        <a:defRPr sz="1500">
          <a:solidFill>
            <a:srgbClr val="E11B22"/>
          </a:solidFill>
          <a:latin typeface="Arial" charset="0"/>
          <a:ea typeface="ＭＳ Ｐゴシック" pitchFamily="108" charset="-128"/>
        </a:defRPr>
      </a:lvl6pPr>
      <a:lvl7pPr marL="685800" algn="l" rtl="0" eaLnBrk="1" fontAlgn="base" hangingPunct="1">
        <a:spcBef>
          <a:spcPct val="0"/>
        </a:spcBef>
        <a:spcAft>
          <a:spcPct val="0"/>
        </a:spcAft>
        <a:defRPr sz="1500">
          <a:solidFill>
            <a:srgbClr val="E11B22"/>
          </a:solidFill>
          <a:latin typeface="Arial" charset="0"/>
          <a:ea typeface="ＭＳ Ｐゴシック" pitchFamily="108" charset="-128"/>
        </a:defRPr>
      </a:lvl7pPr>
      <a:lvl8pPr marL="1028700" algn="l" rtl="0" eaLnBrk="1" fontAlgn="base" hangingPunct="1">
        <a:spcBef>
          <a:spcPct val="0"/>
        </a:spcBef>
        <a:spcAft>
          <a:spcPct val="0"/>
        </a:spcAft>
        <a:defRPr sz="1500">
          <a:solidFill>
            <a:srgbClr val="E11B22"/>
          </a:solidFill>
          <a:latin typeface="Arial" charset="0"/>
          <a:ea typeface="ＭＳ Ｐゴシック" pitchFamily="108" charset="-128"/>
        </a:defRPr>
      </a:lvl8pPr>
      <a:lvl9pPr marL="1371600" algn="l" rtl="0" eaLnBrk="1" fontAlgn="base" hangingPunct="1">
        <a:spcBef>
          <a:spcPct val="0"/>
        </a:spcBef>
        <a:spcAft>
          <a:spcPct val="0"/>
        </a:spcAft>
        <a:defRPr sz="1500">
          <a:solidFill>
            <a:srgbClr val="E11B22"/>
          </a:solidFill>
          <a:latin typeface="Arial" charset="0"/>
          <a:ea typeface="ＭＳ Ｐゴシック" pitchFamily="108" charset="-128"/>
        </a:defRPr>
      </a:lvl9pPr>
    </p:titleStyle>
    <p:bodyStyle>
      <a:lvl1pPr marL="171450" indent="-171450" algn="l" rtl="0" eaLnBrk="0" fontAlgn="base" hangingPunct="0">
        <a:spcBef>
          <a:spcPts val="300"/>
        </a:spcBef>
        <a:spcAft>
          <a:spcPct val="0"/>
        </a:spcAft>
        <a:buClr>
          <a:schemeClr val="tx1"/>
        </a:buClr>
        <a:buFont typeface="Wingdings" pitchFamily="2" charset="2"/>
        <a:buChar char="§"/>
        <a:defRPr sz="1050">
          <a:solidFill>
            <a:schemeClr val="tx1"/>
          </a:solidFill>
          <a:latin typeface="+mn-lt"/>
          <a:ea typeface="MS PGothic" pitchFamily="34" charset="-128"/>
          <a:cs typeface="+mn-cs"/>
        </a:defRPr>
      </a:lvl1pPr>
      <a:lvl2pPr marL="428625" indent="-171450" algn="l" rtl="0" eaLnBrk="0" fontAlgn="base" hangingPunct="0">
        <a:spcBef>
          <a:spcPts val="300"/>
        </a:spcBef>
        <a:spcAft>
          <a:spcPct val="0"/>
        </a:spcAft>
        <a:buClr>
          <a:schemeClr val="tx1"/>
        </a:buClr>
        <a:buChar char="–"/>
        <a:defRPr sz="1050">
          <a:solidFill>
            <a:schemeClr val="tx1"/>
          </a:solidFill>
          <a:latin typeface="+mn-lt"/>
          <a:ea typeface="MS PGothic" pitchFamily="34" charset="-128"/>
        </a:defRPr>
      </a:lvl2pPr>
      <a:lvl3pPr marL="685800" indent="-171450" algn="l" rtl="0" eaLnBrk="0" fontAlgn="base" hangingPunct="0">
        <a:spcBef>
          <a:spcPts val="300"/>
        </a:spcBef>
        <a:spcAft>
          <a:spcPct val="0"/>
        </a:spcAft>
        <a:buClr>
          <a:schemeClr val="tx1"/>
        </a:buClr>
        <a:buChar char="•"/>
        <a:defRPr sz="1050">
          <a:solidFill>
            <a:schemeClr val="tx1"/>
          </a:solidFill>
          <a:latin typeface="+mn-lt"/>
          <a:ea typeface="MS PGothic" pitchFamily="34" charset="-128"/>
        </a:defRPr>
      </a:lvl3pPr>
      <a:lvl4pPr marL="940594" indent="-169069" algn="l" rtl="0" eaLnBrk="0" fontAlgn="base" hangingPunct="0">
        <a:spcBef>
          <a:spcPts val="300"/>
        </a:spcBef>
        <a:spcAft>
          <a:spcPct val="0"/>
        </a:spcAft>
        <a:buClr>
          <a:schemeClr val="tx1"/>
        </a:buClr>
        <a:buFont typeface="Wingdings" pitchFamily="2" charset="2"/>
        <a:buChar char=""/>
        <a:defRPr sz="1050">
          <a:solidFill>
            <a:schemeClr val="tx1"/>
          </a:solidFill>
          <a:latin typeface="+mn-lt"/>
          <a:ea typeface="MS PGothic" pitchFamily="34" charset="-128"/>
        </a:defRPr>
      </a:lvl4pPr>
      <a:lvl5pPr marL="1200150" indent="-173831" algn="l" rtl="0" eaLnBrk="0" fontAlgn="base" hangingPunct="0">
        <a:spcBef>
          <a:spcPts val="300"/>
        </a:spcBef>
        <a:spcAft>
          <a:spcPct val="0"/>
        </a:spcAft>
        <a:buClr>
          <a:schemeClr val="tx1"/>
        </a:buClr>
        <a:buFont typeface="Arial" charset="0"/>
        <a:buChar char="-"/>
        <a:defRPr sz="1050">
          <a:solidFill>
            <a:schemeClr val="tx1"/>
          </a:solidFill>
          <a:latin typeface="+mn-lt"/>
          <a:ea typeface="MS PGothic" pitchFamily="34" charset="-128"/>
        </a:defRPr>
      </a:lvl5pPr>
      <a:lvl6pPr marL="1543050" indent="-173831" algn="l" rtl="0" eaLnBrk="1" fontAlgn="base" hangingPunct="1">
        <a:spcBef>
          <a:spcPct val="25000"/>
        </a:spcBef>
        <a:spcAft>
          <a:spcPct val="0"/>
        </a:spcAft>
        <a:buClr>
          <a:schemeClr val="tx1"/>
        </a:buClr>
        <a:buChar char="»"/>
        <a:defRPr sz="1050">
          <a:solidFill>
            <a:schemeClr val="tx1"/>
          </a:solidFill>
          <a:latin typeface="+mn-lt"/>
          <a:ea typeface="+mn-ea"/>
        </a:defRPr>
      </a:lvl6pPr>
      <a:lvl7pPr marL="1885950" indent="-173831" algn="l" rtl="0" eaLnBrk="1" fontAlgn="base" hangingPunct="1">
        <a:spcBef>
          <a:spcPct val="25000"/>
        </a:spcBef>
        <a:spcAft>
          <a:spcPct val="0"/>
        </a:spcAft>
        <a:buClr>
          <a:schemeClr val="tx1"/>
        </a:buClr>
        <a:buChar char="»"/>
        <a:defRPr sz="1050">
          <a:solidFill>
            <a:schemeClr val="tx1"/>
          </a:solidFill>
          <a:latin typeface="+mn-lt"/>
          <a:ea typeface="+mn-ea"/>
        </a:defRPr>
      </a:lvl7pPr>
      <a:lvl8pPr marL="2228850" indent="-173831" algn="l" rtl="0" eaLnBrk="1" fontAlgn="base" hangingPunct="1">
        <a:spcBef>
          <a:spcPct val="25000"/>
        </a:spcBef>
        <a:spcAft>
          <a:spcPct val="0"/>
        </a:spcAft>
        <a:buClr>
          <a:schemeClr val="tx1"/>
        </a:buClr>
        <a:buChar char="»"/>
        <a:defRPr sz="1050">
          <a:solidFill>
            <a:schemeClr val="tx1"/>
          </a:solidFill>
          <a:latin typeface="+mn-lt"/>
          <a:ea typeface="+mn-ea"/>
        </a:defRPr>
      </a:lvl8pPr>
      <a:lvl9pPr marL="2571750" indent="-173831" algn="l" rtl="0" eaLnBrk="1" fontAlgn="base" hangingPunct="1">
        <a:spcBef>
          <a:spcPct val="25000"/>
        </a:spcBef>
        <a:spcAft>
          <a:spcPct val="0"/>
        </a:spcAft>
        <a:buClr>
          <a:schemeClr val="tx1"/>
        </a:buClr>
        <a:buChar char="»"/>
        <a:defRPr sz="105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546759509"/>
      </p:ext>
    </p:extLst>
  </p:cSld>
  <p:clrMap bg1="lt1" tx1="dk1" bg2="lt2" tx2="dk2" accent1="accent1" accent2="accent2" accent3="accent3" accent4="accent4" accent5="accent5" accent6="accent6" hlink="hlink" folHlink="folHlink"/>
  <p:sldLayoutIdLst>
    <p:sldLayoutId id="214748415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933264387"/>
      </p:ext>
    </p:extLst>
  </p:cSld>
  <p:clrMap bg1="lt1" tx1="dk1" bg2="lt2" tx2="dk2" accent1="accent1" accent2="accent2" accent3="accent3" accent4="accent4" accent5="accent5" accent6="accent6" hlink="hlink" folHlink="folHlink"/>
  <p:sldLayoutIdLst>
    <p:sldLayoutId id="214748415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412019013"/>
      </p:ext>
    </p:extLst>
  </p:cSld>
  <p:clrMap bg1="lt1" tx1="dk1" bg2="lt2" tx2="dk2" accent1="accent1" accent2="accent2" accent3="accent3" accent4="accent4" accent5="accent5" accent6="accent6" hlink="hlink" folHlink="folHlink"/>
  <p:sldLayoutIdLst>
    <p:sldLayoutId id="214748415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776800681"/>
      </p:ext>
    </p:extLst>
  </p:cSld>
  <p:clrMap bg1="lt1" tx1="dk1" bg2="lt2" tx2="dk2" accent1="accent1" accent2="accent2" accent3="accent3" accent4="accent4" accent5="accent5" accent6="accent6" hlink="hlink" folHlink="folHlink"/>
  <p:sldLayoutIdLst>
    <p:sldLayoutId id="214748415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362617469"/>
      </p:ext>
    </p:extLst>
  </p:cSld>
  <p:clrMap bg1="lt1" tx1="dk1" bg2="lt2" tx2="dk2" accent1="accent1" accent2="accent2" accent3="accent3" accent4="accent4" accent5="accent5" accent6="accent6" hlink="hlink" folHlink="folHlink"/>
  <p:sldLayoutIdLst>
    <p:sldLayoutId id="214748415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0" y="175485"/>
            <a:ext cx="9144000" cy="532504"/>
          </a:xfrm>
          <a:prstGeom prst="rect">
            <a:avLst/>
          </a:prstGeom>
        </p:spPr>
      </p:pic>
      <p:sp>
        <p:nvSpPr>
          <p:cNvPr id="3" name="Text Placeholder 2"/>
          <p:cNvSpPr>
            <a:spLocks noGrp="1"/>
          </p:cNvSpPr>
          <p:nvPr>
            <p:ph type="body" idx="1"/>
          </p:nvPr>
        </p:nvSpPr>
        <p:spPr>
          <a:xfrm>
            <a:off x="997529" y="1031729"/>
            <a:ext cx="7481455" cy="3506655"/>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97529" y="4580742"/>
            <a:ext cx="6567055" cy="273844"/>
          </a:xfrm>
          <a:prstGeom prst="rect">
            <a:avLst/>
          </a:prstGeom>
        </p:spPr>
        <p:txBody>
          <a:bodyPr vert="horz" lIns="0" tIns="0" rIns="0" bIns="0" rtlCol="0" anchor="b" anchorCtr="0"/>
          <a:lstStyle>
            <a:lvl1pPr algn="l">
              <a:defRPr sz="600" b="0" i="0">
                <a:solidFill>
                  <a:schemeClr val="tx1"/>
                </a:solidFill>
                <a:latin typeface="Arial"/>
                <a:cs typeface="Arial"/>
              </a:defRPr>
            </a:lvl1pPr>
          </a:lstStyle>
          <a:p>
            <a:pPr defTabSz="408059"/>
            <a:endParaRPr lang="en-US" dirty="0">
              <a:solidFill>
                <a:srgbClr val="000000"/>
              </a:solidFill>
            </a:endParaRPr>
          </a:p>
        </p:txBody>
      </p:sp>
      <p:sp>
        <p:nvSpPr>
          <p:cNvPr id="6" name="Slide Number Placeholder 5"/>
          <p:cNvSpPr>
            <a:spLocks noGrp="1"/>
          </p:cNvSpPr>
          <p:nvPr>
            <p:ph type="sldNum" sz="quarter" idx="4"/>
          </p:nvPr>
        </p:nvSpPr>
        <p:spPr>
          <a:xfrm>
            <a:off x="7797345" y="4580742"/>
            <a:ext cx="949895" cy="273844"/>
          </a:xfrm>
          <a:prstGeom prst="rect">
            <a:avLst/>
          </a:prstGeom>
        </p:spPr>
        <p:txBody>
          <a:bodyPr vert="horz" lIns="0" tIns="0" rIns="0" bIns="0" rtlCol="0" anchor="b" anchorCtr="0"/>
          <a:lstStyle>
            <a:lvl1pPr algn="r">
              <a:defRPr sz="600">
                <a:solidFill>
                  <a:schemeClr val="tx2"/>
                </a:solidFill>
                <a:latin typeface="Arial"/>
              </a:defRPr>
            </a:lvl1pPr>
          </a:lstStyle>
          <a:p>
            <a:pPr defTabSz="408059"/>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defTabSz="408059"/>
              <a:t>‹#›</a:t>
            </a:fld>
            <a:endParaRPr lang="en-US" dirty="0">
              <a:solidFill>
                <a:srgbClr val="233451"/>
              </a:solidFill>
            </a:endParaRPr>
          </a:p>
        </p:txBody>
      </p:sp>
      <p:sp>
        <p:nvSpPr>
          <p:cNvPr id="11" name="Title Placeholder 1"/>
          <p:cNvSpPr>
            <a:spLocks noGrp="1"/>
          </p:cNvSpPr>
          <p:nvPr>
            <p:ph type="title"/>
          </p:nvPr>
        </p:nvSpPr>
        <p:spPr>
          <a:xfrm>
            <a:off x="997527" y="393331"/>
            <a:ext cx="6350924" cy="284405"/>
          </a:xfrm>
          <a:prstGeom prst="rect">
            <a:avLst/>
          </a:prstGeom>
        </p:spPr>
        <p:txBody>
          <a:bodyPr vert="horz" lIns="0" tIns="0" rIns="0" bIns="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1650666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Lst>
  <p:hf hdr="0" ftr="0" dt="0"/>
  <p:txStyles>
    <p:titleStyle>
      <a:lvl1pPr algn="r" defTabSz="408059" rtl="0" eaLnBrk="1" latinLnBrk="0" hangingPunct="1">
        <a:spcBef>
          <a:spcPct val="0"/>
        </a:spcBef>
        <a:buNone/>
        <a:defRPr sz="1100" b="1" i="0" kern="1200">
          <a:solidFill>
            <a:schemeClr val="tx2"/>
          </a:solidFill>
          <a:latin typeface="Arial"/>
          <a:ea typeface="+mj-ea"/>
          <a:cs typeface="Arial"/>
        </a:defRPr>
      </a:lvl1pPr>
    </p:titleStyle>
    <p:bodyStyle>
      <a:lvl1pPr marL="183118" indent="-183118" algn="l" defTabSz="408059" rtl="0" eaLnBrk="1" latinLnBrk="0" hangingPunct="1">
        <a:lnSpc>
          <a:spcPct val="100000"/>
        </a:lnSpc>
        <a:spcBef>
          <a:spcPts val="721"/>
        </a:spcBef>
        <a:spcAft>
          <a:spcPts val="801"/>
        </a:spcAft>
        <a:buSzPct val="100000"/>
        <a:buFontTx/>
        <a:buBlip>
          <a:blip r:embed="rId39"/>
        </a:buBlip>
        <a:defRPr sz="1300" b="0" i="0" kern="1200">
          <a:solidFill>
            <a:schemeClr val="tx2"/>
          </a:solidFill>
          <a:latin typeface="Garamond" pitchFamily="18" charset="0"/>
          <a:ea typeface="+mn-ea"/>
          <a:cs typeface="Garamond" pitchFamily="18" charset="0"/>
        </a:defRPr>
      </a:lvl1pPr>
      <a:lvl2pPr marL="292989" indent="-146495" algn="l" defTabSz="408059" rtl="0" eaLnBrk="1" latinLnBrk="0" hangingPunct="1">
        <a:lnSpc>
          <a:spcPct val="100000"/>
        </a:lnSpc>
        <a:spcBef>
          <a:spcPts val="0"/>
        </a:spcBef>
        <a:spcAft>
          <a:spcPts val="801"/>
        </a:spcAft>
        <a:buSzPct val="100000"/>
        <a:buFontTx/>
        <a:buBlip>
          <a:blip r:embed="rId40"/>
        </a:buBlip>
        <a:defRPr sz="1100" b="0" i="0" kern="1200">
          <a:solidFill>
            <a:schemeClr val="tx1"/>
          </a:solidFill>
          <a:latin typeface="Garamond" pitchFamily="18" charset="0"/>
          <a:ea typeface="+mn-ea"/>
          <a:cs typeface="Garamond" pitchFamily="18" charset="0"/>
        </a:defRPr>
      </a:lvl2pPr>
      <a:lvl3pPr marL="439481" indent="-146495" algn="l" defTabSz="408059" rtl="0" eaLnBrk="1" latinLnBrk="0" hangingPunct="1">
        <a:lnSpc>
          <a:spcPct val="100000"/>
        </a:lnSpc>
        <a:spcBef>
          <a:spcPts val="0"/>
        </a:spcBef>
        <a:spcAft>
          <a:spcPts val="801"/>
        </a:spcAft>
        <a:buSzPct val="100000"/>
        <a:buFontTx/>
        <a:buBlip>
          <a:blip r:embed="rId40"/>
        </a:buBlip>
        <a:defRPr sz="1100" b="0" i="0" kern="1200">
          <a:solidFill>
            <a:schemeClr val="tx1"/>
          </a:solidFill>
          <a:latin typeface="Garamond" pitchFamily="18" charset="0"/>
          <a:ea typeface="+mn-ea"/>
          <a:cs typeface="Garamond" pitchFamily="18" charset="0"/>
        </a:defRPr>
      </a:lvl3pPr>
      <a:lvl4pPr marL="564002" indent="-146495" algn="l" defTabSz="408059" rtl="0" eaLnBrk="1" latinLnBrk="0" hangingPunct="1">
        <a:lnSpc>
          <a:spcPct val="100000"/>
        </a:lnSpc>
        <a:spcBef>
          <a:spcPts val="0"/>
        </a:spcBef>
        <a:spcAft>
          <a:spcPts val="801"/>
        </a:spcAft>
        <a:buSzPct val="100000"/>
        <a:buFontTx/>
        <a:buBlip>
          <a:blip r:embed="rId40"/>
        </a:buBlip>
        <a:defRPr sz="1100" b="0" i="0" kern="1200">
          <a:solidFill>
            <a:schemeClr val="tx1"/>
          </a:solidFill>
          <a:latin typeface="Garamond" pitchFamily="18" charset="0"/>
          <a:ea typeface="+mn-ea"/>
          <a:cs typeface="Garamond" pitchFamily="18" charset="0"/>
        </a:defRPr>
      </a:lvl4pPr>
      <a:lvl5pPr marL="717819" indent="-146495" algn="l" defTabSz="408059" rtl="0" eaLnBrk="1" latinLnBrk="0" hangingPunct="1">
        <a:lnSpc>
          <a:spcPct val="100000"/>
        </a:lnSpc>
        <a:spcBef>
          <a:spcPts val="0"/>
        </a:spcBef>
        <a:spcAft>
          <a:spcPts val="801"/>
        </a:spcAft>
        <a:buSzPct val="100000"/>
        <a:buFontTx/>
        <a:buBlip>
          <a:blip r:embed="rId40"/>
        </a:buBlip>
        <a:defRPr sz="1100" b="0" i="0" kern="1200">
          <a:solidFill>
            <a:schemeClr val="tx1"/>
          </a:solidFill>
          <a:latin typeface="Garamond" pitchFamily="18" charset="0"/>
          <a:ea typeface="+mn-ea"/>
          <a:cs typeface="Garamond" pitchFamily="18" charset="0"/>
        </a:defRPr>
      </a:lvl5pPr>
      <a:lvl6pPr marL="2244322" indent="-204029" algn="l" defTabSz="408059" rtl="0" eaLnBrk="1" latinLnBrk="0" hangingPunct="1">
        <a:spcBef>
          <a:spcPct val="20000"/>
        </a:spcBef>
        <a:buFont typeface="Arial"/>
        <a:buChar char="•"/>
        <a:defRPr sz="1800" kern="1200">
          <a:solidFill>
            <a:schemeClr val="tx1"/>
          </a:solidFill>
          <a:latin typeface="+mn-lt"/>
          <a:ea typeface="+mn-ea"/>
          <a:cs typeface="+mn-cs"/>
        </a:defRPr>
      </a:lvl6pPr>
      <a:lvl7pPr marL="2652381" indent="-204029" algn="l" defTabSz="408059" rtl="0" eaLnBrk="1" latinLnBrk="0" hangingPunct="1">
        <a:spcBef>
          <a:spcPct val="20000"/>
        </a:spcBef>
        <a:buFont typeface="Arial"/>
        <a:buChar char="•"/>
        <a:defRPr sz="1800" kern="1200">
          <a:solidFill>
            <a:schemeClr val="tx1"/>
          </a:solidFill>
          <a:latin typeface="+mn-lt"/>
          <a:ea typeface="+mn-ea"/>
          <a:cs typeface="+mn-cs"/>
        </a:defRPr>
      </a:lvl7pPr>
      <a:lvl8pPr marL="3060439" indent="-204029" algn="l" defTabSz="408059" rtl="0" eaLnBrk="1" latinLnBrk="0" hangingPunct="1">
        <a:spcBef>
          <a:spcPct val="20000"/>
        </a:spcBef>
        <a:buFont typeface="Arial"/>
        <a:buChar char="•"/>
        <a:defRPr sz="1800" kern="1200">
          <a:solidFill>
            <a:schemeClr val="tx1"/>
          </a:solidFill>
          <a:latin typeface="+mn-lt"/>
          <a:ea typeface="+mn-ea"/>
          <a:cs typeface="+mn-cs"/>
        </a:defRPr>
      </a:lvl8pPr>
      <a:lvl9pPr marL="3468495" indent="-204029" algn="l" defTabSz="40805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059" rtl="0" eaLnBrk="1" latinLnBrk="0" hangingPunct="1">
        <a:defRPr sz="1600" kern="1200">
          <a:solidFill>
            <a:schemeClr val="tx1"/>
          </a:solidFill>
          <a:latin typeface="+mn-lt"/>
          <a:ea typeface="+mn-ea"/>
          <a:cs typeface="+mn-cs"/>
        </a:defRPr>
      </a:lvl1pPr>
      <a:lvl2pPr marL="408059" algn="l" defTabSz="408059" rtl="0" eaLnBrk="1" latinLnBrk="0" hangingPunct="1">
        <a:defRPr sz="1600" kern="1200">
          <a:solidFill>
            <a:schemeClr val="tx1"/>
          </a:solidFill>
          <a:latin typeface="+mn-lt"/>
          <a:ea typeface="+mn-ea"/>
          <a:cs typeface="+mn-cs"/>
        </a:defRPr>
      </a:lvl2pPr>
      <a:lvl3pPr marL="816116" algn="l" defTabSz="408059" rtl="0" eaLnBrk="1" latinLnBrk="0" hangingPunct="1">
        <a:defRPr sz="1600" kern="1200">
          <a:solidFill>
            <a:schemeClr val="tx1"/>
          </a:solidFill>
          <a:latin typeface="+mn-lt"/>
          <a:ea typeface="+mn-ea"/>
          <a:cs typeface="+mn-cs"/>
        </a:defRPr>
      </a:lvl3pPr>
      <a:lvl4pPr marL="1224178" algn="l" defTabSz="408059" rtl="0" eaLnBrk="1" latinLnBrk="0" hangingPunct="1">
        <a:defRPr sz="1600" kern="1200">
          <a:solidFill>
            <a:schemeClr val="tx1"/>
          </a:solidFill>
          <a:latin typeface="+mn-lt"/>
          <a:ea typeface="+mn-ea"/>
          <a:cs typeface="+mn-cs"/>
        </a:defRPr>
      </a:lvl4pPr>
      <a:lvl5pPr marL="1632234" algn="l" defTabSz="408059" rtl="0" eaLnBrk="1" latinLnBrk="0" hangingPunct="1">
        <a:defRPr sz="1600" kern="1200">
          <a:solidFill>
            <a:schemeClr val="tx1"/>
          </a:solidFill>
          <a:latin typeface="+mn-lt"/>
          <a:ea typeface="+mn-ea"/>
          <a:cs typeface="+mn-cs"/>
        </a:defRPr>
      </a:lvl5pPr>
      <a:lvl6pPr marL="2040292" algn="l" defTabSz="408059" rtl="0" eaLnBrk="1" latinLnBrk="0" hangingPunct="1">
        <a:defRPr sz="1600" kern="1200">
          <a:solidFill>
            <a:schemeClr val="tx1"/>
          </a:solidFill>
          <a:latin typeface="+mn-lt"/>
          <a:ea typeface="+mn-ea"/>
          <a:cs typeface="+mn-cs"/>
        </a:defRPr>
      </a:lvl6pPr>
      <a:lvl7pPr marL="2448351" algn="l" defTabSz="408059" rtl="0" eaLnBrk="1" latinLnBrk="0" hangingPunct="1">
        <a:defRPr sz="1600" kern="1200">
          <a:solidFill>
            <a:schemeClr val="tx1"/>
          </a:solidFill>
          <a:latin typeface="+mn-lt"/>
          <a:ea typeface="+mn-ea"/>
          <a:cs typeface="+mn-cs"/>
        </a:defRPr>
      </a:lvl7pPr>
      <a:lvl8pPr marL="2856407" algn="l" defTabSz="408059" rtl="0" eaLnBrk="1" latinLnBrk="0" hangingPunct="1">
        <a:defRPr sz="1600" kern="1200">
          <a:solidFill>
            <a:schemeClr val="tx1"/>
          </a:solidFill>
          <a:latin typeface="+mn-lt"/>
          <a:ea typeface="+mn-ea"/>
          <a:cs typeface="+mn-cs"/>
        </a:defRPr>
      </a:lvl8pPr>
      <a:lvl9pPr marL="3264470" algn="l" defTabSz="408059" rtl="0" eaLnBrk="1" latinLnBrk="0" hangingPunct="1">
        <a:defRPr sz="16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777356402"/>
      </p:ext>
    </p:extLst>
  </p:cSld>
  <p:clrMap bg1="lt1" tx1="dk1" bg2="lt2" tx2="dk2" accent1="accent1" accent2="accent2" accent3="accent3" accent4="accent4" accent5="accent5" accent6="accent6" hlink="hlink" folHlink="folHlink"/>
  <p:sldLayoutIdLst>
    <p:sldLayoutId id="214748416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668666522"/>
      </p:ext>
    </p:extLst>
  </p:cSld>
  <p:clrMap bg1="lt1" tx1="dk1" bg2="lt2" tx2="dk2" accent1="accent1" accent2="accent2" accent3="accent3" accent4="accent4" accent5="accent5" accent6="accent6" hlink="hlink" folHlink="folHlink"/>
  <p:sldLayoutIdLst>
    <p:sldLayoutId id="214748416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200362293"/>
      </p:ext>
    </p:extLst>
  </p:cSld>
  <p:clrMap bg1="lt1" tx1="dk1" bg2="lt2" tx2="dk2" accent1="accent1" accent2="accent2" accent3="accent3" accent4="accent4" accent5="accent5" accent6="accent6" hlink="hlink" folHlink="folHlink"/>
  <p:sldLayoutIdLst>
    <p:sldLayoutId id="214748416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31257467"/>
      </p:ext>
    </p:extLst>
  </p:cSld>
  <p:clrMap bg1="lt1" tx1="dk1" bg2="lt2" tx2="dk2" accent1="accent1" accent2="accent2" accent3="accent3" accent4="accent4" accent5="accent5" accent6="accent6" hlink="hlink" folHlink="folHlink"/>
  <p:sldLayoutIdLst>
    <p:sldLayoutId id="214748416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4277965358"/>
      </p:ext>
    </p:extLst>
  </p:cSld>
  <p:clrMap bg1="lt1" tx1="dk1" bg2="lt2" tx2="dk2" accent1="accent1" accent2="accent2" accent3="accent3" accent4="accent4" accent5="accent5" accent6="accent6" hlink="hlink" folHlink="folHlink"/>
  <p:sldLayoutIdLst>
    <p:sldLayoutId id="214748416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4132078043"/>
      </p:ext>
    </p:extLst>
  </p:cSld>
  <p:clrMap bg1="lt1" tx1="dk1" bg2="lt2" tx2="dk2" accent1="accent1" accent2="accent2" accent3="accent3" accent4="accent4" accent5="accent5" accent6="accent6" hlink="hlink" folHlink="folHlink"/>
  <p:sldLayoutIdLst>
    <p:sldLayoutId id="214748417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744979685"/>
      </p:ext>
    </p:extLst>
  </p:cSld>
  <p:clrMap bg1="lt1" tx1="dk1" bg2="lt2" tx2="dk2" accent1="accent1" accent2="accent2" accent3="accent3" accent4="accent4" accent5="accent5" accent6="accent6" hlink="hlink" folHlink="folHlink"/>
  <p:sldLayoutIdLst>
    <p:sldLayoutId id="214748417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185189589"/>
      </p:ext>
    </p:extLst>
  </p:cSld>
  <p:clrMap bg1="lt1" tx1="dk1" bg2="lt2" tx2="dk2" accent1="accent1" accent2="accent2" accent3="accent3" accent4="accent4" accent5="accent5" accent6="accent6" hlink="hlink" folHlink="folHlink"/>
  <p:sldLayoutIdLst>
    <p:sldLayoutId id="214748417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778206497"/>
      </p:ext>
    </p:extLst>
  </p:cSld>
  <p:clrMap bg1="lt1" tx1="dk1" bg2="lt2" tx2="dk2" accent1="accent1" accent2="accent2" accent3="accent3" accent4="accent4" accent5="accent5" accent6="accent6" hlink="hlink" folHlink="folHlink"/>
  <p:sldLayoutIdLst>
    <p:sldLayoutId id="214748417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937332293"/>
      </p:ext>
    </p:extLst>
  </p:cSld>
  <p:clrMap bg1="lt1" tx1="dk1" bg2="lt2" tx2="dk2" accent1="accent1" accent2="accent2" accent3="accent3" accent4="accent4" accent5="accent5" accent6="accent6" hlink="hlink" folHlink="folHlink"/>
  <p:sldLayoutIdLst>
    <p:sldLayoutId id="214748417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0" y="175485"/>
            <a:ext cx="9144000" cy="532504"/>
          </a:xfrm>
          <a:prstGeom prst="rect">
            <a:avLst/>
          </a:prstGeom>
        </p:spPr>
      </p:pic>
      <p:sp>
        <p:nvSpPr>
          <p:cNvPr id="3" name="Text Placeholder 2"/>
          <p:cNvSpPr>
            <a:spLocks noGrp="1"/>
          </p:cNvSpPr>
          <p:nvPr>
            <p:ph type="body" idx="1"/>
          </p:nvPr>
        </p:nvSpPr>
        <p:spPr>
          <a:xfrm>
            <a:off x="997529" y="1031729"/>
            <a:ext cx="7481455" cy="3506655"/>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97529" y="4580742"/>
            <a:ext cx="6567055" cy="273844"/>
          </a:xfrm>
          <a:prstGeom prst="rect">
            <a:avLst/>
          </a:prstGeom>
        </p:spPr>
        <p:txBody>
          <a:bodyPr vert="horz" lIns="0" tIns="0" rIns="0" bIns="0" rtlCol="0" anchor="b" anchorCtr="0"/>
          <a:lstStyle>
            <a:lvl1pPr algn="l">
              <a:defRPr sz="600" b="0" i="0">
                <a:solidFill>
                  <a:schemeClr val="tx1"/>
                </a:solidFill>
                <a:latin typeface="Arial"/>
                <a:cs typeface="Arial"/>
              </a:defRPr>
            </a:lvl1pPr>
          </a:lstStyle>
          <a:p>
            <a:pPr defTabSz="408059"/>
            <a:endParaRPr lang="en-US" dirty="0">
              <a:solidFill>
                <a:srgbClr val="000000"/>
              </a:solidFill>
            </a:endParaRPr>
          </a:p>
        </p:txBody>
      </p:sp>
      <p:sp>
        <p:nvSpPr>
          <p:cNvPr id="6" name="Slide Number Placeholder 5"/>
          <p:cNvSpPr>
            <a:spLocks noGrp="1"/>
          </p:cNvSpPr>
          <p:nvPr>
            <p:ph type="sldNum" sz="quarter" idx="4"/>
          </p:nvPr>
        </p:nvSpPr>
        <p:spPr>
          <a:xfrm>
            <a:off x="7797345" y="4580742"/>
            <a:ext cx="949895" cy="273844"/>
          </a:xfrm>
          <a:prstGeom prst="rect">
            <a:avLst/>
          </a:prstGeom>
        </p:spPr>
        <p:txBody>
          <a:bodyPr vert="horz" lIns="0" tIns="0" rIns="0" bIns="0" rtlCol="0" anchor="b" anchorCtr="0"/>
          <a:lstStyle>
            <a:lvl1pPr algn="r">
              <a:defRPr sz="600">
                <a:solidFill>
                  <a:schemeClr val="tx2"/>
                </a:solidFill>
                <a:latin typeface="Arial"/>
              </a:defRPr>
            </a:lvl1pPr>
          </a:lstStyle>
          <a:p>
            <a:pPr defTabSz="408059"/>
            <a:r>
              <a:rPr lang="en-US" sz="1000">
                <a:solidFill>
                  <a:srgbClr val="CCCCCC"/>
                </a:solidFill>
              </a:rPr>
              <a:t>|</a:t>
            </a:r>
            <a:r>
              <a:rPr lang="en-US" sz="1000">
                <a:solidFill>
                  <a:srgbClr val="233451"/>
                </a:solidFill>
              </a:rPr>
              <a:t> </a:t>
            </a:r>
            <a:fld id="{03853BB4-FD5F-F04E-ADAF-5C5BFC5F65CF}" type="slidenum">
              <a:rPr lang="en-US" smtClean="0">
                <a:solidFill>
                  <a:srgbClr val="233451"/>
                </a:solidFill>
              </a:rPr>
              <a:pPr defTabSz="408059"/>
              <a:t>‹#›</a:t>
            </a:fld>
            <a:endParaRPr lang="en-US" dirty="0">
              <a:solidFill>
                <a:srgbClr val="233451"/>
              </a:solidFill>
            </a:endParaRPr>
          </a:p>
        </p:txBody>
      </p:sp>
      <p:sp>
        <p:nvSpPr>
          <p:cNvPr id="11" name="Title Placeholder 1"/>
          <p:cNvSpPr>
            <a:spLocks noGrp="1"/>
          </p:cNvSpPr>
          <p:nvPr>
            <p:ph type="title"/>
          </p:nvPr>
        </p:nvSpPr>
        <p:spPr>
          <a:xfrm>
            <a:off x="997527" y="393331"/>
            <a:ext cx="6350924" cy="284405"/>
          </a:xfrm>
          <a:prstGeom prst="rect">
            <a:avLst/>
          </a:prstGeom>
        </p:spPr>
        <p:txBody>
          <a:bodyPr vert="horz" lIns="0" tIns="0" rIns="0" bIns="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31680176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Lst>
  <p:hf hdr="0" ftr="0" dt="0"/>
  <p:txStyles>
    <p:titleStyle>
      <a:lvl1pPr algn="r" defTabSz="408059" rtl="0" eaLnBrk="1" latinLnBrk="0" hangingPunct="1">
        <a:spcBef>
          <a:spcPct val="0"/>
        </a:spcBef>
        <a:buNone/>
        <a:defRPr sz="1100" b="1" i="0" kern="1200">
          <a:solidFill>
            <a:schemeClr val="tx2"/>
          </a:solidFill>
          <a:latin typeface="Arial"/>
          <a:ea typeface="+mj-ea"/>
          <a:cs typeface="Arial"/>
        </a:defRPr>
      </a:lvl1pPr>
    </p:titleStyle>
    <p:bodyStyle>
      <a:lvl1pPr marL="183118" indent="-183118" algn="l" defTabSz="408059" rtl="0" eaLnBrk="1" latinLnBrk="0" hangingPunct="1">
        <a:lnSpc>
          <a:spcPct val="100000"/>
        </a:lnSpc>
        <a:spcBef>
          <a:spcPts val="721"/>
        </a:spcBef>
        <a:spcAft>
          <a:spcPts val="801"/>
        </a:spcAft>
        <a:buSzPct val="100000"/>
        <a:buFontTx/>
        <a:buBlip>
          <a:blip r:embed="rId40"/>
        </a:buBlip>
        <a:defRPr sz="1300" b="0" i="0" kern="1200">
          <a:solidFill>
            <a:schemeClr val="tx2"/>
          </a:solidFill>
          <a:latin typeface="Garamond" pitchFamily="18" charset="0"/>
          <a:ea typeface="+mn-ea"/>
          <a:cs typeface="Garamond" pitchFamily="18" charset="0"/>
        </a:defRPr>
      </a:lvl1pPr>
      <a:lvl2pPr marL="292989" indent="-146495" algn="l" defTabSz="408059" rtl="0" eaLnBrk="1" latinLnBrk="0" hangingPunct="1">
        <a:lnSpc>
          <a:spcPct val="100000"/>
        </a:lnSpc>
        <a:spcBef>
          <a:spcPts val="0"/>
        </a:spcBef>
        <a:spcAft>
          <a:spcPts val="801"/>
        </a:spcAft>
        <a:buSzPct val="100000"/>
        <a:buFontTx/>
        <a:buBlip>
          <a:blip r:embed="rId41"/>
        </a:buBlip>
        <a:defRPr sz="1100" b="0" i="0" kern="1200">
          <a:solidFill>
            <a:schemeClr val="tx1"/>
          </a:solidFill>
          <a:latin typeface="Garamond" pitchFamily="18" charset="0"/>
          <a:ea typeface="+mn-ea"/>
          <a:cs typeface="Garamond" pitchFamily="18" charset="0"/>
        </a:defRPr>
      </a:lvl2pPr>
      <a:lvl3pPr marL="439481" indent="-146495" algn="l" defTabSz="408059" rtl="0" eaLnBrk="1" latinLnBrk="0" hangingPunct="1">
        <a:lnSpc>
          <a:spcPct val="100000"/>
        </a:lnSpc>
        <a:spcBef>
          <a:spcPts val="0"/>
        </a:spcBef>
        <a:spcAft>
          <a:spcPts val="801"/>
        </a:spcAft>
        <a:buSzPct val="100000"/>
        <a:buFontTx/>
        <a:buBlip>
          <a:blip r:embed="rId41"/>
        </a:buBlip>
        <a:defRPr sz="1100" b="0" i="0" kern="1200">
          <a:solidFill>
            <a:schemeClr val="tx1"/>
          </a:solidFill>
          <a:latin typeface="Garamond" pitchFamily="18" charset="0"/>
          <a:ea typeface="+mn-ea"/>
          <a:cs typeface="Garamond" pitchFamily="18" charset="0"/>
        </a:defRPr>
      </a:lvl3pPr>
      <a:lvl4pPr marL="564002" indent="-146495" algn="l" defTabSz="408059" rtl="0" eaLnBrk="1" latinLnBrk="0" hangingPunct="1">
        <a:lnSpc>
          <a:spcPct val="100000"/>
        </a:lnSpc>
        <a:spcBef>
          <a:spcPts val="0"/>
        </a:spcBef>
        <a:spcAft>
          <a:spcPts val="801"/>
        </a:spcAft>
        <a:buSzPct val="100000"/>
        <a:buFontTx/>
        <a:buBlip>
          <a:blip r:embed="rId41"/>
        </a:buBlip>
        <a:defRPr sz="1100" b="0" i="0" kern="1200">
          <a:solidFill>
            <a:schemeClr val="tx1"/>
          </a:solidFill>
          <a:latin typeface="Garamond" pitchFamily="18" charset="0"/>
          <a:ea typeface="+mn-ea"/>
          <a:cs typeface="Garamond" pitchFamily="18" charset="0"/>
        </a:defRPr>
      </a:lvl4pPr>
      <a:lvl5pPr marL="717819" indent="-146495" algn="l" defTabSz="408059" rtl="0" eaLnBrk="1" latinLnBrk="0" hangingPunct="1">
        <a:lnSpc>
          <a:spcPct val="100000"/>
        </a:lnSpc>
        <a:spcBef>
          <a:spcPts val="0"/>
        </a:spcBef>
        <a:spcAft>
          <a:spcPts val="801"/>
        </a:spcAft>
        <a:buSzPct val="100000"/>
        <a:buFontTx/>
        <a:buBlip>
          <a:blip r:embed="rId41"/>
        </a:buBlip>
        <a:defRPr sz="1100" b="0" i="0" kern="1200">
          <a:solidFill>
            <a:schemeClr val="tx1"/>
          </a:solidFill>
          <a:latin typeface="Garamond" pitchFamily="18" charset="0"/>
          <a:ea typeface="+mn-ea"/>
          <a:cs typeface="Garamond" pitchFamily="18" charset="0"/>
        </a:defRPr>
      </a:lvl5pPr>
      <a:lvl6pPr marL="2244322" indent="-204029" algn="l" defTabSz="408059" rtl="0" eaLnBrk="1" latinLnBrk="0" hangingPunct="1">
        <a:spcBef>
          <a:spcPct val="20000"/>
        </a:spcBef>
        <a:buFont typeface="Arial"/>
        <a:buChar char="•"/>
        <a:defRPr sz="1800" kern="1200">
          <a:solidFill>
            <a:schemeClr val="tx1"/>
          </a:solidFill>
          <a:latin typeface="+mn-lt"/>
          <a:ea typeface="+mn-ea"/>
          <a:cs typeface="+mn-cs"/>
        </a:defRPr>
      </a:lvl6pPr>
      <a:lvl7pPr marL="2652381" indent="-204029" algn="l" defTabSz="408059" rtl="0" eaLnBrk="1" latinLnBrk="0" hangingPunct="1">
        <a:spcBef>
          <a:spcPct val="20000"/>
        </a:spcBef>
        <a:buFont typeface="Arial"/>
        <a:buChar char="•"/>
        <a:defRPr sz="1800" kern="1200">
          <a:solidFill>
            <a:schemeClr val="tx1"/>
          </a:solidFill>
          <a:latin typeface="+mn-lt"/>
          <a:ea typeface="+mn-ea"/>
          <a:cs typeface="+mn-cs"/>
        </a:defRPr>
      </a:lvl7pPr>
      <a:lvl8pPr marL="3060439" indent="-204029" algn="l" defTabSz="408059" rtl="0" eaLnBrk="1" latinLnBrk="0" hangingPunct="1">
        <a:spcBef>
          <a:spcPct val="20000"/>
        </a:spcBef>
        <a:buFont typeface="Arial"/>
        <a:buChar char="•"/>
        <a:defRPr sz="1800" kern="1200">
          <a:solidFill>
            <a:schemeClr val="tx1"/>
          </a:solidFill>
          <a:latin typeface="+mn-lt"/>
          <a:ea typeface="+mn-ea"/>
          <a:cs typeface="+mn-cs"/>
        </a:defRPr>
      </a:lvl8pPr>
      <a:lvl9pPr marL="3468495" indent="-204029" algn="l" defTabSz="40805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059" rtl="0" eaLnBrk="1" latinLnBrk="0" hangingPunct="1">
        <a:defRPr sz="1600" kern="1200">
          <a:solidFill>
            <a:schemeClr val="tx1"/>
          </a:solidFill>
          <a:latin typeface="+mn-lt"/>
          <a:ea typeface="+mn-ea"/>
          <a:cs typeface="+mn-cs"/>
        </a:defRPr>
      </a:lvl1pPr>
      <a:lvl2pPr marL="408059" algn="l" defTabSz="408059" rtl="0" eaLnBrk="1" latinLnBrk="0" hangingPunct="1">
        <a:defRPr sz="1600" kern="1200">
          <a:solidFill>
            <a:schemeClr val="tx1"/>
          </a:solidFill>
          <a:latin typeface="+mn-lt"/>
          <a:ea typeface="+mn-ea"/>
          <a:cs typeface="+mn-cs"/>
        </a:defRPr>
      </a:lvl2pPr>
      <a:lvl3pPr marL="816116" algn="l" defTabSz="408059" rtl="0" eaLnBrk="1" latinLnBrk="0" hangingPunct="1">
        <a:defRPr sz="1600" kern="1200">
          <a:solidFill>
            <a:schemeClr val="tx1"/>
          </a:solidFill>
          <a:latin typeface="+mn-lt"/>
          <a:ea typeface="+mn-ea"/>
          <a:cs typeface="+mn-cs"/>
        </a:defRPr>
      </a:lvl3pPr>
      <a:lvl4pPr marL="1224178" algn="l" defTabSz="408059" rtl="0" eaLnBrk="1" latinLnBrk="0" hangingPunct="1">
        <a:defRPr sz="1600" kern="1200">
          <a:solidFill>
            <a:schemeClr val="tx1"/>
          </a:solidFill>
          <a:latin typeface="+mn-lt"/>
          <a:ea typeface="+mn-ea"/>
          <a:cs typeface="+mn-cs"/>
        </a:defRPr>
      </a:lvl4pPr>
      <a:lvl5pPr marL="1632234" algn="l" defTabSz="408059" rtl="0" eaLnBrk="1" latinLnBrk="0" hangingPunct="1">
        <a:defRPr sz="1600" kern="1200">
          <a:solidFill>
            <a:schemeClr val="tx1"/>
          </a:solidFill>
          <a:latin typeface="+mn-lt"/>
          <a:ea typeface="+mn-ea"/>
          <a:cs typeface="+mn-cs"/>
        </a:defRPr>
      </a:lvl5pPr>
      <a:lvl6pPr marL="2040292" algn="l" defTabSz="408059" rtl="0" eaLnBrk="1" latinLnBrk="0" hangingPunct="1">
        <a:defRPr sz="1600" kern="1200">
          <a:solidFill>
            <a:schemeClr val="tx1"/>
          </a:solidFill>
          <a:latin typeface="+mn-lt"/>
          <a:ea typeface="+mn-ea"/>
          <a:cs typeface="+mn-cs"/>
        </a:defRPr>
      </a:lvl6pPr>
      <a:lvl7pPr marL="2448351" algn="l" defTabSz="408059" rtl="0" eaLnBrk="1" latinLnBrk="0" hangingPunct="1">
        <a:defRPr sz="1600" kern="1200">
          <a:solidFill>
            <a:schemeClr val="tx1"/>
          </a:solidFill>
          <a:latin typeface="+mn-lt"/>
          <a:ea typeface="+mn-ea"/>
          <a:cs typeface="+mn-cs"/>
        </a:defRPr>
      </a:lvl7pPr>
      <a:lvl8pPr marL="2856407" algn="l" defTabSz="408059" rtl="0" eaLnBrk="1" latinLnBrk="0" hangingPunct="1">
        <a:defRPr sz="1600" kern="1200">
          <a:solidFill>
            <a:schemeClr val="tx1"/>
          </a:solidFill>
          <a:latin typeface="+mn-lt"/>
          <a:ea typeface="+mn-ea"/>
          <a:cs typeface="+mn-cs"/>
        </a:defRPr>
      </a:lvl8pPr>
      <a:lvl9pPr marL="3264470" algn="l" defTabSz="408059" rtl="0" eaLnBrk="1" latinLnBrk="0" hangingPunct="1">
        <a:defRPr sz="16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065598119"/>
      </p:ext>
    </p:extLst>
  </p:cSld>
  <p:clrMap bg1="lt1" tx1="dk1" bg2="lt2" tx2="dk2" accent1="accent1" accent2="accent2" accent3="accent3" accent4="accent4" accent5="accent5" accent6="accent6" hlink="hlink" folHlink="folHlink"/>
  <p:sldLayoutIdLst>
    <p:sldLayoutId id="214748418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644592961"/>
      </p:ext>
    </p:extLst>
  </p:cSld>
  <p:clrMap bg1="lt1" tx1="dk1" bg2="lt2" tx2="dk2" accent1="accent1" accent2="accent2" accent3="accent3" accent4="accent4" accent5="accent5" accent6="accent6" hlink="hlink" folHlink="folHlink"/>
  <p:sldLayoutIdLst>
    <p:sldLayoutId id="214748418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929701426"/>
      </p:ext>
    </p:extLst>
  </p:cSld>
  <p:clrMap bg1="lt1" tx1="dk1" bg2="lt2" tx2="dk2" accent1="accent1" accent2="accent2" accent3="accent3" accent4="accent4" accent5="accent5" accent6="accent6" hlink="hlink" folHlink="folHlink"/>
  <p:sldLayoutIdLst>
    <p:sldLayoutId id="214748418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758715830"/>
      </p:ext>
    </p:extLst>
  </p:cSld>
  <p:clrMap bg1="lt1" tx1="dk1" bg2="lt2" tx2="dk2" accent1="accent1" accent2="accent2" accent3="accent3" accent4="accent4" accent5="accent5" accent6="accent6" hlink="hlink" folHlink="folHlink"/>
  <p:sldLayoutIdLst>
    <p:sldLayoutId id="214748418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139988123"/>
      </p:ext>
    </p:extLst>
  </p:cSld>
  <p:clrMap bg1="lt1" tx1="dk1" bg2="lt2" tx2="dk2" accent1="accent1" accent2="accent2" accent3="accent3" accent4="accent4" accent5="accent5" accent6="accent6" hlink="hlink" folHlink="folHlink"/>
  <p:sldLayoutIdLst>
    <p:sldLayoutId id="214748418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726931881"/>
      </p:ext>
    </p:extLst>
  </p:cSld>
  <p:clrMap bg1="lt1" tx1="dk1" bg2="lt2" tx2="dk2" accent1="accent1" accent2="accent2" accent3="accent3" accent4="accent4" accent5="accent5" accent6="accent6" hlink="hlink" folHlink="folHlink"/>
  <p:sldLayoutIdLst>
    <p:sldLayoutId id="214748419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4260298840"/>
      </p:ext>
    </p:extLst>
  </p:cSld>
  <p:clrMap bg1="lt1" tx1="dk1" bg2="lt2" tx2="dk2" accent1="accent1" accent2="accent2" accent3="accent3" accent4="accent4" accent5="accent5" accent6="accent6" hlink="hlink" folHlink="folHlink"/>
  <p:sldLayoutIdLst>
    <p:sldLayoutId id="214748419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608456511"/>
      </p:ext>
    </p:extLst>
  </p:cSld>
  <p:clrMap bg1="lt1" tx1="dk1" bg2="lt2" tx2="dk2" accent1="accent1" accent2="accent2" accent3="accent3" accent4="accent4" accent5="accent5" accent6="accent6" hlink="hlink" folHlink="folHlink"/>
  <p:sldLayoutIdLst>
    <p:sldLayoutId id="214748419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86880030"/>
      </p:ext>
    </p:extLst>
  </p:cSld>
  <p:clrMap bg1="lt1" tx1="dk1" bg2="lt2" tx2="dk2" accent1="accent1" accent2="accent2" accent3="accent3" accent4="accent4" accent5="accent5" accent6="accent6" hlink="hlink" folHlink="folHlink"/>
  <p:sldLayoutIdLst>
    <p:sldLayoutId id="214748419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228677173"/>
      </p:ext>
    </p:extLst>
  </p:cSld>
  <p:clrMap bg1="lt1" tx1="dk1" bg2="lt2" tx2="dk2" accent1="accent1" accent2="accent2" accent3="accent3" accent4="accent4" accent5="accent5" accent6="accent6" hlink="hlink" folHlink="folHlink"/>
  <p:sldLayoutIdLst>
    <p:sldLayoutId id="214748419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1039363904"/>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682369585"/>
      </p:ext>
    </p:extLst>
  </p:cSld>
  <p:clrMap bg1="lt1" tx1="dk1" bg2="lt2" tx2="dk2" accent1="accent1" accent2="accent2" accent3="accent3" accent4="accent4" accent5="accent5" accent6="accent6" hlink="hlink" folHlink="folHlink"/>
  <p:sldLayoutIdLst>
    <p:sldLayoutId id="214748420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933700852"/>
      </p:ext>
    </p:extLst>
  </p:cSld>
  <p:clrMap bg1="lt1" tx1="dk1" bg2="lt2" tx2="dk2" accent1="accent1" accent2="accent2" accent3="accent3" accent4="accent4" accent5="accent5" accent6="accent6" hlink="hlink" folHlink="folHlink"/>
  <p:sldLayoutIdLst>
    <p:sldLayoutId id="214748420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4102779098"/>
      </p:ext>
    </p:extLst>
  </p:cSld>
  <p:clrMap bg1="lt1" tx1="dk1" bg2="lt2" tx2="dk2" accent1="accent1" accent2="accent2" accent3="accent3" accent4="accent4" accent5="accent5" accent6="accent6" hlink="hlink" folHlink="folHlink"/>
  <p:sldLayoutIdLst>
    <p:sldLayoutId id="214748420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086658816"/>
      </p:ext>
    </p:extLst>
  </p:cSld>
  <p:clrMap bg1="lt1" tx1="dk1" bg2="lt2" tx2="dk2" accent1="accent1" accent2="accent2" accent3="accent3" accent4="accent4" accent5="accent5" accent6="accent6" hlink="hlink" folHlink="folHlink"/>
  <p:sldLayoutIdLst>
    <p:sldLayoutId id="214748420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507817281"/>
      </p:ext>
    </p:extLst>
  </p:cSld>
  <p:clrMap bg1="lt1" tx1="dk1" bg2="lt2" tx2="dk2" accent1="accent1" accent2="accent2" accent3="accent3" accent4="accent4" accent5="accent5" accent6="accent6" hlink="hlink" folHlink="folHlink"/>
  <p:sldLayoutIdLst>
    <p:sldLayoutId id="214748420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01866902"/>
      </p:ext>
    </p:extLst>
  </p:cSld>
  <p:clrMap bg1="lt1" tx1="dk1" bg2="lt2" tx2="dk2" accent1="accent1" accent2="accent2" accent3="accent3" accent4="accent4" accent5="accent5" accent6="accent6" hlink="hlink" folHlink="folHlink"/>
  <p:sldLayoutIdLst>
    <p:sldLayoutId id="214748421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799795218"/>
      </p:ext>
    </p:extLst>
  </p:cSld>
  <p:clrMap bg1="lt1" tx1="dk1" bg2="lt2" tx2="dk2" accent1="accent1" accent2="accent2" accent3="accent3" accent4="accent4" accent5="accent5" accent6="accent6" hlink="hlink" folHlink="folHlink"/>
  <p:sldLayoutIdLst>
    <p:sldLayoutId id="214748421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471250365"/>
      </p:ext>
    </p:extLst>
  </p:cSld>
  <p:clrMap bg1="lt1" tx1="dk1" bg2="lt2" tx2="dk2" accent1="accent1" accent2="accent2" accent3="accent3" accent4="accent4" accent5="accent5" accent6="accent6" hlink="hlink" folHlink="folHlink"/>
  <p:sldLayoutIdLst>
    <p:sldLayoutId id="214748421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561293193"/>
      </p:ext>
    </p:extLst>
  </p:cSld>
  <p:clrMap bg1="lt1" tx1="dk1" bg2="lt2" tx2="dk2" accent1="accent1" accent2="accent2" accent3="accent3" accent4="accent4" accent5="accent5" accent6="accent6" hlink="hlink" folHlink="folHlink"/>
  <p:sldLayoutIdLst>
    <p:sldLayoutId id="214748421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08588289"/>
      </p:ext>
    </p:extLst>
  </p:cSld>
  <p:clrMap bg1="lt1" tx1="dk1" bg2="lt2" tx2="dk2" accent1="accent1" accent2="accent2" accent3="accent3" accent4="accent4" accent5="accent5" accent6="accent6" hlink="hlink" folHlink="folHlink"/>
  <p:sldLayoutIdLst>
    <p:sldLayoutId id="214748421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355965" y="4869765"/>
            <a:ext cx="3438901" cy="184025"/>
          </a:xfrm>
          <a:prstGeom prst="rect">
            <a:avLst/>
          </a:prstGeom>
        </p:spPr>
        <p:txBody>
          <a:bodyPr vert="horz" lIns="91440" tIns="45720" rIns="91440" bIns="45720" rtlCol="0" anchor="ctr">
            <a:spAutoFit/>
          </a:bodyPr>
          <a:lstStyle>
            <a:lvl1pPr algn="r">
              <a:defRPr sz="596">
                <a:solidFill>
                  <a:srgbClr val="4C4C4C"/>
                </a:solidFill>
                <a:latin typeface="+mn-lt"/>
                <a:ea typeface="Roboto" panose="02000000000000000000" pitchFamily="2" charset="0"/>
              </a:defRPr>
            </a:lvl1pPr>
          </a:lstStyle>
          <a:p>
            <a:r>
              <a:rPr lang="en-US" dirty="0"/>
              <a:t>  |  </a:t>
            </a:r>
            <a:fld id="{B298140F-E0CD-4C7C-B2BC-248C8D938E09}" type="slidenum">
              <a:rPr lang="en-US" smtClean="0"/>
              <a:pPr/>
              <a:t>‹#›</a:t>
            </a:fld>
            <a:endParaRPr lang="en-US" dirty="0"/>
          </a:p>
        </p:txBody>
      </p:sp>
      <p:sp>
        <p:nvSpPr>
          <p:cNvPr id="4" name="Date Placeholder 3"/>
          <p:cNvSpPr>
            <a:spLocks noGrp="1"/>
          </p:cNvSpPr>
          <p:nvPr>
            <p:ph type="dt" sz="half" idx="2"/>
          </p:nvPr>
        </p:nvSpPr>
        <p:spPr>
          <a:xfrm>
            <a:off x="349135" y="4898271"/>
            <a:ext cx="2713841" cy="127043"/>
          </a:xfrm>
          <a:prstGeom prst="rect">
            <a:avLst/>
          </a:prstGeom>
        </p:spPr>
        <p:txBody>
          <a:bodyPr vert="horz" lIns="91440" tIns="45720" rIns="91440" bIns="45720" rtlCol="0" anchor="ctr"/>
          <a:lstStyle>
            <a:lvl1pPr algn="l">
              <a:defRPr sz="596">
                <a:solidFill>
                  <a:srgbClr val="4C4C4C"/>
                </a:solidFill>
                <a:latin typeface="+mn-lt"/>
                <a:ea typeface="Roboto" panose="02000000000000000000" pitchFamily="2" charset="0"/>
              </a:defRPr>
            </a:lvl1pPr>
          </a:lstStyle>
          <a:p>
            <a:fld id="{50D673B6-973D-45DF-9EF9-D618B0DB8DD0}" type="datetime1">
              <a:rPr lang="en-US" smtClean="0"/>
              <a:t>9/15/2021</a:t>
            </a:fld>
            <a:endParaRPr lang="en-US" dirty="0"/>
          </a:p>
        </p:txBody>
      </p:sp>
      <p:cxnSp>
        <p:nvCxnSpPr>
          <p:cNvPr id="14" name="Straight Connector 13">
            <a:extLst>
              <a:ext uri="{FF2B5EF4-FFF2-40B4-BE49-F238E27FC236}">
                <a16:creationId xmlns:a16="http://schemas.microsoft.com/office/drawing/2014/main" id="{0D2FD7DB-0DFE-354F-BFF9-43103F1139B0}"/>
              </a:ext>
            </a:extLst>
          </p:cNvPr>
          <p:cNvCxnSpPr/>
          <p:nvPr userDrawn="1"/>
        </p:nvCxnSpPr>
        <p:spPr>
          <a:xfrm>
            <a:off x="191193" y="4859063"/>
            <a:ext cx="876161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E640A0-6C1C-E94C-A918-626E0F272526}"/>
              </a:ext>
            </a:extLst>
          </p:cNvPr>
          <p:cNvCxnSpPr/>
          <p:nvPr userDrawn="1"/>
        </p:nvCxnSpPr>
        <p:spPr>
          <a:xfrm>
            <a:off x="191193" y="522699"/>
            <a:ext cx="876161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49135" y="655544"/>
            <a:ext cx="8445731" cy="395847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349135" y="0"/>
            <a:ext cx="8445731" cy="479051"/>
          </a:xfrm>
          <a:prstGeom prst="rect">
            <a:avLst/>
          </a:prstGeom>
        </p:spPr>
        <p:txBody>
          <a:bodyPr vert="horz" lIns="91440" tIns="45720" rIns="91440" bIns="45720" rtlCol="0" anchor="b">
            <a:noAutofit/>
          </a:bodyPr>
          <a:lstStyle/>
          <a:p>
            <a:r>
              <a:rPr lang="en-US"/>
              <a:t>Click to edit Master title style</a:t>
            </a:r>
            <a:endParaRPr lang="en-US" dirty="0"/>
          </a:p>
        </p:txBody>
      </p:sp>
    </p:spTree>
    <p:extLst>
      <p:ext uri="{BB962C8B-B14F-4D97-AF65-F5344CB8AC3E}">
        <p14:creationId xmlns:p14="http://schemas.microsoft.com/office/powerpoint/2010/main" val="4210376899"/>
      </p:ext>
    </p:extLst>
  </p:cSld>
  <p:clrMap bg1="lt1" tx1="dk1" bg2="lt2" tx2="dk2" accent1="accent1" accent2="accent2" accent3="accent3" accent4="accent4" accent5="accent5" accent6="accent6" hlink="hlink" folHlink="folHlink"/>
  <p:hf hdr="0" ftr="0" dt="0"/>
  <p:txStyles>
    <p:titleStyle>
      <a:lvl1pPr algn="l" defTabSz="587383" rtl="0" eaLnBrk="1" latinLnBrk="0" hangingPunct="1">
        <a:spcBef>
          <a:spcPct val="0"/>
        </a:spcBef>
        <a:buNone/>
        <a:defRPr sz="1588" kern="1200">
          <a:solidFill>
            <a:srgbClr val="005288"/>
          </a:solidFill>
          <a:latin typeface="Roboto" panose="02000000000000000000" pitchFamily="2" charset="0"/>
          <a:ea typeface="Roboto" panose="02000000000000000000" pitchFamily="2" charset="0"/>
          <a:cs typeface="+mj-cs"/>
        </a:defRPr>
      </a:lvl1pPr>
    </p:titleStyle>
    <p:bodyStyle>
      <a:lvl1pPr marL="220269" indent="-220269" algn="l" defTabSz="587383" rtl="0" eaLnBrk="1" latinLnBrk="0" hangingPunct="1">
        <a:spcBef>
          <a:spcPts val="0"/>
        </a:spcBef>
        <a:spcAft>
          <a:spcPts val="265"/>
        </a:spcAft>
        <a:buFont typeface="Arial" pitchFamily="34" charset="0"/>
        <a:buChar char="•"/>
        <a:defRPr sz="1191" kern="1200">
          <a:solidFill>
            <a:schemeClr val="tx1"/>
          </a:solidFill>
          <a:latin typeface="+mn-lt"/>
          <a:ea typeface="Roboto" panose="02000000000000000000" pitchFamily="2" charset="0"/>
          <a:cs typeface="+mn-cs"/>
        </a:defRPr>
      </a:lvl1pPr>
      <a:lvl2pPr marL="477248" indent="-183558" algn="l" defTabSz="587383" rtl="0" eaLnBrk="1" latinLnBrk="0" hangingPunct="1">
        <a:spcBef>
          <a:spcPts val="0"/>
        </a:spcBef>
        <a:spcAft>
          <a:spcPts val="265"/>
        </a:spcAft>
        <a:buFont typeface="Arial" pitchFamily="34" charset="0"/>
        <a:buChar char="–"/>
        <a:defRPr sz="1059" kern="1200">
          <a:solidFill>
            <a:schemeClr val="tx1"/>
          </a:solidFill>
          <a:latin typeface="+mn-lt"/>
          <a:ea typeface="Roboto" panose="02000000000000000000" pitchFamily="2" charset="0"/>
          <a:cs typeface="+mn-cs"/>
        </a:defRPr>
      </a:lvl2pPr>
      <a:lvl3pPr marL="734228" indent="-146846" algn="l" defTabSz="587383" rtl="0" eaLnBrk="1" latinLnBrk="0" hangingPunct="1">
        <a:spcBef>
          <a:spcPts val="0"/>
        </a:spcBef>
        <a:spcAft>
          <a:spcPts val="265"/>
        </a:spcAft>
        <a:buFont typeface="Arial" pitchFamily="34" charset="0"/>
        <a:buChar char="•"/>
        <a:defRPr sz="927" kern="1200">
          <a:solidFill>
            <a:schemeClr val="tx1"/>
          </a:solidFill>
          <a:latin typeface="+mn-lt"/>
          <a:ea typeface="Roboto" panose="02000000000000000000" pitchFamily="2" charset="0"/>
          <a:cs typeface="+mn-cs"/>
        </a:defRPr>
      </a:lvl3pPr>
      <a:lvl4pPr marL="1027920" indent="-146846" algn="l" defTabSz="587383" rtl="0" eaLnBrk="1" latinLnBrk="0" hangingPunct="1">
        <a:spcBef>
          <a:spcPts val="0"/>
        </a:spcBef>
        <a:spcAft>
          <a:spcPts val="265"/>
        </a:spcAft>
        <a:buFont typeface="Arial" pitchFamily="34" charset="0"/>
        <a:buChar char="–"/>
        <a:defRPr sz="794" kern="1200">
          <a:solidFill>
            <a:schemeClr val="tx1"/>
          </a:solidFill>
          <a:latin typeface="+mn-lt"/>
          <a:ea typeface="Roboto" panose="02000000000000000000" pitchFamily="2" charset="0"/>
          <a:cs typeface="+mn-cs"/>
        </a:defRPr>
      </a:lvl4pPr>
      <a:lvl5pPr marL="1321611" indent="-146846" algn="l" defTabSz="587383" rtl="0" eaLnBrk="1" latinLnBrk="0" hangingPunct="1">
        <a:spcBef>
          <a:spcPts val="0"/>
        </a:spcBef>
        <a:spcAft>
          <a:spcPts val="265"/>
        </a:spcAft>
        <a:buFont typeface="Arial" panose="020B0604020202020204" pitchFamily="34" charset="0"/>
        <a:buChar char="•"/>
        <a:defRPr sz="728" kern="1200">
          <a:solidFill>
            <a:schemeClr val="tx1"/>
          </a:solidFill>
          <a:latin typeface="+mn-lt"/>
          <a:ea typeface="Roboto" panose="02000000000000000000" pitchFamily="2" charset="0"/>
          <a:cs typeface="+mn-cs"/>
        </a:defRPr>
      </a:lvl5pPr>
      <a:lvl6pPr marL="1615302" indent="-146846" algn="l" defTabSz="587383" rtl="0" eaLnBrk="1" latinLnBrk="0" hangingPunct="1">
        <a:spcBef>
          <a:spcPct val="20000"/>
        </a:spcBef>
        <a:buFont typeface="Arial" pitchFamily="34" charset="0"/>
        <a:buChar char="•"/>
        <a:defRPr sz="1285" kern="1200">
          <a:solidFill>
            <a:schemeClr val="tx1"/>
          </a:solidFill>
          <a:latin typeface="+mn-lt"/>
          <a:ea typeface="+mn-ea"/>
          <a:cs typeface="+mn-cs"/>
        </a:defRPr>
      </a:lvl6pPr>
      <a:lvl7pPr marL="1908994" indent="-146846" algn="l" defTabSz="587383" rtl="0" eaLnBrk="1" latinLnBrk="0" hangingPunct="1">
        <a:spcBef>
          <a:spcPct val="20000"/>
        </a:spcBef>
        <a:buFont typeface="Arial" pitchFamily="34" charset="0"/>
        <a:buChar char="•"/>
        <a:defRPr sz="1285" kern="1200">
          <a:solidFill>
            <a:schemeClr val="tx1"/>
          </a:solidFill>
          <a:latin typeface="+mn-lt"/>
          <a:ea typeface="+mn-ea"/>
          <a:cs typeface="+mn-cs"/>
        </a:defRPr>
      </a:lvl7pPr>
      <a:lvl8pPr marL="2202685" indent="-146846" algn="l" defTabSz="587383" rtl="0" eaLnBrk="1" latinLnBrk="0" hangingPunct="1">
        <a:spcBef>
          <a:spcPct val="20000"/>
        </a:spcBef>
        <a:buFont typeface="Arial" pitchFamily="34" charset="0"/>
        <a:buChar char="•"/>
        <a:defRPr sz="1285" kern="1200">
          <a:solidFill>
            <a:schemeClr val="tx1"/>
          </a:solidFill>
          <a:latin typeface="+mn-lt"/>
          <a:ea typeface="+mn-ea"/>
          <a:cs typeface="+mn-cs"/>
        </a:defRPr>
      </a:lvl8pPr>
      <a:lvl9pPr marL="2496376" indent="-146846" algn="l" defTabSz="587383" rtl="0" eaLnBrk="1" latinLnBrk="0" hangingPunct="1">
        <a:spcBef>
          <a:spcPct val="20000"/>
        </a:spcBef>
        <a:buFont typeface="Arial" pitchFamily="34" charset="0"/>
        <a:buChar char="•"/>
        <a:defRPr sz="1285" kern="1200">
          <a:solidFill>
            <a:schemeClr val="tx1"/>
          </a:solidFill>
          <a:latin typeface="+mn-lt"/>
          <a:ea typeface="+mn-ea"/>
          <a:cs typeface="+mn-cs"/>
        </a:defRPr>
      </a:lvl9pPr>
    </p:bodyStyle>
    <p:otherStyle>
      <a:defPPr>
        <a:defRPr lang="en-US"/>
      </a:defPPr>
      <a:lvl1pPr marL="0" algn="l" defTabSz="587383" rtl="0" eaLnBrk="1" latinLnBrk="0" hangingPunct="1">
        <a:defRPr sz="1156" kern="1200">
          <a:solidFill>
            <a:schemeClr val="tx1"/>
          </a:solidFill>
          <a:latin typeface="+mn-lt"/>
          <a:ea typeface="+mn-ea"/>
          <a:cs typeface="+mn-cs"/>
        </a:defRPr>
      </a:lvl1pPr>
      <a:lvl2pPr marL="293691" algn="l" defTabSz="587383" rtl="0" eaLnBrk="1" latinLnBrk="0" hangingPunct="1">
        <a:defRPr sz="1156" kern="1200">
          <a:solidFill>
            <a:schemeClr val="tx1"/>
          </a:solidFill>
          <a:latin typeface="+mn-lt"/>
          <a:ea typeface="+mn-ea"/>
          <a:cs typeface="+mn-cs"/>
        </a:defRPr>
      </a:lvl2pPr>
      <a:lvl3pPr marL="587383" algn="l" defTabSz="587383" rtl="0" eaLnBrk="1" latinLnBrk="0" hangingPunct="1">
        <a:defRPr sz="1156" kern="1200">
          <a:solidFill>
            <a:schemeClr val="tx1"/>
          </a:solidFill>
          <a:latin typeface="+mn-lt"/>
          <a:ea typeface="+mn-ea"/>
          <a:cs typeface="+mn-cs"/>
        </a:defRPr>
      </a:lvl3pPr>
      <a:lvl4pPr marL="881074" algn="l" defTabSz="587383" rtl="0" eaLnBrk="1" latinLnBrk="0" hangingPunct="1">
        <a:defRPr sz="1156" kern="1200">
          <a:solidFill>
            <a:schemeClr val="tx1"/>
          </a:solidFill>
          <a:latin typeface="+mn-lt"/>
          <a:ea typeface="+mn-ea"/>
          <a:cs typeface="+mn-cs"/>
        </a:defRPr>
      </a:lvl4pPr>
      <a:lvl5pPr marL="1174765" algn="l" defTabSz="587383" rtl="0" eaLnBrk="1" latinLnBrk="0" hangingPunct="1">
        <a:defRPr sz="1156" kern="1200">
          <a:solidFill>
            <a:schemeClr val="tx1"/>
          </a:solidFill>
          <a:latin typeface="+mn-lt"/>
          <a:ea typeface="+mn-ea"/>
          <a:cs typeface="+mn-cs"/>
        </a:defRPr>
      </a:lvl5pPr>
      <a:lvl6pPr marL="1468457" algn="l" defTabSz="587383" rtl="0" eaLnBrk="1" latinLnBrk="0" hangingPunct="1">
        <a:defRPr sz="1156" kern="1200">
          <a:solidFill>
            <a:schemeClr val="tx1"/>
          </a:solidFill>
          <a:latin typeface="+mn-lt"/>
          <a:ea typeface="+mn-ea"/>
          <a:cs typeface="+mn-cs"/>
        </a:defRPr>
      </a:lvl6pPr>
      <a:lvl7pPr marL="1762148" algn="l" defTabSz="587383" rtl="0" eaLnBrk="1" latinLnBrk="0" hangingPunct="1">
        <a:defRPr sz="1156" kern="1200">
          <a:solidFill>
            <a:schemeClr val="tx1"/>
          </a:solidFill>
          <a:latin typeface="+mn-lt"/>
          <a:ea typeface="+mn-ea"/>
          <a:cs typeface="+mn-cs"/>
        </a:defRPr>
      </a:lvl7pPr>
      <a:lvl8pPr marL="2055839" algn="l" defTabSz="587383" rtl="0" eaLnBrk="1" latinLnBrk="0" hangingPunct="1">
        <a:defRPr sz="1156" kern="1200">
          <a:solidFill>
            <a:schemeClr val="tx1"/>
          </a:solidFill>
          <a:latin typeface="+mn-lt"/>
          <a:ea typeface="+mn-ea"/>
          <a:cs typeface="+mn-cs"/>
        </a:defRPr>
      </a:lvl8pPr>
      <a:lvl9pPr marL="2349531" algn="l" defTabSz="587383" rtl="0" eaLnBrk="1" latinLnBrk="0" hangingPunct="1">
        <a:defRPr sz="115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547EBF"/>
          </p15:clr>
        </p15:guide>
        <p15:guide id="2" pos="6048">
          <p15:clr>
            <a:srgbClr val="547EBF"/>
          </p15:clr>
        </p15:guide>
        <p15:guide id="3" pos="240">
          <p15:clr>
            <a:srgbClr val="547EBF"/>
          </p15:clr>
        </p15:guide>
        <p15:guide id="4" pos="6096">
          <p15:clr>
            <a:srgbClr val="547EBF"/>
          </p15:clr>
        </p15:guide>
        <p15:guide id="5" pos="120">
          <p15:clr>
            <a:srgbClr val="F26B43"/>
          </p15:clr>
        </p15:guide>
        <p15:guide id="6" pos="6216">
          <p15:clr>
            <a:srgbClr val="F26B43"/>
          </p15:clr>
        </p15:guide>
        <p15:guide id="7" orient="horz" pos="624">
          <p15:clr>
            <a:srgbClr val="547EBF"/>
          </p15:clr>
        </p15:guide>
        <p15:guide id="8" orient="horz" pos="4392">
          <p15:clr>
            <a:srgbClr val="547EBF"/>
          </p15:clr>
        </p15:guide>
        <p15:guide id="9" orient="horz" pos="384">
          <p15:clr>
            <a:srgbClr val="547EBF"/>
          </p15:clr>
        </p15:guide>
        <p15:guide id="10" orient="horz" pos="216">
          <p15:clr>
            <a:srgbClr val="547EBF"/>
          </p15:clr>
        </p15:guide>
      </p15:sldGuideLst>
    </p:ext>
  </p:extLst>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256089146"/>
      </p:ext>
    </p:extLst>
  </p:cSld>
  <p:clrMap bg1="lt1" tx1="dk1" bg2="lt2" tx2="dk2" accent1="accent1" accent2="accent2" accent3="accent3" accent4="accent4" accent5="accent5" accent6="accent6" hlink="hlink" folHlink="folHlink"/>
  <p:sldLayoutIdLst>
    <p:sldLayoutId id="214748422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508976672"/>
      </p:ext>
    </p:extLst>
  </p:cSld>
  <p:clrMap bg1="lt1" tx1="dk1" bg2="lt2" tx2="dk2" accent1="accent1" accent2="accent2" accent3="accent3" accent4="accent4" accent5="accent5" accent6="accent6" hlink="hlink" folHlink="folHlink"/>
  <p:sldLayoutIdLst>
    <p:sldLayoutId id="214748422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301136800"/>
      </p:ext>
    </p:extLst>
  </p:cSld>
  <p:clrMap bg1="lt1" tx1="dk1" bg2="lt2" tx2="dk2" accent1="accent1" accent2="accent2" accent3="accent3" accent4="accent4" accent5="accent5" accent6="accent6" hlink="hlink" folHlink="folHlink"/>
  <p:sldLayoutIdLst>
    <p:sldLayoutId id="214748422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831980576"/>
      </p:ext>
    </p:extLst>
  </p:cSld>
  <p:clrMap bg1="lt1" tx1="dk1" bg2="lt2" tx2="dk2" accent1="accent1" accent2="accent2" accent3="accent3" accent4="accent4" accent5="accent5" accent6="accent6" hlink="hlink" folHlink="folHlink"/>
  <p:sldLayoutIdLst>
    <p:sldLayoutId id="214748422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954962776"/>
      </p:ext>
    </p:extLst>
  </p:cSld>
  <p:clrMap bg1="lt1" tx1="dk1" bg2="lt2" tx2="dk2" accent1="accent1" accent2="accent2" accent3="accent3" accent4="accent4" accent5="accent5" accent6="accent6" hlink="hlink" folHlink="folHlink"/>
  <p:sldLayoutIdLst>
    <p:sldLayoutId id="214748422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899675472"/>
      </p:ext>
    </p:extLst>
  </p:cSld>
  <p:clrMap bg1="lt1" tx1="dk1" bg2="lt2" tx2="dk2" accent1="accent1" accent2="accent2" accent3="accent3" accent4="accent4" accent5="accent5" accent6="accent6" hlink="hlink" folHlink="folHlink"/>
  <p:sldLayoutIdLst>
    <p:sldLayoutId id="214748423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935706726"/>
      </p:ext>
    </p:extLst>
  </p:cSld>
  <p:clrMap bg1="lt1" tx1="dk1" bg2="lt2" tx2="dk2" accent1="accent1" accent2="accent2" accent3="accent3" accent4="accent4" accent5="accent5" accent6="accent6" hlink="hlink" folHlink="folHlink"/>
  <p:sldLayoutIdLst>
    <p:sldLayoutId id="214748423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834052784"/>
      </p:ext>
    </p:extLst>
  </p:cSld>
  <p:clrMap bg1="lt1" tx1="dk1" bg2="lt2" tx2="dk2" accent1="accent1" accent2="accent2" accent3="accent3" accent4="accent4" accent5="accent5" accent6="accent6" hlink="hlink" folHlink="folHlink"/>
  <p:sldLayoutIdLst>
    <p:sldLayoutId id="214748423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4188550365"/>
      </p:ext>
    </p:extLst>
  </p:cSld>
  <p:clrMap bg1="lt1" tx1="dk1" bg2="lt2" tx2="dk2" accent1="accent1" accent2="accent2" accent3="accent3" accent4="accent4" accent5="accent5" accent6="accent6" hlink="hlink" folHlink="folHlink"/>
  <p:sldLayoutIdLst>
    <p:sldLayoutId id="214748423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996600926"/>
      </p:ext>
    </p:extLst>
  </p:cSld>
  <p:clrMap bg1="lt1" tx1="dk1" bg2="lt2" tx2="dk2" accent1="accent1" accent2="accent2" accent3="accent3" accent4="accent4" accent5="accent5" accent6="accent6" hlink="hlink" folHlink="folHlink"/>
  <p:sldLayoutIdLst>
    <p:sldLayoutId id="214748423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529" dirty="0">
                <a:solidFill>
                  <a:schemeClr val="bg2"/>
                </a:solidFill>
              </a:rPr>
              <a:t>page |</a:t>
            </a:r>
          </a:p>
        </p:txBody>
      </p:sp>
      <p:sp>
        <p:nvSpPr>
          <p:cNvPr id="2" name="Title Placeholder 1"/>
          <p:cNvSpPr>
            <a:spLocks noGrp="1"/>
          </p:cNvSpPr>
          <p:nvPr>
            <p:ph type="title"/>
          </p:nvPr>
        </p:nvSpPr>
        <p:spPr>
          <a:xfrm>
            <a:off x="939339" y="429634"/>
            <a:ext cx="7481454" cy="496196"/>
          </a:xfrm>
          <a:prstGeom prst="rect">
            <a:avLst/>
          </a:prstGeom>
        </p:spPr>
        <p:txBody>
          <a:bodyPr vert="horz" lIns="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9" y="1065007"/>
            <a:ext cx="7481454"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2" y="4577227"/>
            <a:ext cx="249382" cy="181535"/>
          </a:xfrm>
          <a:prstGeom prst="rect">
            <a:avLst/>
          </a:prstGeom>
        </p:spPr>
        <p:txBody>
          <a:bodyPr vert="horz" wrap="none" lIns="45720" tIns="45720" rIns="45720" bIns="45720" rtlCol="0" anchor="ctr"/>
          <a:lstStyle>
            <a:lvl1pPr algn="l">
              <a:defRPr sz="596"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userDrawn="1"/>
        </p:nvGrpSpPr>
        <p:grpSpPr>
          <a:xfrm>
            <a:off x="598517" y="346683"/>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989086685"/>
      </p:ext>
    </p:extLst>
  </p:cSld>
  <p:clrMap bg1="lt1" tx1="dk1" bg2="lt2" tx2="dk2" accent1="accent1" accent2="accent2" accent3="accent3" accent4="accent4" accent5="accent5" accent6="accent6" hlink="hlink" folHlink="folHlink"/>
  <p:hf hdr="0" ftr="0" dt="0"/>
  <p:txStyles>
    <p:titleStyle>
      <a:lvl1pPr algn="l" defTabSz="674258" rtl="0" eaLnBrk="1" latinLnBrk="0" hangingPunct="1">
        <a:spcBef>
          <a:spcPct val="0"/>
        </a:spcBef>
        <a:buNone/>
        <a:defRPr sz="927" kern="1200">
          <a:solidFill>
            <a:schemeClr val="tx1"/>
          </a:solidFill>
          <a:latin typeface="+mj-lt"/>
          <a:ea typeface="+mj-ea"/>
          <a:cs typeface="+mj-cs"/>
        </a:defRPr>
      </a:lvl1pPr>
    </p:titleStyle>
    <p:bodyStyle>
      <a:lvl1pPr marL="151287" indent="-151287" algn="l" defTabSz="674258" rtl="0" eaLnBrk="1" latinLnBrk="0" hangingPunct="1">
        <a:lnSpc>
          <a:spcPct val="90000"/>
        </a:lnSpc>
        <a:spcBef>
          <a:spcPts val="0"/>
        </a:spcBef>
        <a:spcAft>
          <a:spcPts val="662"/>
        </a:spcAft>
        <a:buClr>
          <a:schemeClr val="tx2"/>
        </a:buClr>
        <a:buSzPct val="75000"/>
        <a:buFont typeface="Wingdings" panose="05000000000000000000" pitchFamily="2" charset="2"/>
        <a:buChar char="n"/>
        <a:defRPr sz="1191" kern="1200">
          <a:solidFill>
            <a:schemeClr val="tx1"/>
          </a:solidFill>
          <a:latin typeface="+mn-lt"/>
          <a:ea typeface="+mn-ea"/>
          <a:cs typeface="+mn-cs"/>
        </a:defRPr>
      </a:lvl1pPr>
      <a:lvl2pPr marL="302575" indent="-151287" algn="l" defTabSz="674258" rtl="0" eaLnBrk="1" latinLnBrk="0" hangingPunct="1">
        <a:lnSpc>
          <a:spcPct val="90000"/>
        </a:lnSpc>
        <a:spcBef>
          <a:spcPts val="0"/>
        </a:spcBef>
        <a:spcAft>
          <a:spcPts val="662"/>
        </a:spcAft>
        <a:buClr>
          <a:schemeClr val="bg2"/>
        </a:buClr>
        <a:buSzPct val="75000"/>
        <a:buFont typeface="Wingdings" panose="05000000000000000000" pitchFamily="2" charset="2"/>
        <a:buChar char="n"/>
        <a:defRPr sz="1059" kern="1200">
          <a:solidFill>
            <a:schemeClr val="tx1"/>
          </a:solidFill>
          <a:latin typeface="+mn-lt"/>
          <a:ea typeface="+mn-ea"/>
          <a:cs typeface="+mn-cs"/>
        </a:defRPr>
      </a:lvl2pPr>
      <a:lvl3pPr marL="453862" indent="-151287" algn="l" defTabSz="674258" rtl="0" eaLnBrk="1" latinLnBrk="0" hangingPunct="1">
        <a:lnSpc>
          <a:spcPct val="90000"/>
        </a:lnSpc>
        <a:spcBef>
          <a:spcPts val="0"/>
        </a:spcBef>
        <a:spcAft>
          <a:spcPts val="662"/>
        </a:spcAft>
        <a:buClr>
          <a:schemeClr val="bg2"/>
        </a:buClr>
        <a:buSzPct val="75000"/>
        <a:buFont typeface="Wingdings" panose="05000000000000000000" pitchFamily="2" charset="2"/>
        <a:buChar char="n"/>
        <a:defRPr sz="927" kern="1200">
          <a:solidFill>
            <a:schemeClr val="tx1"/>
          </a:solidFill>
          <a:latin typeface="+mn-lt"/>
          <a:ea typeface="+mn-ea"/>
          <a:cs typeface="+mn-cs"/>
        </a:defRPr>
      </a:lvl3pPr>
      <a:lvl4pPr marL="605150" indent="-151287" algn="l" defTabSz="674258" rtl="0" eaLnBrk="1" latinLnBrk="0" hangingPunct="1">
        <a:lnSpc>
          <a:spcPct val="90000"/>
        </a:lnSpc>
        <a:spcBef>
          <a:spcPts val="0"/>
        </a:spcBef>
        <a:spcAft>
          <a:spcPts val="662"/>
        </a:spcAft>
        <a:buClr>
          <a:schemeClr val="bg2"/>
        </a:buClr>
        <a:buSzPct val="75000"/>
        <a:buFont typeface="Wingdings" panose="05000000000000000000" pitchFamily="2" charset="2"/>
        <a:buChar char="n"/>
        <a:defRPr sz="927" kern="1200">
          <a:solidFill>
            <a:schemeClr val="tx1"/>
          </a:solidFill>
          <a:latin typeface="+mn-lt"/>
          <a:ea typeface="+mn-ea"/>
          <a:cs typeface="+mn-cs"/>
        </a:defRPr>
      </a:lvl4pPr>
      <a:lvl5pPr marL="756437" indent="-151287" algn="l" defTabSz="674258" rtl="0" eaLnBrk="1" latinLnBrk="0" hangingPunct="1">
        <a:lnSpc>
          <a:spcPct val="90000"/>
        </a:lnSpc>
        <a:spcBef>
          <a:spcPts val="0"/>
        </a:spcBef>
        <a:spcAft>
          <a:spcPts val="662"/>
        </a:spcAft>
        <a:buClr>
          <a:schemeClr val="bg2"/>
        </a:buClr>
        <a:buSzPct val="75000"/>
        <a:buFont typeface="Wingdings" panose="05000000000000000000" pitchFamily="2" charset="2"/>
        <a:buChar char="n"/>
        <a:defRPr sz="927" kern="1200">
          <a:solidFill>
            <a:schemeClr val="tx1"/>
          </a:solidFill>
          <a:latin typeface="+mn-lt"/>
          <a:ea typeface="+mn-ea"/>
          <a:cs typeface="+mn-cs"/>
        </a:defRPr>
      </a:lvl5pPr>
      <a:lvl6pPr marL="1854209" indent="-168564" algn="l" defTabSz="674258" rtl="0" eaLnBrk="1" latinLnBrk="0" hangingPunct="1">
        <a:spcBef>
          <a:spcPct val="20000"/>
        </a:spcBef>
        <a:buFont typeface="Arial" panose="020B0604020202020204" pitchFamily="34" charset="0"/>
        <a:buChar char="•"/>
        <a:defRPr sz="1456" kern="1200">
          <a:solidFill>
            <a:schemeClr val="tx1"/>
          </a:solidFill>
          <a:latin typeface="+mn-lt"/>
          <a:ea typeface="+mn-ea"/>
          <a:cs typeface="+mn-cs"/>
        </a:defRPr>
      </a:lvl6pPr>
      <a:lvl7pPr marL="2191339" indent="-168564" algn="l" defTabSz="674258" rtl="0" eaLnBrk="1" latinLnBrk="0" hangingPunct="1">
        <a:spcBef>
          <a:spcPct val="20000"/>
        </a:spcBef>
        <a:buFont typeface="Arial" panose="020B0604020202020204" pitchFamily="34" charset="0"/>
        <a:buChar char="•"/>
        <a:defRPr sz="1456" kern="1200">
          <a:solidFill>
            <a:schemeClr val="tx1"/>
          </a:solidFill>
          <a:latin typeface="+mn-lt"/>
          <a:ea typeface="+mn-ea"/>
          <a:cs typeface="+mn-cs"/>
        </a:defRPr>
      </a:lvl7pPr>
      <a:lvl8pPr marL="2528468" indent="-168564" algn="l" defTabSz="674258" rtl="0" eaLnBrk="1" latinLnBrk="0" hangingPunct="1">
        <a:spcBef>
          <a:spcPct val="20000"/>
        </a:spcBef>
        <a:buFont typeface="Arial" panose="020B0604020202020204" pitchFamily="34" charset="0"/>
        <a:buChar char="•"/>
        <a:defRPr sz="1456" kern="1200">
          <a:solidFill>
            <a:schemeClr val="tx1"/>
          </a:solidFill>
          <a:latin typeface="+mn-lt"/>
          <a:ea typeface="+mn-ea"/>
          <a:cs typeface="+mn-cs"/>
        </a:defRPr>
      </a:lvl8pPr>
      <a:lvl9pPr marL="2865597" indent="-168564" algn="l" defTabSz="674258" rtl="0" eaLnBrk="1" latinLnBrk="0" hangingPunct="1">
        <a:spcBef>
          <a:spcPct val="20000"/>
        </a:spcBef>
        <a:buFont typeface="Arial" panose="020B0604020202020204" pitchFamily="34" charset="0"/>
        <a:buChar char="•"/>
        <a:defRPr sz="1456" kern="1200">
          <a:solidFill>
            <a:schemeClr val="tx1"/>
          </a:solidFill>
          <a:latin typeface="+mn-lt"/>
          <a:ea typeface="+mn-ea"/>
          <a:cs typeface="+mn-cs"/>
        </a:defRPr>
      </a:lvl9pPr>
    </p:bodyStyle>
    <p:otherStyle>
      <a:defPPr>
        <a:defRPr lang="en-US"/>
      </a:defPPr>
      <a:lvl1pPr marL="0" indent="0" algn="l" defTabSz="605150" rtl="0" eaLnBrk="1" latinLnBrk="0" hangingPunct="1">
        <a:lnSpc>
          <a:spcPct val="100000"/>
        </a:lnSpc>
        <a:spcBef>
          <a:spcPts val="0"/>
        </a:spcBef>
        <a:buFontTx/>
        <a:buNone/>
        <a:defRPr sz="463" kern="1200" cap="all" baseline="0">
          <a:solidFill>
            <a:schemeClr val="tx1"/>
          </a:solidFill>
          <a:latin typeface="+mj-lt"/>
          <a:ea typeface="+mn-ea"/>
          <a:cs typeface="+mn-cs"/>
        </a:defRPr>
      </a:lvl1pPr>
      <a:lvl2pPr marL="0" indent="0" algn="l" defTabSz="605150" rtl="0" eaLnBrk="1" latinLnBrk="0" hangingPunct="1">
        <a:lnSpc>
          <a:spcPct val="100000"/>
        </a:lnSpc>
        <a:spcBef>
          <a:spcPts val="0"/>
        </a:spcBef>
        <a:buFontTx/>
        <a:buNone/>
        <a:defRPr sz="529" kern="1200" cap="small" baseline="0">
          <a:solidFill>
            <a:schemeClr val="tx1"/>
          </a:solidFill>
          <a:latin typeface="Alright Sans Regular" panose="00000400000000000000" pitchFamily="50" charset="0"/>
          <a:ea typeface="+mn-ea"/>
          <a:cs typeface="+mn-cs"/>
        </a:defRPr>
      </a:lvl2pPr>
      <a:lvl3pPr marL="0" indent="0" algn="l" defTabSz="605150" rtl="0" eaLnBrk="1" latinLnBrk="0" hangingPunct="1">
        <a:lnSpc>
          <a:spcPct val="100000"/>
        </a:lnSpc>
        <a:spcBef>
          <a:spcPts val="0"/>
        </a:spcBef>
        <a:buFontTx/>
        <a:buNone/>
        <a:defRPr sz="596"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605150" rtl="0" eaLnBrk="1" latinLnBrk="0" hangingPunct="1">
        <a:lnSpc>
          <a:spcPct val="100000"/>
        </a:lnSpc>
        <a:spcBef>
          <a:spcPts val="0"/>
        </a:spcBef>
        <a:buFontTx/>
        <a:buNone/>
        <a:defRPr sz="529"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605150" rtl="0" eaLnBrk="1" latinLnBrk="0" hangingPunct="1">
        <a:lnSpc>
          <a:spcPct val="100000"/>
        </a:lnSpc>
        <a:spcBef>
          <a:spcPts val="0"/>
        </a:spcBef>
        <a:buFontTx/>
        <a:buNone/>
        <a:defRPr sz="662" kern="1200" baseline="0">
          <a:solidFill>
            <a:schemeClr val="tx1"/>
          </a:solidFill>
          <a:latin typeface="+mj-lt"/>
          <a:ea typeface="Source Sans Pro" panose="020B0503030403020204" pitchFamily="34" charset="0"/>
          <a:cs typeface="+mn-cs"/>
        </a:defRPr>
      </a:lvl5pPr>
      <a:lvl6pPr marL="0" indent="0" algn="l" defTabSz="605150" rtl="0" eaLnBrk="1" latinLnBrk="0" hangingPunct="1">
        <a:lnSpc>
          <a:spcPct val="90000"/>
        </a:lnSpc>
        <a:spcBef>
          <a:spcPts val="0"/>
        </a:spcBef>
        <a:spcAft>
          <a:spcPts val="397"/>
        </a:spcAft>
        <a:buFontTx/>
        <a:buNone/>
        <a:defRPr sz="794" kern="1200" baseline="0">
          <a:solidFill>
            <a:schemeClr val="tx1"/>
          </a:solidFill>
          <a:latin typeface="+mn-lt"/>
          <a:ea typeface="+mn-ea"/>
          <a:cs typeface="+mn-cs"/>
        </a:defRPr>
      </a:lvl6pPr>
      <a:lvl7pPr marL="0" indent="0" algn="l" defTabSz="605150" rtl="0" eaLnBrk="1" latinLnBrk="0" hangingPunct="1">
        <a:lnSpc>
          <a:spcPct val="100000"/>
        </a:lnSpc>
        <a:spcBef>
          <a:spcPts val="0"/>
        </a:spcBef>
        <a:buFontTx/>
        <a:buNone/>
        <a:defRPr sz="529" kern="1200" baseline="0">
          <a:solidFill>
            <a:schemeClr val="tx1"/>
          </a:solidFill>
          <a:latin typeface="+mj-lt"/>
          <a:ea typeface="+mn-ea"/>
          <a:cs typeface="+mn-cs"/>
        </a:defRPr>
      </a:lvl7pPr>
      <a:lvl8pPr marL="90772" indent="-90772" algn="l" defTabSz="605150" rtl="0" eaLnBrk="1" latinLnBrk="0" hangingPunct="1">
        <a:lnSpc>
          <a:spcPct val="90000"/>
        </a:lnSpc>
        <a:spcBef>
          <a:spcPts val="0"/>
        </a:spcBef>
        <a:spcAft>
          <a:spcPts val="397"/>
        </a:spcAft>
        <a:buClr>
          <a:schemeClr val="tx2"/>
        </a:buClr>
        <a:buSzPct val="75000"/>
        <a:buFont typeface="Wingdings" panose="05000000000000000000" pitchFamily="2" charset="2"/>
        <a:buChar char="n"/>
        <a:defRPr sz="794" kern="1200" baseline="0">
          <a:solidFill>
            <a:schemeClr val="tx1"/>
          </a:solidFill>
          <a:latin typeface="+mn-lt"/>
          <a:ea typeface="+mn-ea"/>
          <a:cs typeface="+mn-cs"/>
        </a:defRPr>
      </a:lvl8pPr>
      <a:lvl9pPr marL="90772" indent="-90772" algn="l" defTabSz="605150" rtl="0" eaLnBrk="1" latinLnBrk="0" hangingPunct="1">
        <a:lnSpc>
          <a:spcPct val="90000"/>
        </a:lnSpc>
        <a:spcBef>
          <a:spcPts val="0"/>
        </a:spcBef>
        <a:spcAft>
          <a:spcPts val="397"/>
        </a:spcAft>
        <a:buClr>
          <a:schemeClr val="tx2"/>
        </a:buClr>
        <a:buSzPct val="75000"/>
        <a:buFont typeface="Wingdings" panose="05000000000000000000" pitchFamily="2" charset="2"/>
        <a:buChar char="n"/>
        <a:defRPr sz="794" kern="1200" baseline="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691999647"/>
      </p:ext>
    </p:extLst>
  </p:cSld>
  <p:clrMap bg1="lt1" tx1="dk1" bg2="lt2" tx2="dk2" accent1="accent1" accent2="accent2" accent3="accent3" accent4="accent4" accent5="accent5" accent6="accent6" hlink="hlink" folHlink="folHlink"/>
  <p:sldLayoutIdLst>
    <p:sldLayoutId id="214748424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617849783"/>
      </p:ext>
    </p:extLst>
  </p:cSld>
  <p:clrMap bg1="lt1" tx1="dk1" bg2="lt2" tx2="dk2" accent1="accent1" accent2="accent2" accent3="accent3" accent4="accent4" accent5="accent5" accent6="accent6" hlink="hlink" folHlink="folHlink"/>
  <p:sldLayoutIdLst>
    <p:sldLayoutId id="214748424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970700775"/>
      </p:ext>
    </p:extLst>
  </p:cSld>
  <p:clrMap bg1="lt1" tx1="dk1" bg2="lt2" tx2="dk2" accent1="accent1" accent2="accent2" accent3="accent3" accent4="accent4" accent5="accent5" accent6="accent6" hlink="hlink" folHlink="folHlink"/>
  <p:sldLayoutIdLst>
    <p:sldLayoutId id="214748424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619651967"/>
      </p:ext>
    </p:extLst>
  </p:cSld>
  <p:clrMap bg1="lt1" tx1="dk1" bg2="lt2" tx2="dk2" accent1="accent1" accent2="accent2" accent3="accent3" accent4="accent4" accent5="accent5" accent6="accent6" hlink="hlink" folHlink="folHlink"/>
  <p:sldLayoutIdLst>
    <p:sldLayoutId id="214748424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096153294"/>
      </p:ext>
    </p:extLst>
  </p:cSld>
  <p:clrMap bg1="lt1" tx1="dk1" bg2="lt2" tx2="dk2" accent1="accent1" accent2="accent2" accent3="accent3" accent4="accent4" accent5="accent5" accent6="accent6" hlink="hlink" folHlink="folHlink"/>
  <p:sldLayoutIdLst>
    <p:sldLayoutId id="214748424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393320178"/>
      </p:ext>
    </p:extLst>
  </p:cSld>
  <p:clrMap bg1="lt1" tx1="dk1" bg2="lt2" tx2="dk2" accent1="accent1" accent2="accent2" accent3="accent3" accent4="accent4" accent5="accent5" accent6="accent6" hlink="hlink" folHlink="folHlink"/>
  <p:sldLayoutIdLst>
    <p:sldLayoutId id="214748425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660965281"/>
      </p:ext>
    </p:extLst>
  </p:cSld>
  <p:clrMap bg1="lt1" tx1="dk1" bg2="lt2" tx2="dk2" accent1="accent1" accent2="accent2" accent3="accent3" accent4="accent4" accent5="accent5" accent6="accent6" hlink="hlink" folHlink="folHlink"/>
  <p:sldLayoutIdLst>
    <p:sldLayoutId id="214748425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977458865"/>
      </p:ext>
    </p:extLst>
  </p:cSld>
  <p:clrMap bg1="lt1" tx1="dk1" bg2="lt2" tx2="dk2" accent1="accent1" accent2="accent2" accent3="accent3" accent4="accent4" accent5="accent5" accent6="accent6" hlink="hlink" folHlink="folHlink"/>
  <p:sldLayoutIdLst>
    <p:sldLayoutId id="214748425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634804890"/>
      </p:ext>
    </p:extLst>
  </p:cSld>
  <p:clrMap bg1="lt1" tx1="dk1" bg2="lt2" tx2="dk2" accent1="accent1" accent2="accent2" accent3="accent3" accent4="accent4" accent5="accent5" accent6="accent6" hlink="hlink" folHlink="folHlink"/>
  <p:sldLayoutIdLst>
    <p:sldLayoutId id="214748425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152312733"/>
      </p:ext>
    </p:extLst>
  </p:cSld>
  <p:clrMap bg1="lt1" tx1="dk1" bg2="lt2" tx2="dk2" accent1="accent1" accent2="accent2" accent3="accent3" accent4="accent4" accent5="accent5" accent6="accent6" hlink="hlink" folHlink="folHlink"/>
  <p:sldLayoutIdLst>
    <p:sldLayoutId id="214748425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106798741"/>
      </p:ext>
    </p:extLst>
  </p:cSld>
  <p:clrMap bg1="lt1" tx1="dk1" bg2="lt2" tx2="dk2" accent1="accent1" accent2="accent2" accent3="accent3" accent4="accent4" accent5="accent5" accent6="accent6" hlink="hlink" folHlink="folHlink"/>
  <p:sldLayoutIdLst>
    <p:sldLayoutId id="214748413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884779332"/>
      </p:ext>
    </p:extLst>
  </p:cSld>
  <p:clrMap bg1="lt1" tx1="dk1" bg2="lt2" tx2="dk2" accent1="accent1" accent2="accent2" accent3="accent3" accent4="accent4" accent5="accent5" accent6="accent6" hlink="hlink" folHlink="folHlink"/>
  <p:sldLayoutIdLst>
    <p:sldLayoutId id="214748426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706796537"/>
      </p:ext>
    </p:extLst>
  </p:cSld>
  <p:clrMap bg1="lt1" tx1="dk1" bg2="lt2" tx2="dk2" accent1="accent1" accent2="accent2" accent3="accent3" accent4="accent4" accent5="accent5" accent6="accent6" hlink="hlink" folHlink="folHlink"/>
  <p:sldLayoutIdLst>
    <p:sldLayoutId id="214748426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023750293"/>
      </p:ext>
    </p:extLst>
  </p:cSld>
  <p:clrMap bg1="lt1" tx1="dk1" bg2="lt2" tx2="dk2" accent1="accent1" accent2="accent2" accent3="accent3" accent4="accent4" accent5="accent5" accent6="accent6" hlink="hlink" folHlink="folHlink"/>
  <p:sldLayoutIdLst>
    <p:sldLayoutId id="214748426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427638114"/>
      </p:ext>
    </p:extLst>
  </p:cSld>
  <p:clrMap bg1="lt1" tx1="dk1" bg2="lt2" tx2="dk2" accent1="accent1" accent2="accent2" accent3="accent3" accent4="accent4" accent5="accent5" accent6="accent6" hlink="hlink" folHlink="folHlink"/>
  <p:sldLayoutIdLst>
    <p:sldLayoutId id="214748426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10890434"/>
      </p:ext>
    </p:extLst>
  </p:cSld>
  <p:clrMap bg1="lt1" tx1="dk1" bg2="lt2" tx2="dk2" accent1="accent1" accent2="accent2" accent3="accent3" accent4="accent4" accent5="accent5" accent6="accent6" hlink="hlink" folHlink="folHlink"/>
  <p:sldLayoutIdLst>
    <p:sldLayoutId id="214748426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404079959"/>
      </p:ext>
    </p:extLst>
  </p:cSld>
  <p:clrMap bg1="lt1" tx1="dk1" bg2="lt2" tx2="dk2" accent1="accent1" accent2="accent2" accent3="accent3" accent4="accent4" accent5="accent5" accent6="accent6" hlink="hlink" folHlink="folHlink"/>
  <p:sldLayoutIdLst>
    <p:sldLayoutId id="214748427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740297121"/>
      </p:ext>
    </p:extLst>
  </p:cSld>
  <p:clrMap bg1="lt1" tx1="dk1" bg2="lt2" tx2="dk2" accent1="accent1" accent2="accent2" accent3="accent3" accent4="accent4" accent5="accent5" accent6="accent6" hlink="hlink" folHlink="folHlink"/>
  <p:sldLayoutIdLst>
    <p:sldLayoutId id="214748427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531456845"/>
      </p:ext>
    </p:extLst>
  </p:cSld>
  <p:clrMap bg1="lt1" tx1="dk1" bg2="lt2" tx2="dk2" accent1="accent1" accent2="accent2" accent3="accent3" accent4="accent4" accent5="accent5" accent6="accent6" hlink="hlink" folHlink="folHlink"/>
  <p:sldLayoutIdLst>
    <p:sldLayoutId id="214748427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831673007"/>
      </p:ext>
    </p:extLst>
  </p:cSld>
  <p:clrMap bg1="lt1" tx1="dk1" bg2="lt2" tx2="dk2" accent1="accent1" accent2="accent2" accent3="accent3" accent4="accent4" accent5="accent5" accent6="accent6" hlink="hlink" folHlink="folHlink"/>
  <p:sldLayoutIdLst>
    <p:sldLayoutId id="214748427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171058061"/>
      </p:ext>
    </p:extLst>
  </p:cSld>
  <p:clrMap bg1="lt1" tx1="dk1" bg2="lt2" tx2="dk2" accent1="accent1" accent2="accent2" accent3="accent3" accent4="accent4" accent5="accent5" accent6="accent6" hlink="hlink" folHlink="folHlink"/>
  <p:sldLayoutIdLst>
    <p:sldLayoutId id="214748427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407367536"/>
      </p:ext>
    </p:extLst>
  </p:cSld>
  <p:clrMap bg1="lt1" tx1="dk1" bg2="lt2" tx2="dk2" accent1="accent1" accent2="accent2" accent3="accent3" accent4="accent4" accent5="accent5" accent6="accent6" hlink="hlink" folHlink="folHlink"/>
  <p:sldLayoutIdLst>
    <p:sldLayoutId id="214748413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781971882"/>
      </p:ext>
    </p:extLst>
  </p:cSld>
  <p:clrMap bg1="lt1" tx1="dk1" bg2="lt2" tx2="dk2" accent1="accent1" accent2="accent2" accent3="accent3" accent4="accent4" accent5="accent5" accent6="accent6" hlink="hlink" folHlink="folHlink"/>
  <p:sldLayoutIdLst>
    <p:sldLayoutId id="214748428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123759026"/>
      </p:ext>
    </p:extLst>
  </p:cSld>
  <p:clrMap bg1="lt1" tx1="dk1" bg2="lt2" tx2="dk2" accent1="accent1" accent2="accent2" accent3="accent3" accent4="accent4" accent5="accent5" accent6="accent6" hlink="hlink" folHlink="folHlink"/>
  <p:sldLayoutIdLst>
    <p:sldLayoutId id="214748428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972831087"/>
      </p:ext>
    </p:extLst>
  </p:cSld>
  <p:clrMap bg1="lt1" tx1="dk1" bg2="lt2" tx2="dk2" accent1="accent1" accent2="accent2" accent3="accent3" accent4="accent4" accent5="accent5" accent6="accent6" hlink="hlink" folHlink="folHlink"/>
  <p:sldLayoutIdLst>
    <p:sldLayoutId id="214748428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249756942"/>
      </p:ext>
    </p:extLst>
  </p:cSld>
  <p:clrMap bg1="lt1" tx1="dk1" bg2="lt2" tx2="dk2" accent1="accent1" accent2="accent2" accent3="accent3" accent4="accent4" accent5="accent5" accent6="accent6" hlink="hlink" folHlink="folHlink"/>
  <p:sldLayoutIdLst>
    <p:sldLayoutId id="214748428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989631201"/>
      </p:ext>
    </p:extLst>
  </p:cSld>
  <p:clrMap bg1="lt1" tx1="dk1" bg2="lt2" tx2="dk2" accent1="accent1" accent2="accent2" accent3="accent3" accent4="accent4" accent5="accent5" accent6="accent6" hlink="hlink" folHlink="folHlink"/>
  <p:sldLayoutIdLst>
    <p:sldLayoutId id="214748428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130609516"/>
      </p:ext>
    </p:extLst>
  </p:cSld>
  <p:clrMap bg1="lt1" tx1="dk1" bg2="lt2" tx2="dk2" accent1="accent1" accent2="accent2" accent3="accent3" accent4="accent4" accent5="accent5" accent6="accent6" hlink="hlink" folHlink="folHlink"/>
  <p:sldLayoutIdLst>
    <p:sldLayoutId id="214748429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940366402"/>
      </p:ext>
    </p:extLst>
  </p:cSld>
  <p:clrMap bg1="lt1" tx1="dk1" bg2="lt2" tx2="dk2" accent1="accent1" accent2="accent2" accent3="accent3" accent4="accent4" accent5="accent5" accent6="accent6" hlink="hlink" folHlink="folHlink"/>
  <p:sldLayoutIdLst>
    <p:sldLayoutId id="214748429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698003157"/>
      </p:ext>
    </p:extLst>
  </p:cSld>
  <p:clrMap bg1="lt1" tx1="dk1" bg2="lt2" tx2="dk2" accent1="accent1" accent2="accent2" accent3="accent3" accent4="accent4" accent5="accent5" accent6="accent6" hlink="hlink" folHlink="folHlink"/>
  <p:sldLayoutIdLst>
    <p:sldLayoutId id="214748429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324734352"/>
      </p:ext>
    </p:extLst>
  </p:cSld>
  <p:clrMap bg1="lt1" tx1="dk1" bg2="lt2" tx2="dk2" accent1="accent1" accent2="accent2" accent3="accent3" accent4="accent4" accent5="accent5" accent6="accent6" hlink="hlink" folHlink="folHlink"/>
  <p:sldLayoutIdLst>
    <p:sldLayoutId id="214748429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737758914"/>
      </p:ext>
    </p:extLst>
  </p:cSld>
  <p:clrMap bg1="lt1" tx1="dk1" bg2="lt2" tx2="dk2" accent1="accent1" accent2="accent2" accent3="accent3" accent4="accent4" accent5="accent5" accent6="accent6" hlink="hlink" folHlink="folHlink"/>
  <p:sldLayoutIdLst>
    <p:sldLayoutId id="214748429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210161388"/>
      </p:ext>
    </p:extLst>
  </p:cSld>
  <p:clrMap bg1="lt1" tx1="dk1" bg2="lt2" tx2="dk2" accent1="accent1" accent2="accent2" accent3="accent3" accent4="accent4" accent5="accent5" accent6="accent6" hlink="hlink" folHlink="folHlink"/>
  <p:sldLayoutIdLst>
    <p:sldLayoutId id="214748413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1198584"/>
      </p:ext>
    </p:extLst>
  </p:cSld>
  <p:clrMap bg1="lt1" tx1="dk1" bg2="lt2" tx2="dk2" accent1="accent1" accent2="accent2" accent3="accent3" accent4="accent4" accent5="accent5" accent6="accent6" hlink="hlink" folHlink="folHlink"/>
  <p:sldLayoutIdLst>
    <p:sldLayoutId id="214748430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612186436"/>
      </p:ext>
    </p:extLst>
  </p:cSld>
  <p:clrMap bg1="lt1" tx1="dk1" bg2="lt2" tx2="dk2" accent1="accent1" accent2="accent2" accent3="accent3" accent4="accent4" accent5="accent5" accent6="accent6" hlink="hlink" folHlink="folHlink"/>
  <p:sldLayoutIdLst>
    <p:sldLayoutId id="214748430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90669725"/>
      </p:ext>
    </p:extLst>
  </p:cSld>
  <p:clrMap bg1="lt1" tx1="dk1" bg2="lt2" tx2="dk2" accent1="accent1" accent2="accent2" accent3="accent3" accent4="accent4" accent5="accent5" accent6="accent6" hlink="hlink" folHlink="folHlink"/>
  <p:sldLayoutIdLst>
    <p:sldLayoutId id="214748430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498470763"/>
      </p:ext>
    </p:extLst>
  </p:cSld>
  <p:clrMap bg1="lt1" tx1="dk1" bg2="lt2" tx2="dk2" accent1="accent1" accent2="accent2" accent3="accent3" accent4="accent4" accent5="accent5" accent6="accent6" hlink="hlink" folHlink="folHlink"/>
  <p:sldLayoutIdLst>
    <p:sldLayoutId id="214748430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762747242"/>
      </p:ext>
    </p:extLst>
  </p:cSld>
  <p:clrMap bg1="lt1" tx1="dk1" bg2="lt2" tx2="dk2" accent1="accent1" accent2="accent2" accent3="accent3" accent4="accent4" accent5="accent5" accent6="accent6" hlink="hlink" folHlink="folHlink"/>
  <p:sldLayoutIdLst>
    <p:sldLayoutId id="214748430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315745041"/>
      </p:ext>
    </p:extLst>
  </p:cSld>
  <p:clrMap bg1="lt1" tx1="dk1" bg2="lt2" tx2="dk2" accent1="accent1" accent2="accent2" accent3="accent3" accent4="accent4" accent5="accent5" accent6="accent6" hlink="hlink" folHlink="folHlink"/>
  <p:sldLayoutIdLst>
    <p:sldLayoutId id="2147484310"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2232197243"/>
      </p:ext>
    </p:extLst>
  </p:cSld>
  <p:clrMap bg1="lt1" tx1="dk1" bg2="lt2" tx2="dk2" accent1="accent1" accent2="accent2" accent3="accent3" accent4="accent4" accent5="accent5" accent6="accent6" hlink="hlink" folHlink="folHlink"/>
  <p:sldLayoutIdLst>
    <p:sldLayoutId id="2147484312"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592968015"/>
      </p:ext>
    </p:extLst>
  </p:cSld>
  <p:clrMap bg1="lt1" tx1="dk1" bg2="lt2" tx2="dk2" accent1="accent1" accent2="accent2" accent3="accent3" accent4="accent4" accent5="accent5" accent6="accent6" hlink="hlink" folHlink="folHlink"/>
  <p:sldLayoutIdLst>
    <p:sldLayoutId id="2147484314"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292064220"/>
      </p:ext>
    </p:extLst>
  </p:cSld>
  <p:clrMap bg1="lt1" tx1="dk1" bg2="lt2" tx2="dk2" accent1="accent1" accent2="accent2" accent3="accent3" accent4="accent4" accent5="accent5" accent6="accent6" hlink="hlink" folHlink="folHlink"/>
  <p:sldLayoutIdLst>
    <p:sldLayoutId id="2147484316"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5760" y="228600"/>
            <a:ext cx="841248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65760" y="858441"/>
            <a:ext cx="8412480"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Line 10"/>
          <p:cNvSpPr>
            <a:spLocks noChangeShapeType="1"/>
          </p:cNvSpPr>
          <p:nvPr/>
        </p:nvSpPr>
        <p:spPr bwMode="auto">
          <a:xfrm>
            <a:off x="365760" y="685800"/>
            <a:ext cx="8412480" cy="1191"/>
          </a:xfrm>
          <a:prstGeom prst="line">
            <a:avLst/>
          </a:prstGeom>
          <a:noFill/>
          <a:ln w="9525">
            <a:solidFill>
              <a:schemeClr val="bg2"/>
            </a:solidFill>
            <a:round/>
            <a:headEnd/>
            <a:tailEnd/>
          </a:ln>
        </p:spPr>
        <p:txBody>
          <a:bodyPr wrap="none" anchor="ctr"/>
          <a:lstStyle/>
          <a:p>
            <a:endParaRPr lang="en-US" dirty="0"/>
          </a:p>
        </p:txBody>
      </p:sp>
      <p:sp>
        <p:nvSpPr>
          <p:cNvPr id="8" name="TextBox 7"/>
          <p:cNvSpPr txBox="1"/>
          <p:nvPr/>
        </p:nvSpPr>
        <p:spPr>
          <a:xfrm>
            <a:off x="365760" y="4881112"/>
            <a:ext cx="6035040" cy="107722"/>
          </a:xfrm>
          <a:prstGeom prst="rect">
            <a:avLst/>
          </a:prstGeom>
          <a:noFill/>
        </p:spPr>
        <p:txBody>
          <a:bodyPr wrap="square" lIns="0" tIns="0" rIns="0" bIns="0" rtlCol="0" anchor="b"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dirty="0">
                <a:solidFill>
                  <a:srgbClr val="000000"/>
                </a:solidFill>
              </a:rPr>
              <a:t>Investment advice and consulting services provided by Aon Investments USA Inc.</a:t>
            </a:r>
            <a:endParaRPr lang="en-US" sz="700" b="0" baseline="0" dirty="0">
              <a:solidFill>
                <a:schemeClr val="tx1"/>
              </a:solidFill>
            </a:endParaRPr>
          </a:p>
        </p:txBody>
      </p:sp>
      <p:sp>
        <p:nvSpPr>
          <p:cNvPr id="9" name="TextBox 8"/>
          <p:cNvSpPr txBox="1"/>
          <p:nvPr/>
        </p:nvSpPr>
        <p:spPr>
          <a:xfrm>
            <a:off x="6400800" y="4864784"/>
            <a:ext cx="35363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2210" y="4469437"/>
            <a:ext cx="822960" cy="501188"/>
          </a:xfrm>
          <a:prstGeom prst="rect">
            <a:avLst/>
          </a:prstGeom>
        </p:spPr>
      </p:pic>
    </p:spTree>
    <p:extLst>
      <p:ext uri="{BB962C8B-B14F-4D97-AF65-F5344CB8AC3E}">
        <p14:creationId xmlns:p14="http://schemas.microsoft.com/office/powerpoint/2010/main" val="147953260"/>
      </p:ext>
    </p:extLst>
  </p:cSld>
  <p:clrMap bg1="lt1" tx1="dk1" bg2="lt2" tx2="dk2" accent1="accent1" accent2="accent2" accent3="accent3" accent4="accent4" accent5="accent5" accent6="accent6" hlink="hlink" folHlink="folHlink"/>
  <p:sldLayoutIdLst>
    <p:sldLayoutId id="2147484318" r:id="rId1"/>
  </p:sldLayoutIdLst>
  <p:hf hdr="0" ftr="0" dt="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23888"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8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3.xml"/></Relationships>
</file>

<file path=ppt/slides/_rels/slide1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183.xml"/><Relationship Id="rId4" Type="http://schemas.openxmlformats.org/officeDocument/2006/relationships/chart" Target="../charts/chart5.xml"/></Relationships>
</file>

<file path=ppt/slides/_rels/slide1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184.xml"/><Relationship Id="rId4" Type="http://schemas.openxmlformats.org/officeDocument/2006/relationships/chart" Target="../charts/char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2.xml"/></Relationships>
</file>

<file path=ppt/slides/_rels/slide119.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image" Target="../media/image66.png"/><Relationship Id="rId7" Type="http://schemas.openxmlformats.org/officeDocument/2006/relationships/chart" Target="../charts/chart11.xml"/><Relationship Id="rId2" Type="http://schemas.openxmlformats.org/officeDocument/2006/relationships/notesSlide" Target="../notesSlides/notesSlide31.xml"/><Relationship Id="rId1" Type="http://schemas.openxmlformats.org/officeDocument/2006/relationships/slideLayout" Target="../slideLayouts/slideLayout183.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 Id="rId9" Type="http://schemas.openxmlformats.org/officeDocument/2006/relationships/chart" Target="../charts/char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8.xml"/></Relationships>
</file>

<file path=ppt/slides/_rels/slide1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2.xml"/><Relationship Id="rId1" Type="http://schemas.openxmlformats.org/officeDocument/2006/relationships/slideLayout" Target="../slideLayouts/slideLayout183.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83.xml"/></Relationships>
</file>

<file path=ppt/slides/_rels/slide12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4.xml"/><Relationship Id="rId1" Type="http://schemas.openxmlformats.org/officeDocument/2006/relationships/slideLayout" Target="../slideLayouts/slideLayout18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2.xml"/></Relationships>
</file>

<file path=ppt/slides/_rels/slide1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8.xml"/><Relationship Id="rId1" Type="http://schemas.openxmlformats.org/officeDocument/2006/relationships/slideLayout" Target="../slideLayouts/slideLayout183.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83.xml"/><Relationship Id="rId1" Type="http://schemas.openxmlformats.org/officeDocument/2006/relationships/vmlDrawing" Target="../drawings/vmlDrawing1.vml"/><Relationship Id="rId5" Type="http://schemas.openxmlformats.org/officeDocument/2006/relationships/image" Target="../media/image68.emf"/><Relationship Id="rId4" Type="http://schemas.openxmlformats.org/officeDocument/2006/relationships/package" Target="../embeddings/Microsoft_Excel_Worksheet16.xlsx"/></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4.xml"/><Relationship Id="rId1" Type="http://schemas.openxmlformats.org/officeDocument/2006/relationships/vmlDrawing" Target="../drawings/vmlDrawing2.vml"/><Relationship Id="rId5" Type="http://schemas.openxmlformats.org/officeDocument/2006/relationships/image" Target="../media/image69.emf"/><Relationship Id="rId4" Type="http://schemas.openxmlformats.org/officeDocument/2006/relationships/package" Target="../embeddings/Microsoft_Excel_Worksheet17.xlsx"/></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2.xml"/><Relationship Id="rId1" Type="http://schemas.openxmlformats.org/officeDocument/2006/relationships/slideLayout" Target="../slideLayouts/slideLayout183.xml"/><Relationship Id="rId5" Type="http://schemas.openxmlformats.org/officeDocument/2006/relationships/image" Target="../media/image71.png"/><Relationship Id="rId4" Type="http://schemas.openxmlformats.org/officeDocument/2006/relationships/image" Target="../media/image7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186.xml"/><Relationship Id="rId5" Type="http://schemas.openxmlformats.org/officeDocument/2006/relationships/tags" Target="../tags/tag9.xml"/><Relationship Id="rId4" Type="http://schemas.openxmlformats.org/officeDocument/2006/relationships/tags" Target="../tags/tag8.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187.xml"/><Relationship Id="rId1" Type="http://schemas.openxmlformats.org/officeDocument/2006/relationships/tags" Target="../tags/tag10.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188.xml"/><Relationship Id="rId1" Type="http://schemas.openxmlformats.org/officeDocument/2006/relationships/tags" Target="../tags/tag11.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187.xml"/><Relationship Id="rId1" Type="http://schemas.openxmlformats.org/officeDocument/2006/relationships/tags" Target="../tags/tag1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7.xml"/><Relationship Id="rId1" Type="http://schemas.openxmlformats.org/officeDocument/2006/relationships/tags" Target="../tags/tag13.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87.xml"/><Relationship Id="rId1" Type="http://schemas.openxmlformats.org/officeDocument/2006/relationships/tags" Target="../tags/tag14.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87.xml"/><Relationship Id="rId1" Type="http://schemas.openxmlformats.org/officeDocument/2006/relationships/tags" Target="../tags/tag15.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188.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0.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187.xml"/><Relationship Id="rId1" Type="http://schemas.openxmlformats.org/officeDocument/2006/relationships/tags" Target="../tags/tag17.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87.xml"/><Relationship Id="rId1" Type="http://schemas.openxmlformats.org/officeDocument/2006/relationships/tags" Target="../tags/tag18.xml"/></Relationships>
</file>

<file path=ppt/slides/_rels/slide1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87.xml"/><Relationship Id="rId1" Type="http://schemas.openxmlformats.org/officeDocument/2006/relationships/tags" Target="../tags/tag19.xml"/><Relationship Id="rId4" Type="http://schemas.openxmlformats.org/officeDocument/2006/relationships/image" Target="../media/image73.png"/></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187.xml"/><Relationship Id="rId1" Type="http://schemas.openxmlformats.org/officeDocument/2006/relationships/tags" Target="../tags/tag20.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87.xml"/><Relationship Id="rId1" Type="http://schemas.openxmlformats.org/officeDocument/2006/relationships/tags" Target="../tags/tag21.xml"/></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188.xml"/><Relationship Id="rId1" Type="http://schemas.openxmlformats.org/officeDocument/2006/relationships/tags" Target="../tags/tag22.xml"/></Relationships>
</file>

<file path=ppt/slides/_rels/slide1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187.xml"/><Relationship Id="rId1" Type="http://schemas.openxmlformats.org/officeDocument/2006/relationships/tags" Target="../tags/tag23.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87.xml"/><Relationship Id="rId1" Type="http://schemas.openxmlformats.org/officeDocument/2006/relationships/tags" Target="../tags/tag24.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189.xml"/><Relationship Id="rId2" Type="http://schemas.openxmlformats.org/officeDocument/2006/relationships/tags" Target="../tags/tag26.xml"/><Relationship Id="rId1" Type="http://schemas.openxmlformats.org/officeDocument/2006/relationships/tags" Target="../tags/tag2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52.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91.xml"/></Relationships>
</file>

<file path=ppt/slides/_rels/slide153.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92.xml"/></Relationships>
</file>

<file path=ppt/slides/_rels/slide15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9.xml"/><Relationship Id="rId1" Type="http://schemas.openxmlformats.org/officeDocument/2006/relationships/slideLayout" Target="../slideLayouts/slideLayout193.xml"/><Relationship Id="rId5" Type="http://schemas.openxmlformats.org/officeDocument/2006/relationships/chart" Target="../charts/chart25.xml"/><Relationship Id="rId4" Type="http://schemas.openxmlformats.org/officeDocument/2006/relationships/chart" Target="../charts/chart24.xml"/></Relationships>
</file>

<file path=ppt/slides/_rels/slide1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194.xml"/></Relationships>
</file>

<file path=ppt/slides/_rels/slide1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9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2.xml"/><Relationship Id="rId1" Type="http://schemas.openxmlformats.org/officeDocument/2006/relationships/slideLayout" Target="../slideLayouts/slideLayout198.xml"/><Relationship Id="rId5" Type="http://schemas.openxmlformats.org/officeDocument/2006/relationships/chart" Target="../charts/chart28.xml"/><Relationship Id="rId4" Type="http://schemas.openxmlformats.org/officeDocument/2006/relationships/chart" Target="../charts/chart27.xml"/></Relationships>
</file>

<file path=ppt/slides/_rels/slide16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3.xml"/><Relationship Id="rId1" Type="http://schemas.openxmlformats.org/officeDocument/2006/relationships/slideLayout" Target="../slideLayouts/slideLayout199.xml"/><Relationship Id="rId5" Type="http://schemas.openxmlformats.org/officeDocument/2006/relationships/chart" Target="../charts/chart31.xml"/><Relationship Id="rId4" Type="http://schemas.openxmlformats.org/officeDocument/2006/relationships/chart" Target="../charts/chart30.xml"/></Relationships>
</file>

<file path=ppt/slides/_rels/slide162.xml.rels><?xml version="1.0" encoding="UTF-8" standalone="yes"?>
<Relationships xmlns="http://schemas.openxmlformats.org/package/2006/relationships"><Relationship Id="rId3" Type="http://schemas.openxmlformats.org/officeDocument/2006/relationships/chart" Target="../charts/chart32.xml"/><Relationship Id="rId7" Type="http://schemas.openxmlformats.org/officeDocument/2006/relationships/chart" Target="../charts/chart36.xml"/><Relationship Id="rId2" Type="http://schemas.openxmlformats.org/officeDocument/2006/relationships/notesSlide" Target="../notesSlides/notesSlide54.xml"/><Relationship Id="rId1" Type="http://schemas.openxmlformats.org/officeDocument/2006/relationships/slideLayout" Target="../slideLayouts/slideLayout200.xml"/><Relationship Id="rId6" Type="http://schemas.openxmlformats.org/officeDocument/2006/relationships/chart" Target="../charts/chart35.xml"/><Relationship Id="rId5" Type="http://schemas.openxmlformats.org/officeDocument/2006/relationships/chart" Target="../charts/chart34.xml"/><Relationship Id="rId4" Type="http://schemas.openxmlformats.org/officeDocument/2006/relationships/chart" Target="../charts/chart33.xml"/></Relationships>
</file>

<file path=ppt/slides/_rels/slide163.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55.xml"/><Relationship Id="rId1" Type="http://schemas.openxmlformats.org/officeDocument/2006/relationships/slideLayout" Target="../slideLayouts/slideLayout201.xml"/></Relationships>
</file>

<file path=ppt/slides/_rels/slide164.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202.xml"/></Relationships>
</file>

<file path=ppt/slides/_rels/slide16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56.xml"/><Relationship Id="rId1" Type="http://schemas.openxmlformats.org/officeDocument/2006/relationships/slideLayout" Target="../slideLayouts/slideLayout203.xml"/></Relationships>
</file>

<file path=ppt/slides/_rels/slide166.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57.xml"/><Relationship Id="rId1" Type="http://schemas.openxmlformats.org/officeDocument/2006/relationships/slideLayout" Target="../slideLayouts/slideLayout204.xml"/></Relationships>
</file>

<file path=ppt/slides/_rels/slide167.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8.xml"/><Relationship Id="rId1" Type="http://schemas.openxmlformats.org/officeDocument/2006/relationships/slideLayout" Target="../slideLayouts/slideLayout205.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8.xml"/></Relationships>
</file>

<file path=ppt/slides/_rels/slide1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09.xml"/></Relationships>
</file>

<file path=ppt/slides/_rels/slide1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4.xml"/></Relationships>
</file>

<file path=ppt/slides/_rels/slide18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chart" Target="../charts/chart42.xml"/><Relationship Id="rId1" Type="http://schemas.openxmlformats.org/officeDocument/2006/relationships/slideLayout" Target="../slideLayouts/slideLayout216.xml"/></Relationships>
</file>

<file path=ppt/slides/_rels/slide18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21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2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23.xml"/></Relationships>
</file>

<file path=ppt/slides/_rels/slide189.xml.rels><?xml version="1.0" encoding="UTF-8" standalone="yes"?>
<Relationships xmlns="http://schemas.openxmlformats.org/package/2006/relationships"><Relationship Id="rId3" Type="http://schemas.openxmlformats.org/officeDocument/2006/relationships/slideLayout" Target="../slideLayouts/slideLayout223.xml"/><Relationship Id="rId2" Type="http://schemas.openxmlformats.org/officeDocument/2006/relationships/tags" Target="../tags/tag27.xml"/><Relationship Id="rId1" Type="http://schemas.openxmlformats.org/officeDocument/2006/relationships/vmlDrawing" Target="../drawings/vmlDrawing3.vml"/><Relationship Id="rId6" Type="http://schemas.openxmlformats.org/officeDocument/2006/relationships/image" Target="../media/image81.emf"/><Relationship Id="rId5" Type="http://schemas.openxmlformats.org/officeDocument/2006/relationships/oleObject" Target="../embeddings/oleObject2.bin"/><Relationship Id="rId4" Type="http://schemas.openxmlformats.org/officeDocument/2006/relationships/notesSlide" Target="../notesSlides/notesSlide62.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5.xml"/></Relationships>
</file>

<file path=ppt/slides/_rels/slide190.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63.xml"/><Relationship Id="rId1" Type="http://schemas.openxmlformats.org/officeDocument/2006/relationships/slideLayout" Target="../slideLayouts/slideLayout223.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23.xml"/><Relationship Id="rId1" Type="http://schemas.openxmlformats.org/officeDocument/2006/relationships/tags" Target="../tags/tag28.xml"/><Relationship Id="rId4" Type="http://schemas.openxmlformats.org/officeDocument/2006/relationships/chart" Target="../charts/chart46.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23.xml"/><Relationship Id="rId1" Type="http://schemas.openxmlformats.org/officeDocument/2006/relationships/vmlDrawing" Target="../drawings/vmlDrawing4.vml"/><Relationship Id="rId5" Type="http://schemas.openxmlformats.org/officeDocument/2006/relationships/image" Target="../media/image82.emf"/><Relationship Id="rId4" Type="http://schemas.openxmlformats.org/officeDocument/2006/relationships/package" Target="../embeddings/Microsoft_Word_Document.docx"/></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2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24.xml"/></Relationships>
</file>

<file path=ppt/slides/_rels/slide19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8.xml"/><Relationship Id="rId1" Type="http://schemas.openxmlformats.org/officeDocument/2006/relationships/slideLayout" Target="../slideLayouts/slideLayout225.xml"/><Relationship Id="rId4" Type="http://schemas.openxmlformats.org/officeDocument/2006/relationships/image" Target="../media/image84.emf"/></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2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24.xml"/></Relationships>
</file>

<file path=ppt/slides/_rels/slide1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2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0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28.xml"/></Relationships>
</file>

<file path=ppt/slides/_rels/slide207.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228.xml"/></Relationships>
</file>

<file path=ppt/slides/_rels/slide208.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228.xml"/></Relationships>
</file>

<file path=ppt/slides/_rels/slide209.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2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10.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228.xml"/></Relationships>
</file>

<file path=ppt/slides/_rels/slide211.xml.rels><?xml version="1.0" encoding="UTF-8" standalone="yes"?>
<Relationships xmlns="http://schemas.openxmlformats.org/package/2006/relationships"><Relationship Id="rId2" Type="http://schemas.openxmlformats.org/officeDocument/2006/relationships/chart" Target="../charts/chart52.xml"/><Relationship Id="rId1" Type="http://schemas.openxmlformats.org/officeDocument/2006/relationships/slideLayout" Target="../slideLayouts/slideLayout22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15.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228.xml"/><Relationship Id="rId4" Type="http://schemas.openxmlformats.org/officeDocument/2006/relationships/chart" Target="../charts/chart5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1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28.xml"/></Relationships>
</file>

<file path=ppt/slides/_rels/slide218.xml.rels><?xml version="1.0" encoding="UTF-8" standalone="yes"?>
<Relationships xmlns="http://schemas.openxmlformats.org/package/2006/relationships"><Relationship Id="rId2" Type="http://schemas.openxmlformats.org/officeDocument/2006/relationships/chart" Target="../charts/chart56.xml"/><Relationship Id="rId1" Type="http://schemas.openxmlformats.org/officeDocument/2006/relationships/slideLayout" Target="../slideLayouts/slideLayout22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8.xml"/></Relationships>
</file>

<file path=ppt/slides/_rels/slide220.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228.xml"/></Relationships>
</file>

<file path=ppt/slides/_rels/slide221.xml.rels><?xml version="1.0" encoding="UTF-8" standalone="yes"?>
<Relationships xmlns="http://schemas.openxmlformats.org/package/2006/relationships"><Relationship Id="rId2" Type="http://schemas.openxmlformats.org/officeDocument/2006/relationships/chart" Target="../charts/chart58.xml"/><Relationship Id="rId1" Type="http://schemas.openxmlformats.org/officeDocument/2006/relationships/slideLayout" Target="../slideLayouts/slideLayout228.xml"/></Relationships>
</file>

<file path=ppt/slides/_rels/slide222.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228.xml"/></Relationships>
</file>

<file path=ppt/slides/_rels/slide223.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228.xml"/></Relationships>
</file>

<file path=ppt/slides/_rels/slide224.xml.rels><?xml version="1.0" encoding="UTF-8" standalone="yes"?>
<Relationships xmlns="http://schemas.openxmlformats.org/package/2006/relationships"><Relationship Id="rId2" Type="http://schemas.openxmlformats.org/officeDocument/2006/relationships/chart" Target="../charts/chart61.xml"/><Relationship Id="rId1" Type="http://schemas.openxmlformats.org/officeDocument/2006/relationships/slideLayout" Target="../slideLayouts/slideLayout228.xml"/></Relationships>
</file>

<file path=ppt/slides/_rels/slide225.xml.rels><?xml version="1.0" encoding="UTF-8" standalone="yes"?>
<Relationships xmlns="http://schemas.openxmlformats.org/package/2006/relationships"><Relationship Id="rId2" Type="http://schemas.openxmlformats.org/officeDocument/2006/relationships/chart" Target="../charts/chart62.xml"/><Relationship Id="rId1" Type="http://schemas.openxmlformats.org/officeDocument/2006/relationships/slideLayout" Target="../slideLayouts/slideLayout22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28.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228.xml"/></Relationships>
</file>

<file path=ppt/slides/_rels/slide229.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228.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99.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31.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chart" Target="../charts/chart65.xml"/><Relationship Id="rId1" Type="http://schemas.openxmlformats.org/officeDocument/2006/relationships/slideLayout" Target="../slideLayouts/slideLayout228.xml"/></Relationships>
</file>

<file path=ppt/slides/_rels/slide2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28.xml"/><Relationship Id="rId1" Type="http://schemas.openxmlformats.org/officeDocument/2006/relationships/vmlDrawing" Target="../drawings/vmlDrawing5.vml"/><Relationship Id="rId4" Type="http://schemas.openxmlformats.org/officeDocument/2006/relationships/image" Target="../media/image89.emf"/></Relationships>
</file>

<file path=ppt/slides/_rels/slide2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28.xml"/><Relationship Id="rId1" Type="http://schemas.openxmlformats.org/officeDocument/2006/relationships/vmlDrawing" Target="../drawings/vmlDrawing6.vml"/><Relationship Id="rId4" Type="http://schemas.openxmlformats.org/officeDocument/2006/relationships/image" Target="../media/image90.emf"/></Relationships>
</file>

<file path=ppt/slides/_rels/slide23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28.xml"/><Relationship Id="rId1" Type="http://schemas.openxmlformats.org/officeDocument/2006/relationships/vmlDrawing" Target="../drawings/vmlDrawing7.vml"/><Relationship Id="rId4" Type="http://schemas.openxmlformats.org/officeDocument/2006/relationships/image" Target="../media/image91.emf"/></Relationships>
</file>

<file path=ppt/slides/_rels/slide235.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openxmlformats.org/officeDocument/2006/relationships/slideLayout" Target="../slideLayouts/slideLayout228.xml"/><Relationship Id="rId1" Type="http://schemas.openxmlformats.org/officeDocument/2006/relationships/vmlDrawing" Target="../drawings/vmlDrawing8.vml"/><Relationship Id="rId4" Type="http://schemas.openxmlformats.org/officeDocument/2006/relationships/image" Target="../media/image92.emf"/></Relationships>
</file>

<file path=ppt/slides/_rels/slide236.xml.rels><?xml version="1.0" encoding="UTF-8" standalone="yes"?>
<Relationships xmlns="http://schemas.openxmlformats.org/package/2006/relationships"><Relationship Id="rId2" Type="http://schemas.openxmlformats.org/officeDocument/2006/relationships/chart" Target="../charts/chart67.xml"/><Relationship Id="rId1" Type="http://schemas.openxmlformats.org/officeDocument/2006/relationships/slideLayout" Target="../slideLayouts/slideLayout228.xml"/></Relationships>
</file>

<file path=ppt/slides/_rels/slide237.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openxmlformats.org/officeDocument/2006/relationships/slideLayout" Target="../slideLayouts/slideLayout228.xml"/><Relationship Id="rId1" Type="http://schemas.openxmlformats.org/officeDocument/2006/relationships/vmlDrawing" Target="../drawings/vmlDrawing9.vml"/><Relationship Id="rId4" Type="http://schemas.openxmlformats.org/officeDocument/2006/relationships/image" Target="../media/image93.emf"/></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png"/><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07.xml"/></Relationships>
</file>

<file path=ppt/slides/_rels/slide3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0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1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1.emf"/><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55.png"/><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56.png"/><Relationship Id="rId1" Type="http://schemas.openxmlformats.org/officeDocument/2006/relationships/slideLayout" Target="../slideLayouts/slideLayout120.xml"/></Relationships>
</file>

<file path=ppt/slides/_rels/slide4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57.png"/><Relationship Id="rId1" Type="http://schemas.openxmlformats.org/officeDocument/2006/relationships/slideLayout" Target="../slideLayouts/slideLayout121.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1.emf"/><Relationship Id="rId1" Type="http://schemas.openxmlformats.org/officeDocument/2006/relationships/slideLayout" Target="../slideLayouts/slideLayout1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1.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42.xml"/><Relationship Id="rId4" Type="http://schemas.openxmlformats.org/officeDocument/2006/relationships/chart" Target="../charts/chart3.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43.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4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0.xml"/><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52.xml"/><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54.xml"/><Relationship Id="rId4" Type="http://schemas.openxmlformats.org/officeDocument/2006/relationships/image" Target="../media/image4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4.png"/><Relationship Id="rId18" Type="http://schemas.openxmlformats.org/officeDocument/2006/relationships/diagramColors" Target="../diagrams/colors2.xml"/><Relationship Id="rId3" Type="http://schemas.microsoft.com/office/2007/relationships/hdphoto" Target="../media/hdphoto1.wdp"/><Relationship Id="rId21" Type="http://schemas.openxmlformats.org/officeDocument/2006/relationships/image" Target="../media/image11.svg"/><Relationship Id="rId7" Type="http://schemas.openxmlformats.org/officeDocument/2006/relationships/diagramColors" Target="../diagrams/colors1.xml"/><Relationship Id="rId12" Type="http://schemas.openxmlformats.org/officeDocument/2006/relationships/image" Target="../media/image7.svg"/><Relationship Id="rId17" Type="http://schemas.openxmlformats.org/officeDocument/2006/relationships/diagramQuickStyle" Target="../diagrams/quickStyle2.xml"/><Relationship Id="rId2" Type="http://schemas.openxmlformats.org/officeDocument/2006/relationships/image" Target="../media/image21.png"/><Relationship Id="rId16" Type="http://schemas.openxmlformats.org/officeDocument/2006/relationships/diagramLayout" Target="../diagrams/layout2.xml"/><Relationship Id="rId20" Type="http://schemas.openxmlformats.org/officeDocument/2006/relationships/image" Target="../media/image25.png"/><Relationship Id="rId1" Type="http://schemas.openxmlformats.org/officeDocument/2006/relationships/slideLayout" Target="../slideLayouts/slideLayout84.xml"/><Relationship Id="rId6" Type="http://schemas.openxmlformats.org/officeDocument/2006/relationships/diagramQuickStyle" Target="../diagrams/quickStyle1.xml"/><Relationship Id="rId11" Type="http://schemas.openxmlformats.org/officeDocument/2006/relationships/image" Target="../media/image23.png"/><Relationship Id="rId5" Type="http://schemas.openxmlformats.org/officeDocument/2006/relationships/diagramLayout" Target="../diagrams/layout1.xml"/><Relationship Id="rId15" Type="http://schemas.openxmlformats.org/officeDocument/2006/relationships/diagramData" Target="../diagrams/data2.xml"/><Relationship Id="rId23" Type="http://schemas.openxmlformats.org/officeDocument/2006/relationships/image" Target="../media/image13.svg"/><Relationship Id="rId10" Type="http://schemas.openxmlformats.org/officeDocument/2006/relationships/image" Target="../media/image5.svg"/><Relationship Id="rId19" Type="http://schemas.microsoft.com/office/2007/relationships/diagramDrawing" Target="../diagrams/drawing2.xml"/><Relationship Id="rId4" Type="http://schemas.openxmlformats.org/officeDocument/2006/relationships/diagramData" Target="../diagrams/data1.xml"/><Relationship Id="rId9" Type="http://schemas.openxmlformats.org/officeDocument/2006/relationships/image" Target="../media/image22.png"/><Relationship Id="rId14" Type="http://schemas.openxmlformats.org/officeDocument/2006/relationships/image" Target="../media/image9.svg"/><Relationship Id="rId22" Type="http://schemas.openxmlformats.org/officeDocument/2006/relationships/image" Target="../media/image26.png"/></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156.xml"/><Relationship Id="rId4" Type="http://schemas.openxmlformats.org/officeDocument/2006/relationships/image" Target="../media/image4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158.xml"/><Relationship Id="rId4" Type="http://schemas.openxmlformats.org/officeDocument/2006/relationships/image" Target="../media/image5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160.xml"/><Relationship Id="rId4" Type="http://schemas.openxmlformats.org/officeDocument/2006/relationships/image" Target="../media/image5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7.xml"/></Relationships>
</file>

<file path=ppt/slides/_rels/slide92.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63.png"/><Relationship Id="rId1" Type="http://schemas.openxmlformats.org/officeDocument/2006/relationships/slideLayout" Target="../slideLayouts/slideLayout168.xml"/><Relationship Id="rId6" Type="http://schemas.openxmlformats.org/officeDocument/2006/relationships/image" Target="../media/image65.png"/><Relationship Id="rId5" Type="http://schemas.microsoft.com/office/2007/relationships/hdphoto" Target="../media/hdphoto3.wdp"/><Relationship Id="rId4" Type="http://schemas.openxmlformats.org/officeDocument/2006/relationships/image" Target="../media/image6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9550"/>
            <a:ext cx="8839200" cy="685800"/>
          </a:xfrm>
        </p:spPr>
        <p:txBody>
          <a:bodyPr>
            <a:normAutofit/>
          </a:bodyPr>
          <a:lstStyle/>
          <a:p>
            <a:r>
              <a:rPr lang="en-US" b="1" dirty="0"/>
              <a:t>Meeting of the Investment Advisory Council</a:t>
            </a:r>
          </a:p>
        </p:txBody>
      </p:sp>
      <p:sp>
        <p:nvSpPr>
          <p:cNvPr id="3" name="Rectangle 2"/>
          <p:cNvSpPr/>
          <p:nvPr/>
        </p:nvSpPr>
        <p:spPr>
          <a:xfrm>
            <a:off x="5638800" y="1556089"/>
            <a:ext cx="3352800" cy="523220"/>
          </a:xfrm>
          <a:prstGeom prst="rect">
            <a:avLst/>
          </a:prstGeom>
        </p:spPr>
        <p:txBody>
          <a:bodyPr wrap="square" lIns="91432" tIns="45716" rIns="91432" bIns="45716">
            <a:spAutoFit/>
          </a:bodyPr>
          <a:lstStyle/>
          <a:p>
            <a:r>
              <a:rPr lang="en-US" sz="2800" dirty="0"/>
              <a:t>September 20, 2021</a:t>
            </a:r>
          </a:p>
        </p:txBody>
      </p:sp>
    </p:spTree>
    <p:extLst>
      <p:ext uri="{BB962C8B-B14F-4D97-AF65-F5344CB8AC3E}">
        <p14:creationId xmlns:p14="http://schemas.microsoft.com/office/powerpoint/2010/main" val="4061455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Executive Summary </a:t>
            </a:r>
            <a:endParaRPr lang="en-US" sz="1600" dirty="0"/>
          </a:p>
        </p:txBody>
      </p:sp>
      <p:sp>
        <p:nvSpPr>
          <p:cNvPr id="13" name="Rectangle 10"/>
          <p:cNvSpPr>
            <a:spLocks noChangeArrowheads="1"/>
          </p:cNvSpPr>
          <p:nvPr/>
        </p:nvSpPr>
        <p:spPr bwMode="auto">
          <a:xfrm>
            <a:off x="1591380" y="857251"/>
            <a:ext cx="7209720" cy="1400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0" rIns="0" bIns="0" anchor="ctr"/>
          <a:lstStyle>
            <a:lvl1pPr marL="342900" indent="-342900" algn="ctr" eaLnBrk="0" hangingPunct="0">
              <a:defRPr sz="2400">
                <a:solidFill>
                  <a:schemeClr val="tx1"/>
                </a:solidFill>
                <a:latin typeface="Arial" charset="0"/>
              </a:defRPr>
            </a:lvl1pPr>
            <a:lvl2pPr marL="228600" indent="-227013"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169863" marR="0" lvl="1" indent="-169863" algn="l" defTabSz="914400" rtl="0" eaLnBrk="0" fontAlgn="base" latinLnBrk="0" hangingPunct="0">
              <a:lnSpc>
                <a:spcPct val="100000"/>
              </a:lnSpc>
              <a:spcBef>
                <a:spcPct val="25000"/>
              </a:spcBef>
              <a:spcAft>
                <a:spcPct val="0"/>
              </a:spcAft>
              <a:buClr>
                <a:srgbClr val="E11B22"/>
              </a:buClr>
              <a:buSzTx/>
              <a:buFont typeface="Wingdings" panose="05000000000000000000" pitchFamily="2" charset="2"/>
              <a:buChar char="§"/>
              <a:tabLst/>
              <a:defRPr/>
            </a:pPr>
            <a:r>
              <a:rPr kumimoji="0" 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We believe the current portfolio is well-diversified with 81% return-seeking assets</a:t>
            </a:r>
          </a:p>
          <a:p>
            <a:pPr marL="169863" marR="0" lvl="1" indent="-169863" algn="l" defTabSz="914400" rtl="0" eaLnBrk="0" fontAlgn="base" latinLnBrk="0" hangingPunct="0">
              <a:lnSpc>
                <a:spcPct val="100000"/>
              </a:lnSpc>
              <a:spcBef>
                <a:spcPct val="25000"/>
              </a:spcBef>
              <a:spcAft>
                <a:spcPct val="0"/>
              </a:spcAft>
              <a:buClr>
                <a:srgbClr val="E11B22"/>
              </a:buClr>
              <a:buSzTx/>
              <a:buFont typeface="Wingdings" panose="05000000000000000000" pitchFamily="2" charset="2"/>
              <a:buChar char="§"/>
              <a:tabLst/>
              <a:defRPr/>
            </a:pPr>
            <a:r>
              <a:rPr kumimoji="0" lang="en-US" alt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The equity risk premium is 3.92% in this 2021 Asset-Liability Study, compared to 5.15% from 2020; the change is driven by the combination of lower projected equity returns and higher fixed income returns year-over-year</a:t>
            </a:r>
            <a:endParaRPr kumimoji="0" 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endParaRPr>
          </a:p>
          <a:p>
            <a:pPr marL="169863" marR="0" lvl="1" indent="-169863" algn="l" defTabSz="914400" rtl="0" eaLnBrk="0" fontAlgn="base" latinLnBrk="0" hangingPunct="0">
              <a:lnSpc>
                <a:spcPct val="100000"/>
              </a:lnSpc>
              <a:spcBef>
                <a:spcPct val="25000"/>
              </a:spcBef>
              <a:spcAft>
                <a:spcPct val="0"/>
              </a:spcAft>
              <a:buClr>
                <a:srgbClr val="E11B22"/>
              </a:buClr>
              <a:buSzTx/>
              <a:buFont typeface="Wingdings" panose="05000000000000000000" pitchFamily="2" charset="2"/>
              <a:buChar char="§"/>
              <a:tabLst/>
              <a:defRPr/>
            </a:pPr>
            <a:r>
              <a:rPr kumimoji="0" lang="en-US" alt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Asset returns (6.13%) are not expected to keep pace with the actuarial assumed rate of return (7.00%)</a:t>
            </a:r>
          </a:p>
        </p:txBody>
      </p:sp>
      <p:sp>
        <p:nvSpPr>
          <p:cNvPr id="19" name="Rectangle 10"/>
          <p:cNvSpPr>
            <a:spLocks noChangeArrowheads="1"/>
          </p:cNvSpPr>
          <p:nvPr/>
        </p:nvSpPr>
        <p:spPr bwMode="auto">
          <a:xfrm>
            <a:off x="2765629" y="2372800"/>
            <a:ext cx="5943396" cy="18039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342900" indent="-342900" algn="ctr" eaLnBrk="0" hangingPunct="0">
              <a:defRPr sz="2400">
                <a:solidFill>
                  <a:schemeClr val="tx1"/>
                </a:solidFill>
                <a:latin typeface="Arial" charset="0"/>
              </a:defRPr>
            </a:lvl1pPr>
            <a:lvl2pPr marL="228600" indent="-227013"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227013" marR="0" lvl="1" indent="-227013" algn="l" defTabSz="914400" rtl="0" eaLnBrk="0" fontAlgn="base" latinLnBrk="0" hangingPunct="0">
              <a:lnSpc>
                <a:spcPct val="100000"/>
              </a:lnSpc>
              <a:spcBef>
                <a:spcPct val="25000"/>
              </a:spcBef>
              <a:spcAft>
                <a:spcPct val="0"/>
              </a:spcAft>
              <a:buClr>
                <a:srgbClr val="00B0F0"/>
              </a:buClr>
              <a:buSzTx/>
              <a:buFont typeface="Wingdings" panose="05000000000000000000" pitchFamily="2" charset="2"/>
              <a:buChar char="§"/>
              <a:tabLst/>
              <a:defRPr/>
            </a:pPr>
            <a:endParaRPr kumimoji="0" lang="en-US" altLang="en-US" sz="12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endParaRPr>
          </a:p>
        </p:txBody>
      </p:sp>
      <p:sp>
        <p:nvSpPr>
          <p:cNvPr id="10" name="Rectangle 10">
            <a:extLst>
              <a:ext uri="{FF2B5EF4-FFF2-40B4-BE49-F238E27FC236}">
                <a16:creationId xmlns:a16="http://schemas.microsoft.com/office/drawing/2014/main" id="{3677463C-1DE7-4CBD-B7DE-9D62C95BD4E6}"/>
              </a:ext>
            </a:extLst>
          </p:cNvPr>
          <p:cNvSpPr>
            <a:spLocks noChangeArrowheads="1"/>
          </p:cNvSpPr>
          <p:nvPr/>
        </p:nvSpPr>
        <p:spPr bwMode="auto">
          <a:xfrm>
            <a:off x="2205406" y="2054172"/>
            <a:ext cx="6606653" cy="141750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0" rIns="0" bIns="0" anchor="ctr"/>
          <a:lstStyle>
            <a:lvl1pPr marL="342900" indent="-342900" algn="ctr" eaLnBrk="0" hangingPunct="0">
              <a:defRPr sz="2400">
                <a:solidFill>
                  <a:schemeClr val="tx1"/>
                </a:solidFill>
                <a:latin typeface="Arial" charset="0"/>
              </a:defRPr>
            </a:lvl1pPr>
            <a:lvl2pPr marL="228600" indent="-227013"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169863" marR="0" lvl="1" indent="-169863" algn="l" defTabSz="914400" rtl="0" eaLnBrk="0" fontAlgn="base" latinLnBrk="0" hangingPunct="0">
              <a:lnSpc>
                <a:spcPct val="100000"/>
              </a:lnSpc>
              <a:spcBef>
                <a:spcPct val="25000"/>
              </a:spcBef>
              <a:spcAft>
                <a:spcPct val="0"/>
              </a:spcAft>
              <a:buClr>
                <a:srgbClr val="5EB6E4"/>
              </a:buClr>
              <a:buSzTx/>
              <a:buFont typeface="Wingdings" panose="05000000000000000000" pitchFamily="2" charset="2"/>
              <a:buChar char="§"/>
              <a:tabLst/>
              <a:defRPr/>
            </a:pPr>
            <a:r>
              <a:rPr kumimoji="0" lang="en-US" alt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Longer time horizons are expected to reward higher levels of risk; shorter time horizons are not</a:t>
            </a:r>
          </a:p>
          <a:p>
            <a:pPr marL="169863" marR="0" lvl="1" indent="-169863" algn="l" defTabSz="914400" rtl="0" eaLnBrk="0" fontAlgn="base" latinLnBrk="0" hangingPunct="0">
              <a:lnSpc>
                <a:spcPct val="100000"/>
              </a:lnSpc>
              <a:spcBef>
                <a:spcPct val="25000"/>
              </a:spcBef>
              <a:spcAft>
                <a:spcPct val="0"/>
              </a:spcAft>
              <a:buClr>
                <a:srgbClr val="5EB6E4"/>
              </a:buClr>
              <a:buSzTx/>
              <a:buFont typeface="Wingdings" panose="05000000000000000000" pitchFamily="2" charset="2"/>
              <a:buChar char="§"/>
              <a:tabLst/>
              <a:defRPr/>
            </a:pPr>
            <a:r>
              <a:rPr kumimoji="0" lang="en-US" alt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The funded ratio is expected to improve with FYE 2021 returns and then remain relatively flat over the course of the projection period in our central expectation (50</a:t>
            </a:r>
            <a:r>
              <a:rPr kumimoji="0" lang="en-US" altLang="en-US" sz="11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th</a:t>
            </a:r>
            <a:r>
              <a:rPr kumimoji="0" lang="en-US" alt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percentile outcome)</a:t>
            </a:r>
          </a:p>
          <a:p>
            <a:pPr marL="169863" marR="0" lvl="1" indent="-169863" algn="l" defTabSz="914400" rtl="0" eaLnBrk="0" fontAlgn="base" latinLnBrk="0" hangingPunct="0">
              <a:lnSpc>
                <a:spcPct val="100000"/>
              </a:lnSpc>
              <a:spcBef>
                <a:spcPct val="25000"/>
              </a:spcBef>
              <a:spcAft>
                <a:spcPct val="0"/>
              </a:spcAft>
              <a:buClr>
                <a:srgbClr val="5EB6E4"/>
              </a:buClr>
              <a:buSzTx/>
              <a:buFont typeface="Wingdings" panose="05000000000000000000" pitchFamily="2" charset="2"/>
              <a:buChar char="§"/>
              <a:tabLst/>
              <a:defRPr/>
            </a:pPr>
            <a:r>
              <a:rPr kumimoji="0" lang="en-US" alt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Adverse market experience could significantly impact the funded status of the Plan over the projection period, albeit with low likelihood</a:t>
            </a:r>
          </a:p>
        </p:txBody>
      </p:sp>
      <p:grpSp>
        <p:nvGrpSpPr>
          <p:cNvPr id="3" name="Group 2">
            <a:extLst>
              <a:ext uri="{FF2B5EF4-FFF2-40B4-BE49-F238E27FC236}">
                <a16:creationId xmlns:a16="http://schemas.microsoft.com/office/drawing/2014/main" id="{819714A5-768C-40B4-8F32-ECD0BAB3E577}"/>
              </a:ext>
            </a:extLst>
          </p:cNvPr>
          <p:cNvGrpSpPr/>
          <p:nvPr/>
        </p:nvGrpSpPr>
        <p:grpSpPr>
          <a:xfrm>
            <a:off x="364850" y="852468"/>
            <a:ext cx="1834515" cy="3825039"/>
            <a:chOff x="364850" y="852467"/>
            <a:chExt cx="1956506" cy="4079404"/>
          </a:xfrm>
        </p:grpSpPr>
        <p:sp>
          <p:nvSpPr>
            <p:cNvPr id="7" name="Freeform 14"/>
            <p:cNvSpPr>
              <a:spLocks noChangeAspect="1"/>
            </p:cNvSpPr>
            <p:nvPr/>
          </p:nvSpPr>
          <p:spPr bwMode="auto">
            <a:xfrm>
              <a:off x="364850" y="852467"/>
              <a:ext cx="1296404" cy="1499030"/>
            </a:xfrm>
            <a:custGeom>
              <a:avLst/>
              <a:gdLst>
                <a:gd name="T0" fmla="*/ 723 w 723"/>
                <a:gd name="T1" fmla="*/ 626 h 836"/>
                <a:gd name="T2" fmla="*/ 361 w 723"/>
                <a:gd name="T3" fmla="*/ 836 h 836"/>
                <a:gd name="T4" fmla="*/ 0 w 723"/>
                <a:gd name="T5" fmla="*/ 626 h 836"/>
                <a:gd name="T6" fmla="*/ 0 w 723"/>
                <a:gd name="T7" fmla="*/ 210 h 836"/>
                <a:gd name="T8" fmla="*/ 361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1" y="836"/>
                  </a:lnTo>
                  <a:lnTo>
                    <a:pt x="0" y="626"/>
                  </a:lnTo>
                  <a:lnTo>
                    <a:pt x="0" y="210"/>
                  </a:lnTo>
                  <a:lnTo>
                    <a:pt x="361" y="0"/>
                  </a:lnTo>
                  <a:lnTo>
                    <a:pt x="723" y="210"/>
                  </a:lnTo>
                  <a:lnTo>
                    <a:pt x="723" y="626"/>
                  </a:lnTo>
                  <a:close/>
                </a:path>
              </a:pathLst>
            </a:custGeom>
            <a:solidFill>
              <a:srgbClr val="E11B22"/>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Investment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Analysis</a:t>
              </a:r>
            </a:p>
          </p:txBody>
        </p:sp>
        <p:sp>
          <p:nvSpPr>
            <p:cNvPr id="8" name="Freeform 14"/>
            <p:cNvSpPr>
              <a:spLocks noChangeAspect="1"/>
            </p:cNvSpPr>
            <p:nvPr/>
          </p:nvSpPr>
          <p:spPr bwMode="auto">
            <a:xfrm>
              <a:off x="1024952" y="2146826"/>
              <a:ext cx="1296404" cy="1499031"/>
            </a:xfrm>
            <a:custGeom>
              <a:avLst/>
              <a:gdLst>
                <a:gd name="T0" fmla="*/ 723 w 723"/>
                <a:gd name="T1" fmla="*/ 626 h 836"/>
                <a:gd name="T2" fmla="*/ 361 w 723"/>
                <a:gd name="T3" fmla="*/ 836 h 836"/>
                <a:gd name="T4" fmla="*/ 0 w 723"/>
                <a:gd name="T5" fmla="*/ 626 h 836"/>
                <a:gd name="T6" fmla="*/ 0 w 723"/>
                <a:gd name="T7" fmla="*/ 210 h 836"/>
                <a:gd name="T8" fmla="*/ 361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1" y="836"/>
                  </a:lnTo>
                  <a:lnTo>
                    <a:pt x="0" y="626"/>
                  </a:lnTo>
                  <a:lnTo>
                    <a:pt x="0" y="210"/>
                  </a:lnTo>
                  <a:lnTo>
                    <a:pt x="361" y="0"/>
                  </a:lnTo>
                  <a:lnTo>
                    <a:pt x="723" y="210"/>
                  </a:lnTo>
                  <a:lnTo>
                    <a:pt x="723" y="626"/>
                  </a:lnTo>
                  <a:close/>
                </a:path>
              </a:pathLst>
            </a:custGeom>
            <a:solidFill>
              <a:srgbClr val="5EB6E4"/>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Asset-Liability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Projection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Analysis</a:t>
              </a:r>
            </a:p>
          </p:txBody>
        </p:sp>
        <p:sp>
          <p:nvSpPr>
            <p:cNvPr id="11" name="Freeform 14">
              <a:extLst>
                <a:ext uri="{FF2B5EF4-FFF2-40B4-BE49-F238E27FC236}">
                  <a16:creationId xmlns:a16="http://schemas.microsoft.com/office/drawing/2014/main" id="{51C16BB8-B9E5-4D97-9AD6-2238F27AED4F}"/>
                </a:ext>
              </a:extLst>
            </p:cNvPr>
            <p:cNvSpPr>
              <a:spLocks noChangeAspect="1"/>
            </p:cNvSpPr>
            <p:nvPr/>
          </p:nvSpPr>
          <p:spPr bwMode="auto">
            <a:xfrm>
              <a:off x="364850" y="3432841"/>
              <a:ext cx="1296404" cy="1499030"/>
            </a:xfrm>
            <a:custGeom>
              <a:avLst/>
              <a:gdLst>
                <a:gd name="T0" fmla="*/ 723 w 723"/>
                <a:gd name="T1" fmla="*/ 626 h 836"/>
                <a:gd name="T2" fmla="*/ 361 w 723"/>
                <a:gd name="T3" fmla="*/ 836 h 836"/>
                <a:gd name="T4" fmla="*/ 0 w 723"/>
                <a:gd name="T5" fmla="*/ 626 h 836"/>
                <a:gd name="T6" fmla="*/ 0 w 723"/>
                <a:gd name="T7" fmla="*/ 210 h 836"/>
                <a:gd name="T8" fmla="*/ 361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1" y="836"/>
                  </a:lnTo>
                  <a:lnTo>
                    <a:pt x="0" y="626"/>
                  </a:lnTo>
                  <a:lnTo>
                    <a:pt x="0" y="210"/>
                  </a:lnTo>
                  <a:lnTo>
                    <a:pt x="361" y="0"/>
                  </a:lnTo>
                  <a:lnTo>
                    <a:pt x="723" y="210"/>
                  </a:lnTo>
                  <a:lnTo>
                    <a:pt x="723" y="626"/>
                  </a:lnTo>
                  <a:close/>
                </a:path>
              </a:pathLst>
            </a:custGeom>
            <a:solidFill>
              <a:srgbClr val="4D4F53"/>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Liquidity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Analysis</a:t>
              </a:r>
            </a:p>
          </p:txBody>
        </p:sp>
      </p:grpSp>
      <p:sp>
        <p:nvSpPr>
          <p:cNvPr id="12" name="Rectangle 10">
            <a:extLst>
              <a:ext uri="{FF2B5EF4-FFF2-40B4-BE49-F238E27FC236}">
                <a16:creationId xmlns:a16="http://schemas.microsoft.com/office/drawing/2014/main" id="{1228CF86-A480-4DA8-8C5D-F6E91A8CB2B8}"/>
              </a:ext>
            </a:extLst>
          </p:cNvPr>
          <p:cNvSpPr>
            <a:spLocks noChangeArrowheads="1"/>
          </p:cNvSpPr>
          <p:nvPr/>
        </p:nvSpPr>
        <p:spPr bwMode="auto">
          <a:xfrm>
            <a:off x="1591379" y="3271946"/>
            <a:ext cx="7220679" cy="139530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0" rIns="0" bIns="0" anchor="ctr"/>
          <a:lstStyle>
            <a:lvl1pPr marL="342900" indent="-342900" algn="ctr" eaLnBrk="0" hangingPunct="0">
              <a:defRPr sz="2400">
                <a:solidFill>
                  <a:schemeClr val="tx1"/>
                </a:solidFill>
                <a:latin typeface="Arial" charset="0"/>
              </a:defRPr>
            </a:lvl1pPr>
            <a:lvl2pPr marL="228600" indent="-227013"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173736" marR="0" lvl="1" indent="-173736" algn="l" defTabSz="914400" rtl="0" eaLnBrk="0" fontAlgn="base" latinLnBrk="0" hangingPunct="0">
              <a:lnSpc>
                <a:spcPct val="100000"/>
              </a:lnSpc>
              <a:spcBef>
                <a:spcPct val="25000"/>
              </a:spcBef>
              <a:spcAft>
                <a:spcPct val="0"/>
              </a:spcAft>
              <a:buClr>
                <a:srgbClr val="4D4F53"/>
              </a:buClr>
              <a:buSzTx/>
              <a:buFont typeface="Wingdings" panose="05000000000000000000" pitchFamily="2" charset="2"/>
              <a:buChar char="§"/>
              <a:tabLst/>
              <a:defRPr/>
            </a:pPr>
            <a:r>
              <a:rPr kumimoji="0" lang="en-US" alt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The current portfolio is projected to have sufficient liquidity in the modeled Base, Recession, and Dark Skies scenarios</a:t>
            </a:r>
          </a:p>
        </p:txBody>
      </p:sp>
    </p:spTree>
    <p:extLst>
      <p:ext uri="{BB962C8B-B14F-4D97-AF65-F5344CB8AC3E}">
        <p14:creationId xmlns:p14="http://schemas.microsoft.com/office/powerpoint/2010/main" val="15343918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dirty="0"/>
              <a:t>Asset-Liability Management Background </a:t>
            </a:r>
            <a:br>
              <a:rPr lang="en-US" altLang="en-US" dirty="0"/>
            </a:br>
            <a:r>
              <a:rPr lang="en-US" sz="1600" dirty="0"/>
              <a:t>Utility Factor For Terminal Funded Status</a:t>
            </a:r>
          </a:p>
        </p:txBody>
      </p:sp>
      <p:sp>
        <p:nvSpPr>
          <p:cNvPr id="20483" name="Rectangle 3"/>
          <p:cNvSpPr>
            <a:spLocks noGrp="1" noChangeArrowheads="1"/>
          </p:cNvSpPr>
          <p:nvPr>
            <p:ph idx="1"/>
          </p:nvPr>
        </p:nvSpPr>
        <p:spPr/>
        <p:txBody>
          <a:bodyPr/>
          <a:lstStyle/>
          <a:p>
            <a:r>
              <a:rPr lang="en-US" sz="1400" dirty="0"/>
              <a:t>Modest deviations from 100% funding are normal, and no special adjustment is needed for these scenarios – the amount of surplus or unfunded liability can be reflected at its dollar value</a:t>
            </a:r>
          </a:p>
          <a:p>
            <a:endParaRPr lang="en-US" sz="1400" dirty="0"/>
          </a:p>
          <a:p>
            <a:r>
              <a:rPr lang="en-US" sz="1400" dirty="0"/>
              <a:t>As surplus amounts grow to very high levels, there is a declining value, or utility, to the surplus:</a:t>
            </a:r>
          </a:p>
          <a:p>
            <a:pPr lvl="1"/>
            <a:r>
              <a:rPr lang="en-US" dirty="0"/>
              <a:t>Contributions cannot go below zero</a:t>
            </a:r>
          </a:p>
          <a:p>
            <a:pPr lvl="1"/>
            <a:r>
              <a:rPr lang="en-US" dirty="0"/>
              <a:t>Long contribution holidays may create a false sense of how much the plan really costs, and lead to confusion when cost levels revert to “normal”</a:t>
            </a:r>
          </a:p>
          <a:p>
            <a:pPr lvl="1"/>
            <a:r>
              <a:rPr lang="en-US" dirty="0"/>
              <a:t>Large surplus amounts can become a potential target for non-pension applications</a:t>
            </a:r>
          </a:p>
          <a:p>
            <a:endParaRPr lang="en-US" sz="1400" dirty="0"/>
          </a:p>
          <a:p>
            <a:r>
              <a:rPr lang="en-US" sz="1400" dirty="0"/>
              <a:t>As unfunded amounts grow to very high levels, there is an increasing amount of “pain” as contributions rise to unacceptable levels:</a:t>
            </a:r>
          </a:p>
          <a:p>
            <a:pPr lvl="1"/>
            <a:r>
              <a:rPr lang="en-US" dirty="0"/>
              <a:t>May be viewed as “breaking trust” with future taxpayers</a:t>
            </a:r>
          </a:p>
          <a:p>
            <a:pPr lvl="1"/>
            <a:r>
              <a:rPr lang="en-US" dirty="0"/>
              <a:t>Freezing of the pension plan becomes a possibility</a:t>
            </a:r>
          </a:p>
        </p:txBody>
      </p:sp>
    </p:spTree>
    <p:extLst>
      <p:ext uri="{BB962C8B-B14F-4D97-AF65-F5344CB8AC3E}">
        <p14:creationId xmlns:p14="http://schemas.microsoft.com/office/powerpoint/2010/main" val="13825534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p:cNvSpPr>
          <p:nvPr>
            <p:ph type="title"/>
          </p:nvPr>
        </p:nvSpPr>
        <p:spPr/>
        <p:txBody>
          <a:bodyPr/>
          <a:lstStyle/>
          <a:p>
            <a:r>
              <a:rPr lang="en-US" altLang="en-US" dirty="0"/>
              <a:t>Asset-Liability Management Background </a:t>
            </a:r>
            <a:br>
              <a:rPr lang="en-US" altLang="en-US" dirty="0"/>
            </a:br>
            <a:r>
              <a:rPr lang="en-US" altLang="en-US" sz="1600" dirty="0"/>
              <a:t>Risk and Return in an Asset-Liability Context</a:t>
            </a:r>
          </a:p>
        </p:txBody>
      </p:sp>
      <p:sp>
        <p:nvSpPr>
          <p:cNvPr id="15364" name="Rectangle 3"/>
          <p:cNvSpPr>
            <a:spLocks noGrp="1"/>
          </p:cNvSpPr>
          <p:nvPr>
            <p:ph idx="1"/>
          </p:nvPr>
        </p:nvSpPr>
        <p:spPr/>
        <p:txBody>
          <a:bodyPr/>
          <a:lstStyle/>
          <a:p>
            <a:pPr eaLnBrk="1" hangingPunct="1">
              <a:tabLst>
                <a:tab pos="1257300" algn="l"/>
                <a:tab pos="1714500" algn="l"/>
                <a:tab pos="2514600" algn="l"/>
              </a:tabLst>
            </a:pPr>
            <a:r>
              <a:rPr lang="en-US" altLang="en-US" sz="1400" b="1" dirty="0"/>
              <a:t>Traditional:</a:t>
            </a:r>
          </a:p>
          <a:p>
            <a:pPr marL="465138" lvl="1" indent="-231775" eaLnBrk="1" hangingPunct="1">
              <a:buFont typeface="SimSun" pitchFamily="2" charset="-122"/>
              <a:buChar char="-"/>
              <a:tabLst>
                <a:tab pos="1141413" algn="l"/>
                <a:tab pos="1425575" algn="l"/>
                <a:tab pos="2514600" algn="l"/>
              </a:tabLst>
            </a:pPr>
            <a:r>
              <a:rPr lang="en-US" altLang="en-US" dirty="0"/>
              <a:t>Return 	= 	Investment performance</a:t>
            </a:r>
          </a:p>
          <a:p>
            <a:pPr marL="465138" lvl="1" indent="-231775" eaLnBrk="1" hangingPunct="1">
              <a:buFont typeface="SimSun" pitchFamily="2" charset="-122"/>
              <a:buChar char="-"/>
              <a:tabLst>
                <a:tab pos="1141413" algn="l"/>
                <a:tab pos="1425575" algn="l"/>
                <a:tab pos="2514600" algn="l"/>
              </a:tabLst>
            </a:pPr>
            <a:r>
              <a:rPr lang="en-US" altLang="en-US" dirty="0"/>
              <a:t>Risk 	= 	Annual volatility of investment gains and losses</a:t>
            </a:r>
            <a:br>
              <a:rPr lang="en-US" altLang="en-US" dirty="0"/>
            </a:br>
            <a:r>
              <a:rPr lang="en-US" altLang="en-US" dirty="0"/>
              <a:t>		(e.g. weak/negative capital market returns)</a:t>
            </a:r>
          </a:p>
          <a:p>
            <a:pPr eaLnBrk="1" hangingPunct="1">
              <a:tabLst>
                <a:tab pos="1257300" algn="l"/>
                <a:tab pos="1714500" algn="l"/>
                <a:tab pos="2514600" algn="l"/>
              </a:tabLst>
            </a:pPr>
            <a:endParaRPr lang="en-US" altLang="en-US" sz="1400" b="1" dirty="0"/>
          </a:p>
          <a:p>
            <a:pPr eaLnBrk="1" hangingPunct="1">
              <a:tabLst>
                <a:tab pos="1257300" algn="l"/>
                <a:tab pos="1714500" algn="l"/>
                <a:tab pos="2514600" algn="l"/>
              </a:tabLst>
            </a:pPr>
            <a:r>
              <a:rPr lang="en-US" altLang="en-US" sz="1400" b="1" dirty="0"/>
              <a:t>Asset-Liability:</a:t>
            </a:r>
          </a:p>
          <a:p>
            <a:pPr marL="465138" lvl="1" indent="-231775" eaLnBrk="1" hangingPunct="1">
              <a:buFont typeface="SimSun" pitchFamily="2" charset="-122"/>
              <a:buChar char="-"/>
              <a:tabLst>
                <a:tab pos="1141413" algn="l"/>
                <a:tab pos="1425575" algn="l"/>
                <a:tab pos="2514600" algn="l"/>
              </a:tabLst>
            </a:pPr>
            <a:r>
              <a:rPr lang="en-US" altLang="en-US" dirty="0"/>
              <a:t>Return 	= 	Potential cost reduction or funded status improvement under average economic</a:t>
            </a:r>
            <a:br>
              <a:rPr lang="en-US" altLang="en-US" dirty="0"/>
            </a:br>
            <a:r>
              <a:rPr lang="en-US" altLang="en-US" dirty="0"/>
              <a:t>		conditions</a:t>
            </a:r>
          </a:p>
          <a:p>
            <a:pPr marL="465138" lvl="1" indent="-231775" eaLnBrk="1" hangingPunct="1">
              <a:buFont typeface="SimSun" pitchFamily="2" charset="-122"/>
              <a:buChar char="-"/>
              <a:tabLst>
                <a:tab pos="1141413" algn="l"/>
                <a:tab pos="1425575" algn="l"/>
                <a:tab pos="2514600" algn="l"/>
              </a:tabLst>
            </a:pPr>
            <a:r>
              <a:rPr lang="en-US" altLang="en-US" dirty="0"/>
              <a:t>Risk 	= 	During the worst economic conditions, contributions need to increase or funded status</a:t>
            </a:r>
            <a:br>
              <a:rPr lang="en-US" altLang="en-US" dirty="0"/>
            </a:br>
            <a:r>
              <a:rPr lang="en-US" altLang="en-US" dirty="0"/>
              <a:t>		declines (e.g., stocks decline, inflation/deflation shocks and/or interest rates decline)</a:t>
            </a:r>
          </a:p>
        </p:txBody>
      </p:sp>
    </p:spTree>
    <p:extLst>
      <p:ext uri="{BB962C8B-B14F-4D97-AF65-F5344CB8AC3E}">
        <p14:creationId xmlns:p14="http://schemas.microsoft.com/office/powerpoint/2010/main" val="5012017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altLang="en-US" dirty="0"/>
              <a:t>Asset-Liability Management Background </a:t>
            </a:r>
            <a:br>
              <a:rPr lang="en-US" altLang="en-US" dirty="0"/>
            </a:br>
            <a:r>
              <a:rPr lang="en-US" altLang="en-US" sz="1600" dirty="0"/>
              <a:t>Key Factors Affecting the Risk/Reward Trade-off</a:t>
            </a:r>
          </a:p>
        </p:txBody>
      </p:sp>
      <p:sp>
        <p:nvSpPr>
          <p:cNvPr id="16387" name="Rectangle 5"/>
          <p:cNvSpPr>
            <a:spLocks noGrp="1" noChangeArrowheads="1"/>
          </p:cNvSpPr>
          <p:nvPr>
            <p:ph idx="1"/>
          </p:nvPr>
        </p:nvSpPr>
        <p:spPr/>
        <p:txBody>
          <a:bodyPr/>
          <a:lstStyle/>
          <a:p>
            <a:r>
              <a:rPr lang="en-US" altLang="en-US" sz="1400" dirty="0"/>
              <a:t>The key take-away from the asset-liability study is the allocation between equity (“return-seeking”) vs. fixed income (“risk-reducing”)</a:t>
            </a:r>
          </a:p>
          <a:p>
            <a:endParaRPr lang="en-US" altLang="en-US" sz="1400" dirty="0"/>
          </a:p>
          <a:p>
            <a:r>
              <a:rPr lang="en-US" altLang="en-US" sz="1400" dirty="0"/>
              <a:t>Major factors affecting the ultimate mix are:</a:t>
            </a:r>
          </a:p>
          <a:p>
            <a:pPr lvl="1"/>
            <a:r>
              <a:rPr lang="en-US" altLang="en-US" b="1" dirty="0"/>
              <a:t>Time horizon </a:t>
            </a:r>
            <a:r>
              <a:rPr lang="en-US" altLang="en-US" dirty="0"/>
              <a:t>(or amortization period of unfunded liability) to fund the liability</a:t>
            </a:r>
          </a:p>
          <a:p>
            <a:pPr lvl="2"/>
            <a:r>
              <a:rPr lang="en-US" altLang="en-US" dirty="0"/>
              <a:t>a longer time horizon supports more risk taking</a:t>
            </a:r>
          </a:p>
          <a:p>
            <a:pPr lvl="1"/>
            <a:r>
              <a:rPr lang="en-US" altLang="en-US" b="1" dirty="0"/>
              <a:t>Characteristics of plan participants</a:t>
            </a:r>
          </a:p>
          <a:p>
            <a:pPr lvl="2"/>
            <a:r>
              <a:rPr lang="en-US" altLang="en-US" dirty="0"/>
              <a:t>a growing population of active participants supports more risk taking; a mature population with significant retirees might need a more conservative policy</a:t>
            </a:r>
          </a:p>
          <a:p>
            <a:pPr lvl="1"/>
            <a:r>
              <a:rPr lang="en-US" altLang="en-US" b="1" dirty="0"/>
              <a:t>Funded status</a:t>
            </a:r>
          </a:p>
          <a:p>
            <a:pPr lvl="2"/>
            <a:r>
              <a:rPr lang="en-US" altLang="en-US" dirty="0"/>
              <a:t>a less funded plan can utilize additional returns from equity investments</a:t>
            </a:r>
          </a:p>
          <a:p>
            <a:pPr lvl="1"/>
            <a:r>
              <a:rPr lang="en-US" altLang="en-US" b="1" dirty="0"/>
              <a:t>Nature of plan benefits</a:t>
            </a:r>
          </a:p>
          <a:p>
            <a:pPr lvl="2"/>
            <a:r>
              <a:rPr lang="en-US" altLang="en-US" dirty="0"/>
              <a:t>a pension with sensitivity to wage inflation growth can benefit from equities in the long-term; an increased need in liquidity due to significant benefit payments in the near future can have a more conservative policy</a:t>
            </a:r>
          </a:p>
        </p:txBody>
      </p:sp>
    </p:spTree>
    <p:extLst>
      <p:ext uri="{BB962C8B-B14F-4D97-AF65-F5344CB8AC3E}">
        <p14:creationId xmlns:p14="http://schemas.microsoft.com/office/powerpoint/2010/main" val="19883502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3A93-F9E4-43BD-B69C-93F34226FAF8}"/>
              </a:ext>
            </a:extLst>
          </p:cNvPr>
          <p:cNvSpPr>
            <a:spLocks noGrp="1"/>
          </p:cNvSpPr>
          <p:nvPr>
            <p:ph type="title"/>
          </p:nvPr>
        </p:nvSpPr>
        <p:spPr/>
        <p:txBody>
          <a:bodyPr/>
          <a:lstStyle/>
          <a:p>
            <a:r>
              <a:rPr lang="en-US" altLang="en-US" dirty="0"/>
              <a:t>Asset-Liability Management Background </a:t>
            </a:r>
            <a:br>
              <a:rPr lang="en-US" altLang="en-US" dirty="0"/>
            </a:br>
            <a:r>
              <a:rPr lang="en-GB" altLang="en-US" sz="1600" dirty="0"/>
              <a:t>Limitations of Asset-Liability Modeling</a:t>
            </a:r>
            <a:endParaRPr lang="en-US" dirty="0"/>
          </a:p>
        </p:txBody>
      </p:sp>
      <p:sp>
        <p:nvSpPr>
          <p:cNvPr id="3" name="Content Placeholder 2">
            <a:extLst>
              <a:ext uri="{FF2B5EF4-FFF2-40B4-BE49-F238E27FC236}">
                <a16:creationId xmlns:a16="http://schemas.microsoft.com/office/drawing/2014/main" id="{BF47945E-4993-4B99-9CB5-88F6B9D26A12}"/>
              </a:ext>
            </a:extLst>
          </p:cNvPr>
          <p:cNvSpPr>
            <a:spLocks noGrp="1"/>
          </p:cNvSpPr>
          <p:nvPr>
            <p:ph idx="1"/>
          </p:nvPr>
        </p:nvSpPr>
        <p:spPr/>
        <p:txBody>
          <a:bodyPr/>
          <a:lstStyle/>
          <a:p>
            <a:r>
              <a:rPr lang="en-US" altLang="en-US" sz="1200" dirty="0"/>
              <a:t>Asset-liability studies are best-suited to determine the optimal mix of return-seeking (e.g., equity) and risk-reducing (e.g., fixed income) assets for the retirement fund</a:t>
            </a:r>
          </a:p>
          <a:p>
            <a:pPr lvl="1"/>
            <a:r>
              <a:rPr lang="en-US" altLang="en-US" sz="1200" dirty="0"/>
              <a:t>Asset mix is the single most important investment decision for the plan sponsor</a:t>
            </a:r>
          </a:p>
          <a:p>
            <a:pPr lvl="1"/>
            <a:r>
              <a:rPr lang="en-US" altLang="en-US" sz="1200" dirty="0"/>
              <a:t>Studies have found that more than 90% of the variability of a portfolio’s return is determined by the asset allocation</a:t>
            </a:r>
          </a:p>
          <a:p>
            <a:pPr lvl="1"/>
            <a:r>
              <a:rPr lang="en-US" altLang="en-US" sz="1200" dirty="0"/>
              <a:t>Decisions regarding how to divide allocations among various sub-categories are less important in an asset-liability context and can be addressed in the implementation phase, following the asset-liability study</a:t>
            </a:r>
          </a:p>
          <a:p>
            <a:endParaRPr lang="en-GB" altLang="en-US" sz="1200" dirty="0"/>
          </a:p>
          <a:p>
            <a:r>
              <a:rPr lang="en-GB" altLang="en-US" sz="1200" dirty="0"/>
              <a:t>Asset-liability modeling can capture the likelihood of a strategy meeting the objectives</a:t>
            </a:r>
          </a:p>
          <a:p>
            <a:pPr lvl="1"/>
            <a:r>
              <a:rPr lang="en-GB" altLang="en-US" sz="1200" dirty="0"/>
              <a:t>It does not ‘predict’ the future, i.e., we cannot say which of the economic scenarios will actually occur</a:t>
            </a:r>
          </a:p>
          <a:p>
            <a:pPr lvl="1"/>
            <a:r>
              <a:rPr lang="en-GB" altLang="en-US" sz="1200" dirty="0"/>
              <a:t>The results depend on the assumptions underlying the model and the structure of the model itself</a:t>
            </a:r>
          </a:p>
          <a:p>
            <a:endParaRPr lang="en-GB" altLang="en-US" sz="1200" dirty="0"/>
          </a:p>
          <a:p>
            <a:r>
              <a:rPr lang="en-GB" altLang="en-US" sz="1200" dirty="0"/>
              <a:t>There are elements that cannot be modeled and must be thought of in addition to the results of any analysis:</a:t>
            </a:r>
          </a:p>
          <a:p>
            <a:pPr lvl="1"/>
            <a:r>
              <a:rPr lang="en-GB" altLang="en-US" sz="1200" dirty="0"/>
              <a:t>E.g., idiosyncratic manager risk, liquidity requirements </a:t>
            </a:r>
          </a:p>
          <a:p>
            <a:pPr lvl="1"/>
            <a:r>
              <a:rPr lang="en-GB" altLang="en-US" sz="1200" dirty="0"/>
              <a:t>Black swans</a:t>
            </a:r>
          </a:p>
          <a:p>
            <a:endParaRPr lang="en-US" dirty="0"/>
          </a:p>
        </p:txBody>
      </p:sp>
    </p:spTree>
    <p:extLst>
      <p:ext uri="{BB962C8B-B14F-4D97-AF65-F5344CB8AC3E}">
        <p14:creationId xmlns:p14="http://schemas.microsoft.com/office/powerpoint/2010/main" val="2731779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le 1"/>
          <p:cNvSpPr>
            <a:spLocks noGrp="1"/>
          </p:cNvSpPr>
          <p:nvPr>
            <p:ph type="title"/>
          </p:nvPr>
        </p:nvSpPr>
        <p:spPr/>
        <p:txBody>
          <a:bodyPr/>
          <a:lstStyle/>
          <a:p>
            <a:r>
              <a:rPr lang="en-US" altLang="en-US" dirty="0"/>
              <a:t>Asset-Liability Management Background </a:t>
            </a:r>
            <a:br>
              <a:rPr lang="en-US" altLang="en-US" dirty="0"/>
            </a:br>
            <a:r>
              <a:rPr lang="en-US" altLang="en-US" sz="1600" dirty="0"/>
              <a:t>Glossary of Terms</a:t>
            </a:r>
          </a:p>
        </p:txBody>
      </p:sp>
      <p:sp>
        <p:nvSpPr>
          <p:cNvPr id="3" name="Content Placeholder 2"/>
          <p:cNvSpPr>
            <a:spLocks noGrp="1"/>
          </p:cNvSpPr>
          <p:nvPr>
            <p:ph idx="1"/>
          </p:nvPr>
        </p:nvSpPr>
        <p:spPr/>
        <p:txBody>
          <a:bodyPr/>
          <a:lstStyle/>
          <a:p>
            <a:pPr lvl="1"/>
            <a:r>
              <a:rPr lang="en-US" b="1" dirty="0"/>
              <a:t>AVA </a:t>
            </a:r>
            <a:r>
              <a:rPr lang="en-US" dirty="0"/>
              <a:t>– actuarial value of assets (i.e., incorporates smoothing of gains and losses)</a:t>
            </a:r>
          </a:p>
          <a:p>
            <a:pPr lvl="1"/>
            <a:r>
              <a:rPr lang="en-US" b="1" dirty="0"/>
              <a:t>Asset Growth Rate or “Hurdle Rate”</a:t>
            </a:r>
            <a:r>
              <a:rPr lang="en-US" dirty="0"/>
              <a:t> – The required rate of growth of the assets (through both contributions and investment returns) to keep pace with the growth of the liability</a:t>
            </a:r>
          </a:p>
          <a:p>
            <a:pPr lvl="1"/>
            <a:r>
              <a:rPr lang="en-US" b="1" dirty="0"/>
              <a:t>Current Frontier </a:t>
            </a:r>
            <a:r>
              <a:rPr lang="en-US" dirty="0"/>
              <a:t>– uses SBA’s mix of asset classes within the return-seeking allocation, then dials the return-seeking allocation up and down from 0% to 100% to illustrate forecasted returns at various return-seeking / safety asset mixes </a:t>
            </a:r>
          </a:p>
          <a:p>
            <a:pPr lvl="1"/>
            <a:r>
              <a:rPr lang="en-US" b="1" dirty="0"/>
              <a:t>Economic Cost </a:t>
            </a:r>
            <a:r>
              <a:rPr lang="en-US" dirty="0"/>
              <a:t>– present value of forecasted future contributions + present value of funding shortfall / (surplus) at the end of the projection period</a:t>
            </a:r>
          </a:p>
          <a:p>
            <a:pPr lvl="1"/>
            <a:r>
              <a:rPr lang="en-US" b="1" dirty="0"/>
              <a:t>Liability Growth Rate </a:t>
            </a:r>
            <a:r>
              <a:rPr lang="en-US" dirty="0"/>
              <a:t>– the projected growth of the liability over the coming year as measured by the sum of the normal cost (new benefit accruals) and interest cost (one less year of discounting at the time value of money)</a:t>
            </a:r>
          </a:p>
          <a:p>
            <a:pPr lvl="1"/>
            <a:r>
              <a:rPr lang="en-US" b="1" dirty="0"/>
              <a:t>MVA </a:t>
            </a:r>
            <a:r>
              <a:rPr lang="en-US" dirty="0"/>
              <a:t>– market value of assets (i.e., un-smoothed / economic reality)</a:t>
            </a:r>
          </a:p>
          <a:p>
            <a:pPr lvl="1"/>
            <a:r>
              <a:rPr lang="en-US" b="1" dirty="0"/>
              <a:t>Return-Seeking Assets (“R-S”)</a:t>
            </a:r>
            <a:r>
              <a:rPr lang="en-US" dirty="0"/>
              <a:t> – all non “safety” assets</a:t>
            </a:r>
          </a:p>
          <a:p>
            <a:pPr lvl="1"/>
            <a:r>
              <a:rPr lang="en-US" b="1" dirty="0"/>
              <a:t>Safety Assets </a:t>
            </a:r>
            <a:r>
              <a:rPr lang="en-US" dirty="0"/>
              <a:t>– assets where the primary function is risk control / downside mitigation.</a:t>
            </a:r>
          </a:p>
          <a:p>
            <a:pPr lvl="1"/>
            <a:r>
              <a:rPr lang="en-US" b="1" dirty="0"/>
              <a:t>Target Asset Allocation </a:t>
            </a:r>
            <a:r>
              <a:rPr lang="en-US" dirty="0"/>
              <a:t>– the allocation of assets between return-seeking assets and</a:t>
            </a:r>
            <a:br>
              <a:rPr lang="en-US" dirty="0"/>
            </a:br>
            <a:r>
              <a:rPr lang="en-US" dirty="0"/>
              <a:t>safety assets</a:t>
            </a:r>
          </a:p>
        </p:txBody>
      </p:sp>
    </p:spTree>
    <p:extLst>
      <p:ext uri="{BB962C8B-B14F-4D97-AF65-F5344CB8AC3E}">
        <p14:creationId xmlns:p14="http://schemas.microsoft.com/office/powerpoint/2010/main" val="17820058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Appendix</a:t>
            </a:r>
          </a:p>
        </p:txBody>
      </p:sp>
      <p:sp>
        <p:nvSpPr>
          <p:cNvPr id="5" name="Subtitle 3"/>
          <p:cNvSpPr>
            <a:spLocks noGrp="1"/>
          </p:cNvSpPr>
          <p:nvPr>
            <p:ph type="subTitle" idx="1"/>
          </p:nvPr>
        </p:nvSpPr>
        <p:spPr/>
        <p:txBody>
          <a:bodyPr/>
          <a:lstStyle/>
          <a:p>
            <a:r>
              <a:rPr lang="en-US" dirty="0"/>
              <a:t>About This Material</a:t>
            </a:r>
          </a:p>
        </p:txBody>
      </p:sp>
    </p:spTree>
    <p:extLst>
      <p:ext uri="{BB962C8B-B14F-4D97-AF65-F5344CB8AC3E}">
        <p14:creationId xmlns:p14="http://schemas.microsoft.com/office/powerpoint/2010/main" val="5743120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of the Investment Advisory Council </a:t>
            </a:r>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85800" y="1733554"/>
            <a:ext cx="8001000" cy="1754318"/>
          </a:xfrm>
          <a:prstGeom prst="rect">
            <a:avLst/>
          </a:prstGeom>
        </p:spPr>
        <p:txBody>
          <a:bodyPr wrap="square" lIns="91432" tIns="45716" rIns="91432" bIns="45716">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Item 4.	Global Equity</a:t>
            </a:r>
            <a:r>
              <a:rPr kumimoji="0" lang="en-US" sz="1800" b="1" i="0" u="none" strike="noStrike" kern="1200" cap="none" spc="0" normalizeH="0" noProof="0" dirty="0">
                <a:ln>
                  <a:noFill/>
                </a:ln>
                <a:solidFill>
                  <a:prstClr val="black"/>
                </a:solidFill>
                <a:effectLst/>
                <a:uLnTx/>
                <a:uFillTx/>
                <a:latin typeface="Calibri"/>
                <a:ea typeface="+mn-ea"/>
                <a:cs typeface="+mn-cs"/>
              </a:rPr>
              <a:t> Asset Class Review</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p>
          <a:p>
            <a:pPr lvl="0">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	Tim Taylor, Senior Investment Officer</a:t>
            </a:r>
            <a:endParaRPr kumimoji="0" lang="en-US" sz="1800" b="0" i="1" u="none" strike="noStrike" kern="1200" cap="none" spc="0" normalizeH="0" noProof="0" dirty="0">
              <a:ln>
                <a:noFill/>
              </a:ln>
              <a:solidFill>
                <a:prstClr val="black"/>
              </a:solidFill>
              <a:effectLst/>
              <a:uLnTx/>
              <a:uFillTx/>
              <a:latin typeface="Calibri"/>
              <a:ea typeface="+mn-ea"/>
              <a:cs typeface="+mn-cs"/>
            </a:endParaRPr>
          </a:p>
          <a:p>
            <a:pPr lvl="0">
              <a:defRPr/>
            </a:pPr>
            <a:endParaRPr lang="en-US" i="1" baseline="0" dirty="0">
              <a:solidFill>
                <a:prstClr val="black"/>
              </a:solidFill>
              <a:latin typeface="Calibri"/>
            </a:endParaRPr>
          </a:p>
          <a:p>
            <a:pPr>
              <a:defRPr/>
            </a:pPr>
            <a:r>
              <a:rPr lang="en-US" i="1" dirty="0"/>
              <a:t>	(See Attachments 4A)</a:t>
            </a:r>
            <a:endParaRPr lang="en-US" dirty="0"/>
          </a:p>
          <a:p>
            <a:pPr lvl="0">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106</a:t>
            </a:fld>
            <a:endParaRPr lang="en-US"/>
          </a:p>
        </p:txBody>
      </p:sp>
    </p:spTree>
    <p:extLst>
      <p:ext uri="{BB962C8B-B14F-4D97-AF65-F5344CB8AC3E}">
        <p14:creationId xmlns:p14="http://schemas.microsoft.com/office/powerpoint/2010/main" val="30607090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 y="1200150"/>
            <a:ext cx="8839200" cy="3200400"/>
          </a:xfrm>
        </p:spPr>
        <p:txBody>
          <a:bodyPr vert="horz" lIns="68580" tIns="34290" rIns="68580" bIns="34290" rtlCol="0" anchor="t">
            <a:normAutofit fontScale="77500" lnSpcReduction="20000"/>
          </a:bodyPr>
          <a:lstStyle/>
          <a:p>
            <a:r>
              <a:rPr lang="en-US" sz="4200" u="sng" dirty="0">
                <a:solidFill>
                  <a:schemeClr val="tx1"/>
                </a:solidFill>
              </a:rPr>
              <a:t>Global Equity</a:t>
            </a:r>
          </a:p>
          <a:p>
            <a:endParaRPr lang="en-US" i="1">
              <a:solidFill>
                <a:schemeClr val="tx1"/>
              </a:solidFill>
            </a:endParaRPr>
          </a:p>
          <a:p>
            <a:r>
              <a:rPr lang="en-US" sz="2850" i="1" dirty="0">
                <a:solidFill>
                  <a:schemeClr val="tx1"/>
                </a:solidFill>
              </a:rPr>
              <a:t>Meghan Brown, Senior Portfolio Manager</a:t>
            </a:r>
            <a:endParaRPr lang="en-US" sz="2850" i="1" dirty="0">
              <a:solidFill>
                <a:schemeClr val="tx1"/>
              </a:solidFill>
              <a:cs typeface="Calibri"/>
            </a:endParaRPr>
          </a:p>
          <a:p>
            <a:r>
              <a:rPr lang="en-US" sz="2850" i="1" dirty="0">
                <a:solidFill>
                  <a:schemeClr val="tx1"/>
                </a:solidFill>
                <a:cs typeface="Calibri"/>
              </a:rPr>
              <a:t>Denise Hale, Director of Reporting &amp; Analytics</a:t>
            </a:r>
            <a:endParaRPr lang="en-US" sz="2850" i="1" dirty="0">
              <a:solidFill>
                <a:schemeClr val="tx1"/>
              </a:solidFill>
            </a:endParaRPr>
          </a:p>
          <a:p>
            <a:r>
              <a:rPr lang="en-US" sz="2850" i="1" dirty="0">
                <a:solidFill>
                  <a:schemeClr val="tx1"/>
                </a:solidFill>
              </a:rPr>
              <a:t>Tim Taylor, Senior Investment Officer</a:t>
            </a:r>
            <a:endParaRPr lang="en-US" sz="2850" i="1" dirty="0">
              <a:solidFill>
                <a:schemeClr val="tx1"/>
              </a:solidFill>
              <a:cs typeface="Calibri"/>
            </a:endParaRPr>
          </a:p>
          <a:p>
            <a:endParaRPr lang="en-US" sz="2700">
              <a:solidFill>
                <a:schemeClr val="tx1"/>
              </a:solidFill>
            </a:endParaRPr>
          </a:p>
          <a:p>
            <a:r>
              <a:rPr lang="en-US" sz="3900" dirty="0">
                <a:solidFill>
                  <a:schemeClr val="tx1"/>
                </a:solidFill>
              </a:rPr>
              <a:t>Investment Advisory Council</a:t>
            </a:r>
            <a:endParaRPr lang="en-US" sz="3900" dirty="0">
              <a:solidFill>
                <a:schemeClr val="tx1"/>
              </a:solidFill>
              <a:cs typeface="Calibri"/>
            </a:endParaRPr>
          </a:p>
          <a:p>
            <a:r>
              <a:rPr lang="en-US" sz="3525" dirty="0">
                <a:solidFill>
                  <a:schemeClr val="tx1"/>
                </a:solidFill>
              </a:rPr>
              <a:t>September 20, 2021</a:t>
            </a:r>
            <a:endParaRPr lang="en-US" sz="3525" dirty="0">
              <a:solidFill>
                <a:schemeClr val="tx1"/>
              </a:solidFill>
              <a:cs typeface="Calibri"/>
            </a:endParaRPr>
          </a:p>
          <a:p>
            <a:endParaRPr lang="en-US"/>
          </a:p>
        </p:txBody>
      </p:sp>
    </p:spTree>
    <p:extLst>
      <p:ext uri="{BB962C8B-B14F-4D97-AF65-F5344CB8AC3E}">
        <p14:creationId xmlns:p14="http://schemas.microsoft.com/office/powerpoint/2010/main" val="942849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a:rPr>
              <a:t>Global Equity Presentation</a:t>
            </a:r>
          </a:p>
        </p:txBody>
      </p:sp>
      <p:sp>
        <p:nvSpPr>
          <p:cNvPr id="3" name="Content Placeholder 2"/>
          <p:cNvSpPr>
            <a:spLocks noGrp="1"/>
          </p:cNvSpPr>
          <p:nvPr>
            <p:ph idx="1"/>
          </p:nvPr>
        </p:nvSpPr>
        <p:spPr>
          <a:xfrm>
            <a:off x="457200" y="1198308"/>
            <a:ext cx="6629400" cy="3558268"/>
          </a:xfrm>
        </p:spPr>
        <p:txBody>
          <a:bodyPr vert="horz" lIns="68580" tIns="34290" rIns="68580" bIns="34290" rtlCol="0" anchor="t">
            <a:normAutofit fontScale="85000" lnSpcReduction="20000"/>
          </a:bodyPr>
          <a:lstStyle/>
          <a:p>
            <a:r>
              <a:rPr lang="en-US" dirty="0"/>
              <a:t>Overview</a:t>
            </a:r>
          </a:p>
          <a:p>
            <a:pPr lvl="1"/>
            <a:r>
              <a:rPr lang="en-US" dirty="0">
                <a:cs typeface="Calibri"/>
              </a:rPr>
              <a:t>Global Equity Staff</a:t>
            </a:r>
          </a:p>
          <a:p>
            <a:pPr lvl="1"/>
            <a:r>
              <a:rPr lang="en-US" dirty="0"/>
              <a:t>Investment Policy Defines Objectives</a:t>
            </a:r>
            <a:endParaRPr lang="en-US" dirty="0">
              <a:cs typeface="Calibri"/>
            </a:endParaRPr>
          </a:p>
          <a:p>
            <a:pPr lvl="1"/>
            <a:r>
              <a:rPr lang="en-US" dirty="0">
                <a:cs typeface="Calibri"/>
              </a:rPr>
              <a:t>Market and Industry Dynamics </a:t>
            </a:r>
          </a:p>
          <a:p>
            <a:pPr lvl="1"/>
            <a:r>
              <a:rPr lang="en-US" dirty="0">
                <a:cs typeface="Calibri"/>
              </a:rPr>
              <a:t>Work Plan and Looking Forward</a:t>
            </a:r>
            <a:endParaRPr lang="en-US" dirty="0"/>
          </a:p>
          <a:p>
            <a:r>
              <a:rPr lang="en-US" dirty="0"/>
              <a:t>Global Equity By the Numbers</a:t>
            </a:r>
            <a:endParaRPr lang="en-US" dirty="0">
              <a:cs typeface="Calibri"/>
            </a:endParaRPr>
          </a:p>
          <a:p>
            <a:pPr lvl="1"/>
            <a:r>
              <a:rPr lang="en-US" dirty="0"/>
              <a:t>Top-Down Look: Global Equity’s Role in the Total FRS</a:t>
            </a:r>
            <a:endParaRPr lang="en-US" dirty="0">
              <a:cs typeface="Calibri"/>
            </a:endParaRPr>
          </a:p>
          <a:p>
            <a:pPr lvl="1"/>
            <a:r>
              <a:rPr lang="en-US" dirty="0">
                <a:cs typeface="Calibri"/>
              </a:rPr>
              <a:t>Delivering on Objectives &amp; Historical Characteristics</a:t>
            </a:r>
            <a:endParaRPr lang="en-US" dirty="0"/>
          </a:p>
          <a:p>
            <a:pPr lvl="1"/>
            <a:r>
              <a:rPr lang="en-US" dirty="0"/>
              <a:t>Structure Details</a:t>
            </a:r>
            <a:endParaRPr lang="en-US" dirty="0">
              <a:cs typeface="Calibri"/>
            </a:endParaRPr>
          </a:p>
          <a:p>
            <a:r>
              <a:rPr lang="en-US" dirty="0"/>
              <a:t>Performance Review</a:t>
            </a:r>
            <a:endParaRPr lang="en-US" dirty="0">
              <a:cs typeface="Calibri"/>
            </a:endParaRPr>
          </a:p>
          <a:p>
            <a:pPr lvl="1"/>
            <a:r>
              <a:rPr lang="en-US" dirty="0"/>
              <a:t>Aggregate Returns</a:t>
            </a:r>
            <a:endParaRPr lang="en-US" dirty="0">
              <a:cs typeface="Calibri"/>
            </a:endParaRPr>
          </a:p>
          <a:p>
            <a:pPr lvl="1"/>
            <a:r>
              <a:rPr lang="en-US" dirty="0">
                <a:cs typeface="Calibri"/>
              </a:rPr>
              <a:t>Performance of Active Aggregates</a:t>
            </a:r>
          </a:p>
          <a:p>
            <a:pPr marL="342900" lvl="1" indent="0">
              <a:buNone/>
            </a:pPr>
            <a:endParaRPr lang="en-US" dirty="0">
              <a:cs typeface="Calibri"/>
            </a:endParaRPr>
          </a:p>
        </p:txBody>
      </p:sp>
      <p:sp>
        <p:nvSpPr>
          <p:cNvPr id="4" name="Slide Number Placeholder 3"/>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108</a:t>
            </a:fld>
            <a:endParaRPr lang="en-US">
              <a:solidFill>
                <a:prstClr val="black">
                  <a:tint val="75000"/>
                </a:prstClr>
              </a:solidFill>
            </a:endParaRPr>
          </a:p>
        </p:txBody>
      </p:sp>
    </p:spTree>
    <p:extLst>
      <p:ext uri="{BB962C8B-B14F-4D97-AF65-F5344CB8AC3E}">
        <p14:creationId xmlns:p14="http://schemas.microsoft.com/office/powerpoint/2010/main" val="25734624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a:p>
          <a:p>
            <a:endParaRPr lang="en-US"/>
          </a:p>
          <a:p>
            <a:endParaRPr lang="en-US"/>
          </a:p>
          <a:p>
            <a:r>
              <a:rPr lang="en-US">
                <a:solidFill>
                  <a:schemeClr val="tx1"/>
                </a:solidFill>
              </a:rPr>
              <a:t>Overview</a:t>
            </a:r>
          </a:p>
        </p:txBody>
      </p:sp>
    </p:spTree>
    <p:extLst>
      <p:ext uri="{BB962C8B-B14F-4D97-AF65-F5344CB8AC3E}">
        <p14:creationId xmlns:p14="http://schemas.microsoft.com/office/powerpoint/2010/main" val="3253214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p:txBody>
          <a:bodyPr/>
          <a:lstStyle/>
          <a:p>
            <a:r>
              <a:rPr lang="en-US" altLang="en-US" dirty="0"/>
              <a:t>Analysis</a:t>
            </a:r>
          </a:p>
        </p:txBody>
      </p:sp>
      <p:sp>
        <p:nvSpPr>
          <p:cNvPr id="2" name="Subtitle 1"/>
          <p:cNvSpPr>
            <a:spLocks noGrp="1"/>
          </p:cNvSpPr>
          <p:nvPr>
            <p:ph type="subTitle" idx="1"/>
          </p:nvPr>
        </p:nvSpPr>
        <p:spPr/>
        <p:txBody>
          <a:bodyPr/>
          <a:lstStyle/>
          <a:p>
            <a:r>
              <a:rPr lang="en-US" dirty="0"/>
              <a:t>Asset-Liability Profile</a:t>
            </a:r>
          </a:p>
        </p:txBody>
      </p:sp>
    </p:spTree>
    <p:extLst>
      <p:ext uri="{BB962C8B-B14F-4D97-AF65-F5344CB8AC3E}">
        <p14:creationId xmlns:p14="http://schemas.microsoft.com/office/powerpoint/2010/main" val="15469329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Experienced Staff with Complementary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70244901"/>
              </p:ext>
            </p:extLst>
          </p:nvPr>
        </p:nvGraphicFramePr>
        <p:xfrm>
          <a:off x="1106731" y="1364674"/>
          <a:ext cx="6829301" cy="2909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304257" y="2890196"/>
            <a:ext cx="261257" cy="55517"/>
          </a:xfrm>
          <a:prstGeom prst="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27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6" name="Rectangle 5"/>
          <p:cNvSpPr/>
          <p:nvPr/>
        </p:nvSpPr>
        <p:spPr>
          <a:xfrm>
            <a:off x="5091335" y="2834679"/>
            <a:ext cx="261257" cy="55517"/>
          </a:xfrm>
          <a:prstGeom prst="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27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7" name="Rectangle 6"/>
          <p:cNvSpPr/>
          <p:nvPr/>
        </p:nvSpPr>
        <p:spPr>
          <a:xfrm rot="5400000">
            <a:off x="4446438" y="3287662"/>
            <a:ext cx="149732" cy="34289"/>
          </a:xfrm>
          <a:prstGeom prst="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27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8" name="Rectangle 7"/>
          <p:cNvSpPr/>
          <p:nvPr/>
        </p:nvSpPr>
        <p:spPr>
          <a:xfrm rot="5400000">
            <a:off x="4429294" y="2393206"/>
            <a:ext cx="149732" cy="34289"/>
          </a:xfrm>
          <a:prstGeom prst="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27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9" name="TextBox 8"/>
          <p:cNvSpPr txBox="1"/>
          <p:nvPr/>
        </p:nvSpPr>
        <p:spPr>
          <a:xfrm>
            <a:off x="942642" y="4694542"/>
            <a:ext cx="1157312" cy="369332"/>
          </a:xfrm>
          <a:prstGeom prst="rect">
            <a:avLst/>
          </a:prstGeom>
          <a:solidFill>
            <a:schemeClr val="bg2">
              <a:lumMod val="50000"/>
            </a:schemeClr>
          </a:solidFill>
        </p:spPr>
        <p:txBody>
          <a:bodyPr wrap="square" rtlCol="0">
            <a:spAutoFit/>
          </a:bodyPr>
          <a:lstStyle/>
          <a:p>
            <a:pPr defTabSz="685800">
              <a:defRPr/>
            </a:pPr>
            <a:r>
              <a:rPr lang="en-US" sz="900" b="1">
                <a:solidFill>
                  <a:prstClr val="white"/>
                </a:solidFill>
                <a:latin typeface="Calibri"/>
              </a:rPr>
              <a:t>Financial Operations</a:t>
            </a:r>
          </a:p>
        </p:txBody>
      </p:sp>
      <p:sp>
        <p:nvSpPr>
          <p:cNvPr id="10" name="TextBox 9"/>
          <p:cNvSpPr txBox="1"/>
          <p:nvPr/>
        </p:nvSpPr>
        <p:spPr>
          <a:xfrm>
            <a:off x="2177502" y="4694541"/>
            <a:ext cx="1157312" cy="230832"/>
          </a:xfrm>
          <a:prstGeom prst="rect">
            <a:avLst/>
          </a:prstGeom>
          <a:solidFill>
            <a:schemeClr val="bg2">
              <a:lumMod val="50000"/>
            </a:schemeClr>
          </a:solidFill>
        </p:spPr>
        <p:txBody>
          <a:bodyPr wrap="square" rtlCol="0">
            <a:spAutoFit/>
          </a:bodyPr>
          <a:lstStyle/>
          <a:p>
            <a:pPr algn="ctr" defTabSz="685800">
              <a:defRPr/>
            </a:pPr>
            <a:r>
              <a:rPr lang="en-US" sz="900" b="1">
                <a:solidFill>
                  <a:prstClr val="white"/>
                </a:solidFill>
                <a:latin typeface="Calibri"/>
              </a:rPr>
              <a:t>Accounting</a:t>
            </a:r>
          </a:p>
        </p:txBody>
      </p:sp>
      <p:sp>
        <p:nvSpPr>
          <p:cNvPr id="11" name="TextBox 10"/>
          <p:cNvSpPr txBox="1"/>
          <p:nvPr/>
        </p:nvSpPr>
        <p:spPr>
          <a:xfrm>
            <a:off x="3387969" y="4694542"/>
            <a:ext cx="1157312" cy="230832"/>
          </a:xfrm>
          <a:prstGeom prst="rect">
            <a:avLst/>
          </a:prstGeom>
          <a:solidFill>
            <a:schemeClr val="bg2">
              <a:lumMod val="50000"/>
            </a:schemeClr>
          </a:solidFill>
        </p:spPr>
        <p:txBody>
          <a:bodyPr wrap="square" rtlCol="0">
            <a:spAutoFit/>
          </a:bodyPr>
          <a:lstStyle/>
          <a:p>
            <a:pPr algn="ctr" defTabSz="685800">
              <a:defRPr/>
            </a:pPr>
            <a:r>
              <a:rPr lang="en-US" sz="900" b="1">
                <a:solidFill>
                  <a:prstClr val="white"/>
                </a:solidFill>
                <a:latin typeface="Calibri"/>
              </a:rPr>
              <a:t>General Counsel</a:t>
            </a:r>
          </a:p>
        </p:txBody>
      </p:sp>
      <p:sp>
        <p:nvSpPr>
          <p:cNvPr id="12" name="TextBox 11"/>
          <p:cNvSpPr txBox="1"/>
          <p:nvPr/>
        </p:nvSpPr>
        <p:spPr>
          <a:xfrm>
            <a:off x="4610632" y="4694542"/>
            <a:ext cx="1222664" cy="369332"/>
          </a:xfrm>
          <a:prstGeom prst="rect">
            <a:avLst/>
          </a:prstGeom>
          <a:solidFill>
            <a:schemeClr val="bg2">
              <a:lumMod val="50000"/>
            </a:schemeClr>
          </a:solidFill>
        </p:spPr>
        <p:txBody>
          <a:bodyPr wrap="square" rtlCol="0">
            <a:spAutoFit/>
          </a:bodyPr>
          <a:lstStyle/>
          <a:p>
            <a:pPr algn="ctr" defTabSz="685800">
              <a:defRPr/>
            </a:pPr>
            <a:r>
              <a:rPr lang="en-US" sz="900" b="1">
                <a:solidFill>
                  <a:prstClr val="white"/>
                </a:solidFill>
                <a:latin typeface="Calibri"/>
              </a:rPr>
              <a:t>Risk Management &amp; Compliance</a:t>
            </a:r>
          </a:p>
        </p:txBody>
      </p:sp>
      <p:sp>
        <p:nvSpPr>
          <p:cNvPr id="13" name="TextBox 12"/>
          <p:cNvSpPr txBox="1"/>
          <p:nvPr/>
        </p:nvSpPr>
        <p:spPr>
          <a:xfrm>
            <a:off x="5898647" y="4694542"/>
            <a:ext cx="1233054" cy="369332"/>
          </a:xfrm>
          <a:prstGeom prst="rect">
            <a:avLst/>
          </a:prstGeom>
          <a:solidFill>
            <a:schemeClr val="bg2">
              <a:lumMod val="50000"/>
            </a:schemeClr>
          </a:solidFill>
        </p:spPr>
        <p:txBody>
          <a:bodyPr wrap="square" rtlCol="0">
            <a:spAutoFit/>
          </a:bodyPr>
          <a:lstStyle/>
          <a:p>
            <a:pPr algn="ctr" defTabSz="685800">
              <a:defRPr/>
            </a:pPr>
            <a:r>
              <a:rPr lang="en-US" sz="900" b="1">
                <a:solidFill>
                  <a:prstClr val="white"/>
                </a:solidFill>
                <a:latin typeface="Calibri"/>
              </a:rPr>
              <a:t>Corporate Governance</a:t>
            </a:r>
          </a:p>
        </p:txBody>
      </p:sp>
      <p:sp>
        <p:nvSpPr>
          <p:cNvPr id="14" name="TextBox 13"/>
          <p:cNvSpPr txBox="1"/>
          <p:nvPr/>
        </p:nvSpPr>
        <p:spPr>
          <a:xfrm>
            <a:off x="7200782" y="4704005"/>
            <a:ext cx="1233054" cy="369332"/>
          </a:xfrm>
          <a:prstGeom prst="rect">
            <a:avLst/>
          </a:prstGeom>
          <a:solidFill>
            <a:schemeClr val="bg2">
              <a:lumMod val="50000"/>
            </a:schemeClr>
          </a:solidFill>
        </p:spPr>
        <p:txBody>
          <a:bodyPr wrap="square" rtlCol="0">
            <a:spAutoFit/>
          </a:bodyPr>
          <a:lstStyle/>
          <a:p>
            <a:pPr algn="ctr" defTabSz="685800">
              <a:defRPr/>
            </a:pPr>
            <a:r>
              <a:rPr lang="en-US" sz="900" b="1">
                <a:solidFill>
                  <a:prstClr val="white"/>
                </a:solidFill>
                <a:latin typeface="Calibri"/>
              </a:rPr>
              <a:t>Information Technology</a:t>
            </a:r>
          </a:p>
        </p:txBody>
      </p:sp>
      <p:sp>
        <p:nvSpPr>
          <p:cNvPr id="3" name="Slide Number Placeholder 2"/>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110</a:t>
            </a:fld>
            <a:endParaRPr lang="en-US">
              <a:solidFill>
                <a:prstClr val="black">
                  <a:tint val="75000"/>
                </a:prstClr>
              </a:solidFill>
            </a:endParaRPr>
          </a:p>
        </p:txBody>
      </p:sp>
    </p:spTree>
    <p:extLst>
      <p:ext uri="{BB962C8B-B14F-4D97-AF65-F5344CB8AC3E}">
        <p14:creationId xmlns:p14="http://schemas.microsoft.com/office/powerpoint/2010/main" val="666224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t>Global Equity Investment Policy Statement</a:t>
            </a:r>
          </a:p>
        </p:txBody>
      </p:sp>
      <p:sp>
        <p:nvSpPr>
          <p:cNvPr id="3" name="Content Placeholder 2"/>
          <p:cNvSpPr>
            <a:spLocks noGrp="1"/>
          </p:cNvSpPr>
          <p:nvPr>
            <p:ph idx="1"/>
          </p:nvPr>
        </p:nvSpPr>
        <p:spPr/>
        <p:txBody>
          <a:bodyPr vert="horz" lIns="68580" tIns="34290" rIns="68580" bIns="34290" rtlCol="0" anchor="t">
            <a:normAutofit/>
          </a:bodyPr>
          <a:lstStyle/>
          <a:p>
            <a:r>
              <a:rPr lang="en-US"/>
              <a:t>Invest to achieve or exceed the return of the Benchmark over a long period of time </a:t>
            </a:r>
          </a:p>
          <a:p>
            <a:pPr lvl="1"/>
            <a:r>
              <a:rPr lang="en-US"/>
              <a:t>Remain well-diversified relative to the Benchmark</a:t>
            </a:r>
            <a:endParaRPr lang="en-US">
              <a:cs typeface="Calibri"/>
            </a:endParaRPr>
          </a:p>
          <a:p>
            <a:pPr lvl="1"/>
            <a:r>
              <a:rPr lang="en-US"/>
              <a:t>Maintain a reliance on low-cost passive strategies scaled according to:</a:t>
            </a:r>
            <a:endParaRPr lang="en-US">
              <a:cs typeface="Calibri"/>
            </a:endParaRPr>
          </a:p>
          <a:p>
            <a:pPr lvl="2"/>
            <a:r>
              <a:rPr lang="en-US"/>
              <a:t>The degree of efficiency in underlying securities markets</a:t>
            </a:r>
            <a:endParaRPr lang="en-US">
              <a:cs typeface="Calibri"/>
            </a:endParaRPr>
          </a:p>
          <a:p>
            <a:pPr lvl="2"/>
            <a:r>
              <a:rPr lang="en-US"/>
              <a:t>Capacity in effective active strategies </a:t>
            </a:r>
          </a:p>
          <a:p>
            <a:pPr lvl="2"/>
            <a:r>
              <a:rPr lang="en-US"/>
              <a:t>Ongoing total fund liquidity requirements </a:t>
            </a:r>
            <a:endParaRPr lang="en-US" sz="750"/>
          </a:p>
          <a:p>
            <a:endParaRPr lang="en-US"/>
          </a:p>
        </p:txBody>
      </p:sp>
      <p:sp>
        <p:nvSpPr>
          <p:cNvPr id="4" name="Slide Number Placeholder 3"/>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111</a:t>
            </a:fld>
            <a:endParaRPr lang="en-US">
              <a:solidFill>
                <a:prstClr val="black">
                  <a:tint val="75000"/>
                </a:prstClr>
              </a:solidFill>
            </a:endParaRPr>
          </a:p>
        </p:txBody>
      </p:sp>
    </p:spTree>
    <p:extLst>
      <p:ext uri="{BB962C8B-B14F-4D97-AF65-F5344CB8AC3E}">
        <p14:creationId xmlns:p14="http://schemas.microsoft.com/office/powerpoint/2010/main" val="20514455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Investment Policy Benchmark</a:t>
            </a:r>
          </a:p>
        </p:txBody>
      </p:sp>
      <p:sp>
        <p:nvSpPr>
          <p:cNvPr id="3" name="Content Placeholder 2"/>
          <p:cNvSpPr>
            <a:spLocks noGrp="1"/>
          </p:cNvSpPr>
          <p:nvPr>
            <p:ph idx="1"/>
          </p:nvPr>
        </p:nvSpPr>
        <p:spPr>
          <a:xfrm>
            <a:off x="285750" y="1124851"/>
            <a:ext cx="4343400" cy="1757567"/>
          </a:xfrm>
        </p:spPr>
        <p:txBody>
          <a:bodyPr vert="horz" lIns="68580" tIns="34290" rIns="68580" bIns="34290" rtlCol="0" anchor="t">
            <a:noAutofit/>
          </a:bodyPr>
          <a:lstStyle/>
          <a:p>
            <a:r>
              <a:rPr lang="en-US" sz="1500">
                <a:solidFill>
                  <a:schemeClr val="dk1"/>
                </a:solidFill>
              </a:rPr>
              <a:t>SBA Custom MSCI All Country World Investable Market Index (MSCI ACWI IMI)</a:t>
            </a:r>
          </a:p>
          <a:p>
            <a:pPr lvl="1"/>
            <a:r>
              <a:rPr lang="en-US" sz="1350">
                <a:solidFill>
                  <a:schemeClr val="dk1"/>
                </a:solidFill>
              </a:rPr>
              <a:t>Large-, mid- and small-capitalization stocks</a:t>
            </a:r>
            <a:endParaRPr lang="en-US" sz="1350">
              <a:solidFill>
                <a:schemeClr val="dk1"/>
              </a:solidFill>
              <a:cs typeface="Calibri"/>
            </a:endParaRPr>
          </a:p>
          <a:p>
            <a:pPr lvl="1"/>
            <a:r>
              <a:rPr lang="en-US" sz="1350">
                <a:solidFill>
                  <a:schemeClr val="dk1"/>
                </a:solidFill>
              </a:rPr>
              <a:t>In US-dollar terms</a:t>
            </a:r>
            <a:endParaRPr lang="en-US" sz="1350">
              <a:solidFill>
                <a:schemeClr val="dk1"/>
              </a:solidFill>
              <a:cs typeface="Calibri"/>
            </a:endParaRPr>
          </a:p>
          <a:p>
            <a:pPr lvl="1"/>
            <a:r>
              <a:rPr lang="en-US" sz="1350">
                <a:solidFill>
                  <a:schemeClr val="dk1"/>
                </a:solidFill>
              </a:rPr>
              <a:t>Reflects provisions of Protecting Florida’s Investments Act Legislation (PFIA) </a:t>
            </a:r>
            <a:endParaRPr lang="en-US" sz="1350">
              <a:solidFill>
                <a:schemeClr val="dk1"/>
              </a:solidFill>
              <a:cs typeface="Calibri"/>
            </a:endParaRPr>
          </a:p>
          <a:p>
            <a:pPr lvl="1"/>
            <a:r>
              <a:rPr lang="en-US" sz="1350">
                <a:solidFill>
                  <a:schemeClr val="dk1"/>
                </a:solidFill>
              </a:rPr>
              <a:t>Includes </a:t>
            </a:r>
            <a:r>
              <a:rPr lang="en-US" sz="1350"/>
              <a:t>over 50</a:t>
            </a:r>
            <a:r>
              <a:rPr lang="en-US" sz="1350">
                <a:solidFill>
                  <a:srgbClr val="C00000"/>
                </a:solidFill>
              </a:rPr>
              <a:t> </a:t>
            </a:r>
            <a:r>
              <a:rPr lang="en-US" sz="1350">
                <a:solidFill>
                  <a:schemeClr val="dk1"/>
                </a:solidFill>
              </a:rPr>
              <a:t>countries and over 9,200 securities</a:t>
            </a:r>
            <a:endParaRPr lang="en-US" sz="1350">
              <a:solidFill>
                <a:schemeClr val="dk1"/>
              </a:solidFill>
              <a:cs typeface="Calibri"/>
            </a:endParaRPr>
          </a:p>
          <a:p>
            <a:pPr lvl="1"/>
            <a:endParaRPr lang="en-US" sz="1350">
              <a:solidFill>
                <a:schemeClr val="dk1"/>
              </a:solidFill>
            </a:endParaRPr>
          </a:p>
          <a:p>
            <a:pPr marL="342900" lvl="1" indent="0">
              <a:buNone/>
            </a:pPr>
            <a:endParaRPr lang="en-US" sz="1350">
              <a:solidFill>
                <a:srgbClr val="C00000"/>
              </a:solidFill>
            </a:endParaRPr>
          </a:p>
        </p:txBody>
      </p:sp>
      <p:sp>
        <p:nvSpPr>
          <p:cNvPr id="12" name="TextBox 11"/>
          <p:cNvSpPr txBox="1"/>
          <p:nvPr/>
        </p:nvSpPr>
        <p:spPr>
          <a:xfrm>
            <a:off x="300499" y="4907472"/>
            <a:ext cx="2105063" cy="207749"/>
          </a:xfrm>
          <a:prstGeom prst="rect">
            <a:avLst/>
          </a:prstGeom>
          <a:noFill/>
        </p:spPr>
        <p:txBody>
          <a:bodyPr wrap="none" rtlCol="0">
            <a:spAutoFit/>
          </a:bodyPr>
          <a:lstStyle/>
          <a:p>
            <a:pPr defTabSz="685800">
              <a:defRPr/>
            </a:pPr>
            <a:r>
              <a:rPr lang="en-US" sz="750" dirty="0">
                <a:solidFill>
                  <a:prstClr val="white">
                    <a:lumMod val="50000"/>
                  </a:prstClr>
                </a:solidFill>
                <a:latin typeface="Calibri"/>
              </a:rPr>
              <a:t>Note: Source MSCI, FactSet.  As of June 30, 2021.</a:t>
            </a:r>
          </a:p>
        </p:txBody>
      </p:sp>
      <p:sp>
        <p:nvSpPr>
          <p:cNvPr id="15" name="TextBox 14"/>
          <p:cNvSpPr txBox="1"/>
          <p:nvPr/>
        </p:nvSpPr>
        <p:spPr>
          <a:xfrm>
            <a:off x="4686301" y="1173897"/>
            <a:ext cx="3924299" cy="300082"/>
          </a:xfrm>
          <a:prstGeom prst="rect">
            <a:avLst/>
          </a:prstGeom>
          <a:solidFill>
            <a:schemeClr val="bg2">
              <a:lumMod val="25000"/>
            </a:schemeClr>
          </a:solidFill>
        </p:spPr>
        <p:txBody>
          <a:bodyPr wrap="square" rtlCol="0">
            <a:spAutoFit/>
          </a:bodyPr>
          <a:lstStyle/>
          <a:p>
            <a:pPr algn="ctr" defTabSz="685800">
              <a:defRPr/>
            </a:pPr>
            <a:r>
              <a:rPr lang="en-US" sz="1350">
                <a:solidFill>
                  <a:prstClr val="white"/>
                </a:solidFill>
                <a:latin typeface="Calibri"/>
              </a:rPr>
              <a:t>Benchmark Regional Weights (%)</a:t>
            </a:r>
          </a:p>
        </p:txBody>
      </p:sp>
      <p:sp>
        <p:nvSpPr>
          <p:cNvPr id="16" name="TextBox 15"/>
          <p:cNvSpPr txBox="1"/>
          <p:nvPr/>
        </p:nvSpPr>
        <p:spPr>
          <a:xfrm>
            <a:off x="549340" y="2951362"/>
            <a:ext cx="8061260" cy="300082"/>
          </a:xfrm>
          <a:prstGeom prst="rect">
            <a:avLst/>
          </a:prstGeom>
          <a:solidFill>
            <a:schemeClr val="bg2">
              <a:lumMod val="25000"/>
            </a:schemeClr>
          </a:solidFill>
        </p:spPr>
        <p:txBody>
          <a:bodyPr wrap="square" rtlCol="0">
            <a:spAutoFit/>
          </a:bodyPr>
          <a:lstStyle/>
          <a:p>
            <a:pPr algn="ctr" defTabSz="685800">
              <a:defRPr/>
            </a:pPr>
            <a:r>
              <a:rPr lang="en-US" sz="1350">
                <a:solidFill>
                  <a:prstClr val="white"/>
                </a:solidFill>
                <a:latin typeface="Calibri"/>
              </a:rPr>
              <a:t>Benchmark Sector Weights (%)</a:t>
            </a:r>
          </a:p>
        </p:txBody>
      </p:sp>
      <p:graphicFrame>
        <p:nvGraphicFramePr>
          <p:cNvPr id="11" name="Chart 10">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918805991"/>
              </p:ext>
            </p:extLst>
          </p:nvPr>
        </p:nvGraphicFramePr>
        <p:xfrm>
          <a:off x="4729039" y="1477591"/>
          <a:ext cx="3843461" cy="14048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00000000-0008-0000-0200-000004000000}"/>
              </a:ext>
            </a:extLst>
          </p:cNvPr>
          <p:cNvGraphicFramePr>
            <a:graphicFrameLocks/>
          </p:cNvGraphicFramePr>
          <p:nvPr>
            <p:extLst>
              <p:ext uri="{D42A27DB-BD31-4B8C-83A1-F6EECF244321}">
                <p14:modId xmlns:p14="http://schemas.microsoft.com/office/powerpoint/2010/main" val="3687799320"/>
              </p:ext>
            </p:extLst>
          </p:nvPr>
        </p:nvGraphicFramePr>
        <p:xfrm>
          <a:off x="608275" y="3228362"/>
          <a:ext cx="7919498" cy="1777436"/>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112</a:t>
            </a:fld>
            <a:endParaRPr lang="en-US">
              <a:solidFill>
                <a:prstClr val="black">
                  <a:tint val="75000"/>
                </a:prstClr>
              </a:solidFill>
            </a:endParaRPr>
          </a:p>
        </p:txBody>
      </p:sp>
    </p:spTree>
    <p:extLst>
      <p:ext uri="{BB962C8B-B14F-4D97-AF65-F5344CB8AC3E}">
        <p14:creationId xmlns:p14="http://schemas.microsoft.com/office/powerpoint/2010/main" val="22899866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t>Investment Policy: Implementation Snapshot</a:t>
            </a:r>
          </a:p>
        </p:txBody>
      </p:sp>
      <p:sp>
        <p:nvSpPr>
          <p:cNvPr id="6" name="Content Placeholder 5"/>
          <p:cNvSpPr>
            <a:spLocks noGrp="1"/>
          </p:cNvSpPr>
          <p:nvPr>
            <p:ph sz="half" idx="1"/>
          </p:nvPr>
        </p:nvSpPr>
        <p:spPr>
          <a:xfrm>
            <a:off x="219163" y="1488878"/>
            <a:ext cx="4254909" cy="1543050"/>
          </a:xfrm>
        </p:spPr>
        <p:txBody>
          <a:bodyPr vert="horz" lIns="68580" tIns="34290" rIns="68580" bIns="34290" rtlCol="0" anchor="t">
            <a:normAutofit fontScale="77500" lnSpcReduction="20000"/>
          </a:bodyPr>
          <a:lstStyle/>
          <a:p>
            <a:r>
              <a:rPr lang="en-US"/>
              <a:t>Total AUM: $108bn</a:t>
            </a:r>
          </a:p>
          <a:p>
            <a:r>
              <a:rPr lang="en-US"/>
              <a:t>10,000+ Securities</a:t>
            </a:r>
            <a:endParaRPr lang="en-US">
              <a:cs typeface="Calibri"/>
            </a:endParaRPr>
          </a:p>
          <a:p>
            <a:r>
              <a:rPr lang="en-US"/>
              <a:t>64 Countries</a:t>
            </a:r>
          </a:p>
          <a:p>
            <a:r>
              <a:rPr lang="en-US"/>
              <a:t>46 Currencies</a:t>
            </a:r>
          </a:p>
          <a:p>
            <a:r>
              <a:rPr lang="en-US"/>
              <a:t>7 Internal Strategies</a:t>
            </a:r>
            <a:endParaRPr lang="en-US">
              <a:cs typeface="Calibri"/>
            </a:endParaRPr>
          </a:p>
          <a:p>
            <a:r>
              <a:rPr lang="en-US"/>
              <a:t>58 Externally Managed Strategies</a:t>
            </a:r>
            <a:endParaRPr lang="en-US">
              <a:cs typeface="Calibri"/>
            </a:endParaRPr>
          </a:p>
          <a:p>
            <a:endParaRPr lang="en-US"/>
          </a:p>
        </p:txBody>
      </p:sp>
      <p:sp>
        <p:nvSpPr>
          <p:cNvPr id="10" name="TextBox 9"/>
          <p:cNvSpPr txBox="1"/>
          <p:nvPr/>
        </p:nvSpPr>
        <p:spPr>
          <a:xfrm>
            <a:off x="219162" y="1133743"/>
            <a:ext cx="4254910" cy="300082"/>
          </a:xfrm>
          <a:prstGeom prst="rect">
            <a:avLst/>
          </a:prstGeom>
          <a:solidFill>
            <a:schemeClr val="bg2">
              <a:lumMod val="25000"/>
            </a:schemeClr>
          </a:solidFill>
        </p:spPr>
        <p:txBody>
          <a:bodyPr wrap="square" rtlCol="0" anchor="t">
            <a:spAutoFit/>
          </a:bodyPr>
          <a:lstStyle/>
          <a:p>
            <a:pPr algn="ctr" defTabSz="685800">
              <a:defRPr/>
            </a:pPr>
            <a:r>
              <a:rPr lang="en-US" sz="1350">
                <a:solidFill>
                  <a:prstClr val="white"/>
                </a:solidFill>
                <a:latin typeface="Calibri"/>
              </a:rPr>
              <a:t>Well Diversified vs. Benchmark</a:t>
            </a:r>
          </a:p>
        </p:txBody>
      </p:sp>
      <p:sp>
        <p:nvSpPr>
          <p:cNvPr id="11" name="TextBox 10"/>
          <p:cNvSpPr txBox="1"/>
          <p:nvPr/>
        </p:nvSpPr>
        <p:spPr>
          <a:xfrm>
            <a:off x="4603340" y="1133743"/>
            <a:ext cx="4254910" cy="300082"/>
          </a:xfrm>
          <a:prstGeom prst="rect">
            <a:avLst/>
          </a:prstGeom>
          <a:solidFill>
            <a:schemeClr val="bg2">
              <a:lumMod val="25000"/>
            </a:schemeClr>
          </a:solidFill>
        </p:spPr>
        <p:txBody>
          <a:bodyPr wrap="square" rtlCol="0">
            <a:spAutoFit/>
          </a:bodyPr>
          <a:lstStyle/>
          <a:p>
            <a:pPr algn="ctr" defTabSz="685800">
              <a:defRPr/>
            </a:pPr>
            <a:r>
              <a:rPr lang="en-US" sz="1350">
                <a:solidFill>
                  <a:prstClr val="white"/>
                </a:solidFill>
                <a:latin typeface="Calibri"/>
              </a:rPr>
              <a:t>Invest to Achieve or Exceed Equity Benchmark</a:t>
            </a:r>
          </a:p>
        </p:txBody>
      </p:sp>
      <p:sp>
        <p:nvSpPr>
          <p:cNvPr id="12" name="TextBox 11"/>
          <p:cNvSpPr txBox="1"/>
          <p:nvPr/>
        </p:nvSpPr>
        <p:spPr>
          <a:xfrm>
            <a:off x="219162" y="3107245"/>
            <a:ext cx="4254910" cy="276999"/>
          </a:xfrm>
          <a:prstGeom prst="rect">
            <a:avLst/>
          </a:prstGeom>
          <a:solidFill>
            <a:schemeClr val="bg2">
              <a:lumMod val="25000"/>
            </a:schemeClr>
          </a:solidFill>
        </p:spPr>
        <p:txBody>
          <a:bodyPr wrap="square" lIns="68580" tIns="34290" rIns="68580" bIns="34290" rtlCol="0" anchor="t">
            <a:spAutoFit/>
          </a:bodyPr>
          <a:lstStyle/>
          <a:p>
            <a:pPr algn="ctr" defTabSz="685800">
              <a:defRPr/>
            </a:pPr>
            <a:r>
              <a:rPr lang="en-US" sz="1350">
                <a:solidFill>
                  <a:prstClr val="white"/>
                </a:solidFill>
                <a:latin typeface="Calibri"/>
              </a:rPr>
              <a:t>Focus on Return and Low Costs </a:t>
            </a:r>
            <a:endParaRPr lang="en-US" sz="1350">
              <a:solidFill>
                <a:prstClr val="white"/>
              </a:solidFill>
              <a:latin typeface="Calibri"/>
              <a:cs typeface="Calibri"/>
            </a:endParaRPr>
          </a:p>
        </p:txBody>
      </p:sp>
      <p:sp>
        <p:nvSpPr>
          <p:cNvPr id="13" name="TextBox 12"/>
          <p:cNvSpPr txBox="1"/>
          <p:nvPr/>
        </p:nvSpPr>
        <p:spPr>
          <a:xfrm>
            <a:off x="4608885" y="3101683"/>
            <a:ext cx="4254910" cy="300082"/>
          </a:xfrm>
          <a:prstGeom prst="rect">
            <a:avLst/>
          </a:prstGeom>
          <a:solidFill>
            <a:schemeClr val="bg2">
              <a:lumMod val="25000"/>
            </a:schemeClr>
          </a:solidFill>
        </p:spPr>
        <p:txBody>
          <a:bodyPr wrap="square" rtlCol="0">
            <a:spAutoFit/>
          </a:bodyPr>
          <a:lstStyle/>
          <a:p>
            <a:pPr algn="ctr" defTabSz="685800">
              <a:defRPr/>
            </a:pPr>
            <a:r>
              <a:rPr lang="en-US" sz="1350">
                <a:solidFill>
                  <a:prstClr val="white"/>
                </a:solidFill>
                <a:latin typeface="Calibri"/>
              </a:rPr>
              <a:t>Opportunistically Invest in Active Strategies</a:t>
            </a:r>
          </a:p>
        </p:txBody>
      </p:sp>
      <p:graphicFrame>
        <p:nvGraphicFramePr>
          <p:cNvPr id="4" name="Table 3"/>
          <p:cNvGraphicFramePr>
            <a:graphicFrameLocks noGrp="1"/>
          </p:cNvGraphicFramePr>
          <p:nvPr>
            <p:extLst>
              <p:ext uri="{D42A27DB-BD31-4B8C-83A1-F6EECF244321}">
                <p14:modId xmlns:p14="http://schemas.microsoft.com/office/powerpoint/2010/main" val="1352338933"/>
              </p:ext>
            </p:extLst>
          </p:nvPr>
        </p:nvGraphicFramePr>
        <p:xfrm>
          <a:off x="4603340" y="3423245"/>
          <a:ext cx="4254909" cy="1441759"/>
        </p:xfrm>
        <a:graphic>
          <a:graphicData uri="http://schemas.openxmlformats.org/drawingml/2006/table">
            <a:tbl>
              <a:tblPr firstRow="1" bandRow="1">
                <a:tableStyleId>{EB344D84-9AFB-497E-A393-DC336BA19D2E}</a:tableStyleId>
              </a:tblPr>
              <a:tblGrid>
                <a:gridCol w="1248849">
                  <a:extLst>
                    <a:ext uri="{9D8B030D-6E8A-4147-A177-3AD203B41FA5}">
                      <a16:colId xmlns:a16="http://schemas.microsoft.com/office/drawing/2014/main" val="20000"/>
                    </a:ext>
                  </a:extLst>
                </a:gridCol>
                <a:gridCol w="1427255">
                  <a:extLst>
                    <a:ext uri="{9D8B030D-6E8A-4147-A177-3AD203B41FA5}">
                      <a16:colId xmlns:a16="http://schemas.microsoft.com/office/drawing/2014/main" val="20001"/>
                    </a:ext>
                  </a:extLst>
                </a:gridCol>
                <a:gridCol w="1578805">
                  <a:extLst>
                    <a:ext uri="{9D8B030D-6E8A-4147-A177-3AD203B41FA5}">
                      <a16:colId xmlns:a16="http://schemas.microsoft.com/office/drawing/2014/main" val="20002"/>
                    </a:ext>
                  </a:extLst>
                </a:gridCol>
              </a:tblGrid>
              <a:tr h="382579">
                <a:tc>
                  <a:txBody>
                    <a:bodyPr/>
                    <a:lstStyle/>
                    <a:p>
                      <a:endParaRPr lang="en-US" sz="1400" kern="1200">
                        <a:solidFill>
                          <a:schemeClr val="tx1"/>
                        </a:solidFill>
                        <a:latin typeface="Calibri"/>
                        <a:ea typeface="+mn-ea"/>
                        <a:cs typeface="+mn-cs"/>
                      </a:endParaRPr>
                    </a:p>
                  </a:txBody>
                  <a:tcPr marL="68580" marR="68580" marT="34290" marB="34290" anchor="ctr">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US" sz="1100"/>
                        <a:t>Market Value</a:t>
                      </a:r>
                    </a:p>
                  </a:txBody>
                  <a:tcPr marL="68580" marR="68580" marT="34290" marB="34290" anchor="ctr">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US" sz="1100"/>
                        <a:t>Inception</a:t>
                      </a:r>
                    </a:p>
                  </a:txBody>
                  <a:tcPr marL="68580" marR="68580" marT="34290" marB="34290" anchor="ctr">
                    <a:lnB w="12700"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274320">
                <a:tc>
                  <a:txBody>
                    <a:bodyPr/>
                    <a:lstStyle/>
                    <a:p>
                      <a:pPr algn="r"/>
                      <a:r>
                        <a:rPr lang="en-US" sz="1400" kern="1200">
                          <a:solidFill>
                            <a:schemeClr val="tx1"/>
                          </a:solidFill>
                          <a:latin typeface="Calibri"/>
                          <a:ea typeface="+mn-ea"/>
                          <a:cs typeface="+mn-cs"/>
                        </a:rPr>
                        <a:t>Active Currency</a:t>
                      </a:r>
                    </a:p>
                  </a:txBody>
                  <a:tcPr marL="68580" marR="68580" marT="34290" marB="34290" anchor="ct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algn="ctr"/>
                      <a:r>
                        <a:rPr lang="en-US" sz="1100"/>
                        <a:t>$2,950M Notional</a:t>
                      </a:r>
                    </a:p>
                  </a:txBody>
                  <a:tcPr marL="68580" marR="68580" marT="34290" marB="34290" anchor="ct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algn="ctr"/>
                      <a:r>
                        <a:rPr lang="en-US" sz="1100"/>
                        <a:t>2014</a:t>
                      </a:r>
                    </a:p>
                  </a:txBody>
                  <a:tcPr marL="68580" marR="68580" marT="34290" marB="34290" anchor="ctr">
                    <a:lnT w="12700" cap="flat" cmpd="sng" algn="ctr">
                      <a:solidFill>
                        <a:schemeClr val="tx1"/>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10001"/>
                  </a:ext>
                </a:extLst>
              </a:tr>
              <a:tr h="274320">
                <a:tc>
                  <a:txBody>
                    <a:bodyPr/>
                    <a:lstStyle/>
                    <a:p>
                      <a:pPr algn="r"/>
                      <a:r>
                        <a:rPr lang="en-US" sz="1400" kern="1200">
                          <a:solidFill>
                            <a:schemeClr val="tx1"/>
                          </a:solidFill>
                          <a:latin typeface="Calibri"/>
                          <a:ea typeface="+mn-ea"/>
                          <a:cs typeface="+mn-cs"/>
                        </a:rPr>
                        <a:t>US Microcap</a:t>
                      </a:r>
                    </a:p>
                  </a:txBody>
                  <a:tcPr marL="68580" marR="68580" marT="34290" marB="34290" anchor="ctr">
                    <a:noFill/>
                  </a:tcPr>
                </a:tc>
                <a:tc>
                  <a:txBody>
                    <a:bodyPr/>
                    <a:lstStyle/>
                    <a:p>
                      <a:pPr algn="ctr"/>
                      <a:r>
                        <a:rPr lang="en-US" sz="1100"/>
                        <a:t>$405M</a:t>
                      </a:r>
                    </a:p>
                  </a:txBody>
                  <a:tcPr marL="68580" marR="68580" marT="34290" marB="34290" anchor="ctr">
                    <a:noFill/>
                  </a:tcPr>
                </a:tc>
                <a:tc>
                  <a:txBody>
                    <a:bodyPr/>
                    <a:lstStyle/>
                    <a:p>
                      <a:pPr algn="ctr"/>
                      <a:r>
                        <a:rPr lang="en-US" sz="1100"/>
                        <a:t>2014</a:t>
                      </a:r>
                    </a:p>
                  </a:txBody>
                  <a:tcPr marL="68580" marR="68580" marT="34290" marB="34290" anchor="ctr">
                    <a:noFill/>
                  </a:tcPr>
                </a:tc>
                <a:extLst>
                  <a:ext uri="{0D108BD9-81ED-4DB2-BD59-A6C34878D82A}">
                    <a16:rowId xmlns:a16="http://schemas.microsoft.com/office/drawing/2014/main" val="10002"/>
                  </a:ext>
                </a:extLst>
              </a:tr>
              <a:tr h="274320">
                <a:tc>
                  <a:txBody>
                    <a:bodyPr/>
                    <a:lstStyle/>
                    <a:p>
                      <a:pPr algn="r"/>
                      <a:r>
                        <a:rPr lang="en-US" sz="1400" kern="1200" err="1">
                          <a:solidFill>
                            <a:schemeClr val="tx1"/>
                          </a:solidFill>
                          <a:latin typeface="Calibri"/>
                          <a:ea typeface="+mn-ea"/>
                          <a:cs typeface="+mn-cs"/>
                        </a:rPr>
                        <a:t>Schiehallion</a:t>
                      </a:r>
                      <a:endParaRPr lang="en-US" sz="1400" kern="1200">
                        <a:solidFill>
                          <a:schemeClr val="tx1"/>
                        </a:solidFill>
                        <a:latin typeface="Calibri"/>
                        <a:ea typeface="+mn-ea"/>
                        <a:cs typeface="+mn-cs"/>
                      </a:endParaRPr>
                    </a:p>
                  </a:txBody>
                  <a:tcPr marL="68580" marR="68580" marT="34290" marB="34290" anchor="ctr">
                    <a:solidFill>
                      <a:schemeClr val="accent3">
                        <a:lumMod val="20000"/>
                        <a:lumOff val="80000"/>
                      </a:schemeClr>
                    </a:solidFill>
                  </a:tcPr>
                </a:tc>
                <a:tc>
                  <a:txBody>
                    <a:bodyPr/>
                    <a:lstStyle/>
                    <a:p>
                      <a:pPr algn="ctr"/>
                      <a:r>
                        <a:rPr lang="en-US" sz="1100"/>
                        <a:t>$356M</a:t>
                      </a:r>
                    </a:p>
                  </a:txBody>
                  <a:tcPr marL="68580" marR="68580" marT="34290" marB="34290" anchor="ctr">
                    <a:solidFill>
                      <a:schemeClr val="accent3">
                        <a:lumMod val="20000"/>
                        <a:lumOff val="80000"/>
                      </a:schemeClr>
                    </a:solidFill>
                  </a:tcPr>
                </a:tc>
                <a:tc>
                  <a:txBody>
                    <a:bodyPr/>
                    <a:lstStyle/>
                    <a:p>
                      <a:pPr algn="ctr"/>
                      <a:r>
                        <a:rPr lang="en-US" sz="1100"/>
                        <a:t>2019</a:t>
                      </a:r>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16" name="Chart 15">
            <a:extLst>
              <a:ext uri="{FF2B5EF4-FFF2-40B4-BE49-F238E27FC236}">
                <a16:creationId xmlns:a16="http://schemas.microsoft.com/office/drawing/2014/main" id="{00000000-0008-0000-0700-000003000000}"/>
              </a:ext>
            </a:extLst>
          </p:cNvPr>
          <p:cNvGraphicFramePr>
            <a:graphicFrameLocks/>
          </p:cNvGraphicFramePr>
          <p:nvPr>
            <p:extLst>
              <p:ext uri="{D42A27DB-BD31-4B8C-83A1-F6EECF244321}">
                <p14:modId xmlns:p14="http://schemas.microsoft.com/office/powerpoint/2010/main" val="1408012130"/>
              </p:ext>
            </p:extLst>
          </p:nvPr>
        </p:nvGraphicFramePr>
        <p:xfrm>
          <a:off x="4603340" y="1455304"/>
          <a:ext cx="4254909" cy="1728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00000000-0008-0000-0700-000002000000}"/>
              </a:ext>
            </a:extLst>
          </p:cNvPr>
          <p:cNvGraphicFramePr>
            <a:graphicFrameLocks/>
          </p:cNvGraphicFramePr>
          <p:nvPr>
            <p:extLst>
              <p:ext uri="{D42A27DB-BD31-4B8C-83A1-F6EECF244321}">
                <p14:modId xmlns:p14="http://schemas.microsoft.com/office/powerpoint/2010/main" val="752843139"/>
              </p:ext>
            </p:extLst>
          </p:nvPr>
        </p:nvGraphicFramePr>
        <p:xfrm>
          <a:off x="219162" y="3423139"/>
          <a:ext cx="4254909" cy="1615247"/>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113</a:t>
            </a:fld>
            <a:endParaRPr lang="en-US">
              <a:solidFill>
                <a:prstClr val="black">
                  <a:tint val="75000"/>
                </a:prstClr>
              </a:solidFill>
            </a:endParaRPr>
          </a:p>
        </p:txBody>
      </p:sp>
    </p:spTree>
    <p:extLst>
      <p:ext uri="{BB962C8B-B14F-4D97-AF65-F5344CB8AC3E}">
        <p14:creationId xmlns:p14="http://schemas.microsoft.com/office/powerpoint/2010/main" val="24213358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a:t>Objectives Drive What We Do</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4352149"/>
              </p:ext>
            </p:extLst>
          </p:nvPr>
        </p:nvGraphicFramePr>
        <p:xfrm>
          <a:off x="628650" y="1200151"/>
          <a:ext cx="8229601" cy="3637981"/>
        </p:xfrm>
        <a:graphic>
          <a:graphicData uri="http://schemas.openxmlformats.org/drawingml/2006/table">
            <a:tbl>
              <a:tblPr firstRow="1" bandRow="1">
                <a:tableStyleId>{2D5ABB26-0587-4C30-8999-92F81FD0307C}</a:tableStyleId>
              </a:tblPr>
              <a:tblGrid>
                <a:gridCol w="1659548">
                  <a:extLst>
                    <a:ext uri="{9D8B030D-6E8A-4147-A177-3AD203B41FA5}">
                      <a16:colId xmlns:a16="http://schemas.microsoft.com/office/drawing/2014/main" val="20000"/>
                    </a:ext>
                  </a:extLst>
                </a:gridCol>
                <a:gridCol w="3426802">
                  <a:extLst>
                    <a:ext uri="{9D8B030D-6E8A-4147-A177-3AD203B41FA5}">
                      <a16:colId xmlns:a16="http://schemas.microsoft.com/office/drawing/2014/main" val="20001"/>
                    </a:ext>
                  </a:extLst>
                </a:gridCol>
                <a:gridCol w="3143251">
                  <a:extLst>
                    <a:ext uri="{9D8B030D-6E8A-4147-A177-3AD203B41FA5}">
                      <a16:colId xmlns:a16="http://schemas.microsoft.com/office/drawing/2014/main" val="20002"/>
                    </a:ext>
                  </a:extLst>
                </a:gridCol>
              </a:tblGrid>
              <a:tr h="289011">
                <a:tc>
                  <a:txBody>
                    <a:bodyPr/>
                    <a:lstStyle/>
                    <a:p>
                      <a:pPr>
                        <a:buNone/>
                      </a:pPr>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extLst>
                  <a:ext uri="{0D108BD9-81ED-4DB2-BD59-A6C34878D82A}">
                    <a16:rowId xmlns:a16="http://schemas.microsoft.com/office/drawing/2014/main" val="10000"/>
                  </a:ext>
                </a:extLst>
              </a:tr>
              <a:tr h="546350">
                <a:tc>
                  <a:txBody>
                    <a:bodyPr/>
                    <a:lstStyle/>
                    <a:p>
                      <a:pPr algn="ctr"/>
                      <a:r>
                        <a:rPr lang="en-US" sz="1200">
                          <a:solidFill>
                            <a:schemeClr val="bg1"/>
                          </a:solidFill>
                        </a:rPr>
                        <a:t>Provide Beta</a:t>
                      </a:r>
                    </a:p>
                  </a:txBody>
                  <a:tcPr marL="68580" marR="68580" marT="34290" marB="34290" anchor="ctr">
                    <a:cell3D prstMaterial="dkEdge">
                      <a:bevel/>
                      <a:lightRig rig="flood" dir="t"/>
                    </a:cell3D>
                    <a:solidFill>
                      <a:schemeClr val="bg2">
                        <a:lumMod val="25000"/>
                      </a:schemeClr>
                    </a:solidFill>
                  </a:tcPr>
                </a:tc>
                <a:tc>
                  <a:txBody>
                    <a:bodyPr/>
                    <a:lstStyle/>
                    <a:p>
                      <a:pPr algn="l"/>
                      <a:r>
                        <a:rPr lang="en-US" sz="1200"/>
                        <a:t>Invest</a:t>
                      </a:r>
                      <a:r>
                        <a:rPr lang="en-US" sz="1200" baseline="0"/>
                        <a:t> 49.8% of assets passively</a:t>
                      </a:r>
                      <a:endParaRPr lang="en-US" sz="120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Becoming</a:t>
                      </a:r>
                      <a:r>
                        <a:rPr lang="en-US" sz="1200" baseline="0"/>
                        <a:t> an index fund</a:t>
                      </a:r>
                      <a:endParaRPr lang="en-US" sz="1200"/>
                    </a:p>
                  </a:txBody>
                  <a:tcPr marL="68580" marR="68580" marT="34290" marB="34290" anchor="ctr"/>
                </a:tc>
                <a:extLst>
                  <a:ext uri="{0D108BD9-81ED-4DB2-BD59-A6C34878D82A}">
                    <a16:rowId xmlns:a16="http://schemas.microsoft.com/office/drawing/2014/main" val="10001"/>
                  </a:ext>
                </a:extLst>
              </a:tr>
              <a:tr h="546350">
                <a:tc>
                  <a:txBody>
                    <a:bodyPr/>
                    <a:lstStyle/>
                    <a:p>
                      <a:pPr algn="ctr"/>
                      <a:r>
                        <a:rPr lang="en-US" sz="1200">
                          <a:solidFill>
                            <a:schemeClr val="bg1"/>
                          </a:solidFill>
                        </a:rPr>
                        <a:t>Manage Costs</a:t>
                      </a:r>
                    </a:p>
                  </a:txBody>
                  <a:tcPr marL="68580" marR="68580" marT="34290" marB="34290" anchor="ctr">
                    <a:cell3D prstMaterial="dkEdge">
                      <a:bevel/>
                      <a:lightRig rig="flood" dir="t"/>
                    </a:cell3D>
                    <a:solidFill>
                      <a:schemeClr val="bg2">
                        <a:lumMod val="75000"/>
                      </a:schemeClr>
                    </a:solidFill>
                  </a:tcPr>
                </a:tc>
                <a:tc>
                  <a:txBody>
                    <a:bodyPr/>
                    <a:lstStyle/>
                    <a:p>
                      <a:pPr algn="l"/>
                      <a:r>
                        <a:rPr lang="en-US" sz="1200"/>
                        <a:t>Aggressively, and fairly, negotiate</a:t>
                      </a:r>
                      <a:r>
                        <a:rPr lang="en-US" sz="1200" baseline="0"/>
                        <a:t> fees</a:t>
                      </a:r>
                      <a:endParaRPr lang="en-US" sz="1200"/>
                    </a:p>
                  </a:txBody>
                  <a:tcPr marL="68580" marR="68580" marT="34290" marB="34290"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Overpaying for non-unique alpha</a:t>
                      </a:r>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0002"/>
                  </a:ext>
                </a:extLst>
              </a:tr>
              <a:tr h="617220">
                <a:tc>
                  <a:txBody>
                    <a:bodyPr/>
                    <a:lstStyle/>
                    <a:p>
                      <a:pPr algn="ctr"/>
                      <a:r>
                        <a:rPr lang="en-US" sz="1200">
                          <a:solidFill>
                            <a:schemeClr val="bg1"/>
                          </a:solidFill>
                        </a:rPr>
                        <a:t>Diversify Sources of Alpha</a:t>
                      </a:r>
                    </a:p>
                  </a:txBody>
                  <a:tcPr marL="68580" marR="68580" marT="34290" marB="34290" anchor="ctr">
                    <a:cell3D prstMaterial="dkEdge">
                      <a:bevel/>
                      <a:lightRig rig="flood" dir="t"/>
                    </a:cell3D>
                    <a:solidFill>
                      <a:schemeClr val="bg2">
                        <a:lumMod val="25000"/>
                      </a:schemeClr>
                    </a:solidFill>
                  </a:tcPr>
                </a:tc>
                <a:tc>
                  <a:txBody>
                    <a:bodyPr/>
                    <a:lstStyle/>
                    <a:p>
                      <a:pPr algn="l"/>
                      <a:r>
                        <a:rPr lang="en-US" sz="1200"/>
                        <a:t>Implement/Fund</a:t>
                      </a:r>
                      <a:r>
                        <a:rPr lang="en-US" sz="1200" baseline="0"/>
                        <a:t> strategies with varying philosophies, processes, geographic focus and sector exposures</a:t>
                      </a:r>
                      <a:endParaRPr lang="en-US" sz="1200"/>
                    </a:p>
                  </a:txBody>
                  <a:tcPr marL="68580" marR="68580" marT="34290" marB="34290" anchor="ctr"/>
                </a:tc>
                <a:tc>
                  <a:txBody>
                    <a:bodyPr/>
                    <a:lstStyle/>
                    <a:p>
                      <a:pPr marL="0" indent="0" algn="l">
                        <a:buNone/>
                      </a:pPr>
                      <a:r>
                        <a:rPr lang="en-US" sz="1200"/>
                        <a:t>Relying on a specific</a:t>
                      </a:r>
                      <a:r>
                        <a:rPr lang="en-US" sz="1200" baseline="0"/>
                        <a:t> market condition or environment to drive relative performance</a:t>
                      </a:r>
                      <a:endParaRPr lang="en-US" sz="1200"/>
                    </a:p>
                  </a:txBody>
                  <a:tcPr marL="68580" marR="68580" marT="34290" marB="34290" anchor="ctr"/>
                </a:tc>
                <a:extLst>
                  <a:ext uri="{0D108BD9-81ED-4DB2-BD59-A6C34878D82A}">
                    <a16:rowId xmlns:a16="http://schemas.microsoft.com/office/drawing/2014/main" val="10003"/>
                  </a:ext>
                </a:extLst>
              </a:tr>
              <a:tr h="546350">
                <a:tc>
                  <a:txBody>
                    <a:bodyPr/>
                    <a:lstStyle/>
                    <a:p>
                      <a:pPr algn="ctr"/>
                      <a:r>
                        <a:rPr lang="en-US" sz="1200">
                          <a:solidFill>
                            <a:schemeClr val="bg1"/>
                          </a:solidFill>
                        </a:rPr>
                        <a:t>Maintain Low Active Risk</a:t>
                      </a:r>
                    </a:p>
                  </a:txBody>
                  <a:tcPr marL="68580" marR="68580" marT="34290" marB="34290" anchor="ctr">
                    <a:cell3D prstMaterial="dkEdge">
                      <a:bevel/>
                      <a:lightRig rig="flood" dir="t"/>
                    </a:cell3D>
                    <a:solidFill>
                      <a:schemeClr val="bg2">
                        <a:lumMod val="75000"/>
                      </a:schemeClr>
                    </a:solidFill>
                  </a:tcPr>
                </a:tc>
                <a:tc>
                  <a:txBody>
                    <a:bodyPr/>
                    <a:lstStyle/>
                    <a:p>
                      <a:pPr algn="l"/>
                      <a:r>
                        <a:rPr lang="en-US" sz="1200"/>
                        <a:t>Focus on aggregate construction using multiple risk</a:t>
                      </a:r>
                      <a:r>
                        <a:rPr lang="en-US" sz="1200" baseline="0"/>
                        <a:t> lenses to ensure diversification</a:t>
                      </a:r>
                      <a:endParaRPr lang="en-US" sz="1200"/>
                    </a:p>
                  </a:txBody>
                  <a:tcPr marL="68580" marR="68580" marT="34290" marB="34290"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Taking uncompensated</a:t>
                      </a:r>
                      <a:r>
                        <a:rPr lang="en-US" sz="1200" baseline="0"/>
                        <a:t> or concentrated risk, or not identifying a notable risk</a:t>
                      </a:r>
                      <a:endParaRPr lang="en-US" sz="1200"/>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0004"/>
                  </a:ext>
                </a:extLst>
              </a:tr>
              <a:tr h="5463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Be Selectively Opportunistic</a:t>
                      </a:r>
                    </a:p>
                  </a:txBody>
                  <a:tcPr marL="68580" marR="68580" marT="34290" marB="34290" anchor="ctr">
                    <a:cell3D prstMaterial="dkEdge">
                      <a:bevel/>
                      <a:lightRig rig="flood" dir="t"/>
                    </a:cell3D>
                    <a:solidFill>
                      <a:schemeClr val="bg2">
                        <a:lumMod val="25000"/>
                      </a:schemeClr>
                    </a:solidFill>
                  </a:tcPr>
                </a:tc>
                <a:tc>
                  <a:txBody>
                    <a:bodyPr/>
                    <a:lstStyle/>
                    <a:p>
                      <a:pPr algn="l"/>
                      <a:r>
                        <a:rPr lang="en-US" sz="1200"/>
                        <a:t>Invest in Currency, </a:t>
                      </a:r>
                      <a:r>
                        <a:rPr lang="en-US" sz="1200" baseline="0"/>
                        <a:t>US Microcap, China-A, Public/Private Fund and Internal Factor Strategies </a:t>
                      </a:r>
                      <a:endParaRPr lang="en-US" sz="1200"/>
                    </a:p>
                  </a:txBody>
                  <a:tcPr marL="68580" marR="68580" marT="34290" marB="34290" anchor="ctr"/>
                </a:tc>
                <a:tc>
                  <a:txBody>
                    <a:bodyPr/>
                    <a:lstStyle/>
                    <a:p>
                      <a:pPr marL="0" indent="0" algn="l">
                        <a:buNone/>
                      </a:pPr>
                      <a:r>
                        <a:rPr lang="en-US" sz="1200"/>
                        <a:t>Allowing</a:t>
                      </a:r>
                      <a:r>
                        <a:rPr lang="en-US" sz="1200" baseline="0"/>
                        <a:t> scale to dampen opportunism</a:t>
                      </a:r>
                      <a:endParaRPr lang="en-US" sz="1200"/>
                    </a:p>
                  </a:txBody>
                  <a:tcPr marL="68580" marR="68580" marT="34290" marB="34290" anchor="ctr"/>
                </a:tc>
                <a:extLst>
                  <a:ext uri="{0D108BD9-81ED-4DB2-BD59-A6C34878D82A}">
                    <a16:rowId xmlns:a16="http://schemas.microsoft.com/office/drawing/2014/main" val="10005"/>
                  </a:ext>
                </a:extLst>
              </a:tr>
              <a:tr h="5463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Provide Liquidity</a:t>
                      </a:r>
                    </a:p>
                  </a:txBody>
                  <a:tcPr marL="68580" marR="68580" marT="34290" marB="34290" anchor="ctr">
                    <a:cell3D prstMaterial="dkEdge">
                      <a:bevel/>
                      <a:lightRig rig="flood" dir="t"/>
                    </a:cell3D>
                    <a:solidFill>
                      <a:schemeClr val="bg2">
                        <a:lumMod val="75000"/>
                      </a:schemeClr>
                    </a:solidFill>
                  </a:tcPr>
                </a:tc>
                <a:tc>
                  <a:txBody>
                    <a:bodyPr/>
                    <a:lstStyle/>
                    <a:p>
                      <a:pPr algn="l"/>
                      <a:r>
                        <a:rPr lang="en-US" sz="1200"/>
                        <a:t>Consistently raise </a:t>
                      </a:r>
                      <a:r>
                        <a:rPr lang="en-US" sz="1200" baseline="0"/>
                        <a:t>funds with emphasis on enhancing risk/return profile and minimizing transaction costs</a:t>
                      </a:r>
                      <a:endParaRPr lang="en-US" sz="1200"/>
                    </a:p>
                  </a:txBody>
                  <a:tcPr marL="68580" marR="68580" marT="34290" marB="34290" anchor="ctr">
                    <a:solidFill>
                      <a:schemeClr val="accent3">
                        <a:lumMod val="20000"/>
                        <a:lumOff val="80000"/>
                      </a:schemeClr>
                    </a:solidFill>
                  </a:tcPr>
                </a:tc>
                <a:tc>
                  <a:txBody>
                    <a:bodyPr/>
                    <a:lstStyle/>
                    <a:p>
                      <a:pPr marL="0" indent="0" algn="l">
                        <a:buNone/>
                      </a:pPr>
                      <a:r>
                        <a:rPr lang="en-US" sz="1200"/>
                        <a:t>Sacrificing excess</a:t>
                      </a:r>
                      <a:r>
                        <a:rPr lang="en-US" sz="1200" baseline="0"/>
                        <a:t> return potential by not funding or limiting less liquid strategies</a:t>
                      </a:r>
                      <a:endParaRPr lang="en-US" sz="1200"/>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2511485795"/>
                  </a:ext>
                </a:extLst>
              </a:tr>
            </a:tbl>
          </a:graphicData>
        </a:graphic>
      </p:graphicFrame>
      <p:sp>
        <p:nvSpPr>
          <p:cNvPr id="15" name="TextBox 14"/>
          <p:cNvSpPr txBox="1"/>
          <p:nvPr/>
        </p:nvSpPr>
        <p:spPr>
          <a:xfrm>
            <a:off x="5719888" y="1173271"/>
            <a:ext cx="3095006" cy="300082"/>
          </a:xfrm>
          <a:prstGeom prst="rect">
            <a:avLst/>
          </a:prstGeom>
          <a:solidFill>
            <a:schemeClr val="bg2">
              <a:lumMod val="25000"/>
            </a:schemeClr>
          </a:solidFill>
        </p:spPr>
        <p:txBody>
          <a:bodyPr wrap="square" rtlCol="0">
            <a:spAutoFit/>
          </a:bodyPr>
          <a:lstStyle/>
          <a:p>
            <a:pPr defTabSz="685800">
              <a:defRPr/>
            </a:pPr>
            <a:r>
              <a:rPr lang="en-US" sz="1350">
                <a:solidFill>
                  <a:prstClr val="white"/>
                </a:solidFill>
                <a:latin typeface="Calibri"/>
              </a:rPr>
              <a:t>Pitfalls We Strive to Avoid</a:t>
            </a:r>
          </a:p>
        </p:txBody>
      </p:sp>
      <p:sp>
        <p:nvSpPr>
          <p:cNvPr id="17" name="TextBox 16"/>
          <p:cNvSpPr txBox="1"/>
          <p:nvPr/>
        </p:nvSpPr>
        <p:spPr>
          <a:xfrm>
            <a:off x="2292293" y="1173271"/>
            <a:ext cx="3376245" cy="300082"/>
          </a:xfrm>
          <a:prstGeom prst="rect">
            <a:avLst/>
          </a:prstGeom>
          <a:solidFill>
            <a:schemeClr val="bg2">
              <a:lumMod val="25000"/>
            </a:schemeClr>
          </a:solidFill>
        </p:spPr>
        <p:txBody>
          <a:bodyPr wrap="square" rtlCol="0">
            <a:spAutoFit/>
          </a:bodyPr>
          <a:lstStyle/>
          <a:p>
            <a:pPr defTabSz="685800">
              <a:defRPr/>
            </a:pPr>
            <a:r>
              <a:rPr lang="en-US" sz="1350">
                <a:solidFill>
                  <a:prstClr val="white"/>
                </a:solidFill>
                <a:latin typeface="Calibri"/>
              </a:rPr>
              <a:t>What We Do</a:t>
            </a:r>
          </a:p>
        </p:txBody>
      </p:sp>
      <p:sp>
        <p:nvSpPr>
          <p:cNvPr id="2" name="Slide Number Placeholder 1"/>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114</a:t>
            </a:fld>
            <a:endParaRPr lang="en-US">
              <a:solidFill>
                <a:prstClr val="black">
                  <a:tint val="75000"/>
                </a:prstClr>
              </a:solidFill>
            </a:endParaRPr>
          </a:p>
        </p:txBody>
      </p:sp>
    </p:spTree>
    <p:extLst>
      <p:ext uri="{BB962C8B-B14F-4D97-AF65-F5344CB8AC3E}">
        <p14:creationId xmlns:p14="http://schemas.microsoft.com/office/powerpoint/2010/main" val="9438971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a:t>Navigating 2020-2021's Dynamic Market Environment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74452046"/>
              </p:ext>
            </p:extLst>
          </p:nvPr>
        </p:nvGraphicFramePr>
        <p:xfrm>
          <a:off x="551447" y="812131"/>
          <a:ext cx="8172451" cy="3972988"/>
        </p:xfrm>
        <a:graphic>
          <a:graphicData uri="http://schemas.openxmlformats.org/drawingml/2006/table">
            <a:tbl>
              <a:tblPr firstRow="1" bandRow="1">
                <a:tableStyleId>{2D5ABB26-0587-4C30-8999-92F81FD0307C}</a:tableStyleId>
              </a:tblPr>
              <a:tblGrid>
                <a:gridCol w="1669022">
                  <a:extLst>
                    <a:ext uri="{9D8B030D-6E8A-4147-A177-3AD203B41FA5}">
                      <a16:colId xmlns:a16="http://schemas.microsoft.com/office/drawing/2014/main" val="20000"/>
                    </a:ext>
                  </a:extLst>
                </a:gridCol>
                <a:gridCol w="6503429">
                  <a:extLst>
                    <a:ext uri="{9D8B030D-6E8A-4147-A177-3AD203B41FA5}">
                      <a16:colId xmlns:a16="http://schemas.microsoft.com/office/drawing/2014/main" val="20001"/>
                    </a:ext>
                  </a:extLst>
                </a:gridCol>
              </a:tblGrid>
              <a:tr h="340895">
                <a:tc>
                  <a:txBody>
                    <a:bodyPr/>
                    <a:lstStyle/>
                    <a:p>
                      <a:pPr>
                        <a:buNone/>
                      </a:pPr>
                      <a:endParaRPr lang="en-US" sz="1000"/>
                    </a:p>
                  </a:txBody>
                  <a:tcPr marL="68580" marR="68580" marT="34290" marB="34290"/>
                </a:tc>
                <a:tc>
                  <a:txBody>
                    <a:bodyPr/>
                    <a:lstStyle/>
                    <a:p>
                      <a:endParaRPr lang="en-US" sz="1000"/>
                    </a:p>
                  </a:txBody>
                  <a:tcPr marL="68580" marR="68580" marT="34290" marB="34290"/>
                </a:tc>
                <a:extLst>
                  <a:ext uri="{0D108BD9-81ED-4DB2-BD59-A6C34878D82A}">
                    <a16:rowId xmlns:a16="http://schemas.microsoft.com/office/drawing/2014/main" val="10000"/>
                  </a:ext>
                </a:extLst>
              </a:tr>
              <a:tr h="622764">
                <a:tc>
                  <a:txBody>
                    <a:bodyPr/>
                    <a:lstStyle/>
                    <a:p>
                      <a:pPr algn="ctr"/>
                      <a:r>
                        <a:rPr lang="en-US" sz="1200">
                          <a:solidFill>
                            <a:schemeClr val="bg1"/>
                          </a:solidFill>
                        </a:rPr>
                        <a:t>Provide Beta</a:t>
                      </a:r>
                    </a:p>
                  </a:txBody>
                  <a:tcPr marL="68580" marR="68580" marT="34290" marB="34290" anchor="ctr">
                    <a:cell3D prstMaterial="dkEdge">
                      <a:bevel/>
                      <a:lightRig rig="flood" dir="t"/>
                    </a:cell3D>
                    <a:solidFill>
                      <a:schemeClr val="bg2">
                        <a:lumMod val="25000"/>
                      </a:schemeClr>
                    </a:solid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a:t>Strong and consistently rising equity markets are challenging for passive managers (cash drag), combined with continued pressure on historical sources</a:t>
                      </a:r>
                      <a:r>
                        <a:rPr lang="en-US" sz="1200" baseline="0"/>
                        <a:t> of value-add (e.g. Sec Lending).</a:t>
                      </a:r>
                      <a:endParaRPr lang="en-US" sz="1200"/>
                    </a:p>
                  </a:txBody>
                  <a:tcPr marL="68580" marR="68580" marT="34290" marB="34290" anchor="ctr"/>
                </a:tc>
                <a:extLst>
                  <a:ext uri="{0D108BD9-81ED-4DB2-BD59-A6C34878D82A}">
                    <a16:rowId xmlns:a16="http://schemas.microsoft.com/office/drawing/2014/main" val="10001"/>
                  </a:ext>
                </a:extLst>
              </a:tr>
              <a:tr h="800100">
                <a:tc>
                  <a:txBody>
                    <a:bodyPr/>
                    <a:lstStyle/>
                    <a:p>
                      <a:pPr algn="ctr"/>
                      <a:r>
                        <a:rPr lang="en-US" sz="1200">
                          <a:solidFill>
                            <a:schemeClr val="bg1"/>
                          </a:solidFill>
                        </a:rPr>
                        <a:t>Manage Costs</a:t>
                      </a:r>
                    </a:p>
                  </a:txBody>
                  <a:tcPr marL="68580" marR="68580" marT="34290" marB="34290" anchor="ctr">
                    <a:cell3D prstMaterial="dkEdge">
                      <a:bevel/>
                      <a:lightRig rig="flood" dir="t"/>
                    </a:cell3D>
                    <a:solidFill>
                      <a:schemeClr val="bg2">
                        <a:lumMod val="75000"/>
                      </a:schemeClr>
                    </a:solid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baseline="0"/>
                        <a:t>Industry pressure on fees have cost benefits but create manager and industry risk, particularly when combined with poor active performance records.</a:t>
                      </a:r>
                    </a:p>
                    <a:p>
                      <a:pPr marL="285750" marR="0" lvl="0" indent="-285750" algn="l">
                        <a:lnSpc>
                          <a:spcPct val="100000"/>
                        </a:lnSpc>
                        <a:spcBef>
                          <a:spcPts val="0"/>
                        </a:spcBef>
                        <a:spcAft>
                          <a:spcPts val="0"/>
                        </a:spcAft>
                        <a:buClrTx/>
                        <a:buSzTx/>
                        <a:buFont typeface="Arial" panose="020B0604020202020204" pitchFamily="34" charset="0"/>
                        <a:buChar char="•"/>
                      </a:pPr>
                      <a:r>
                        <a:rPr lang="en-US" sz="1200" baseline="0"/>
                        <a:t>Advancements continued with respect to inexpensively capturing factor exposures expected to outperform. </a:t>
                      </a:r>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0002"/>
                  </a:ext>
                </a:extLst>
              </a:tr>
              <a:tr h="800100">
                <a:tc>
                  <a:txBody>
                    <a:bodyPr/>
                    <a:lstStyle/>
                    <a:p>
                      <a:pPr algn="ctr"/>
                      <a:r>
                        <a:rPr lang="en-US" sz="1200">
                          <a:solidFill>
                            <a:schemeClr val="bg1"/>
                          </a:solidFill>
                        </a:rPr>
                        <a:t>Diversify Sources of Alpha</a:t>
                      </a:r>
                    </a:p>
                  </a:txBody>
                  <a:tcPr marL="68580" marR="68580" marT="34290" marB="34290" anchor="ctr">
                    <a:cell3D prstMaterial="dkEdge">
                      <a:bevel/>
                      <a:lightRig rig="flood" dir="t"/>
                    </a:cell3D>
                    <a:solidFill>
                      <a:schemeClr val="bg2">
                        <a:lumMod val="25000"/>
                      </a:schemeClr>
                    </a:solidFill>
                  </a:tcPr>
                </a:tc>
                <a:tc>
                  <a:txBody>
                    <a:bodyPr/>
                    <a:lstStyle/>
                    <a:p>
                      <a:pPr marL="285750" indent="-285750">
                        <a:buFont typeface="Arial" panose="020B0604020202020204" pitchFamily="34" charset="0"/>
                        <a:buChar char="•"/>
                      </a:pPr>
                      <a:r>
                        <a:rPr lang="en-US" sz="1200"/>
                        <a:t>Growth outperformance vs. Value stalled at "re-opening" trade spurred by vaccine announcements, however reasserted itself on fears related to the COVID delta-variant and other factors. </a:t>
                      </a:r>
                      <a:endParaRPr lang="en-US" sz="1200" baseline="0"/>
                    </a:p>
                    <a:p>
                      <a:pPr marL="285750" marR="0" lvl="0" indent="-285750" algn="l" eaLnBrk="1" fontAlgn="auto" latinLnBrk="0" hangingPunct="1">
                        <a:lnSpc>
                          <a:spcPct val="100000"/>
                        </a:lnSpc>
                        <a:spcBef>
                          <a:spcPts val="0"/>
                        </a:spcBef>
                        <a:spcAft>
                          <a:spcPts val="0"/>
                        </a:spcAft>
                        <a:buClrTx/>
                        <a:buSzTx/>
                        <a:buFont typeface="Arial" panose="020B0604020202020204" pitchFamily="34" charset="0"/>
                        <a:buChar char="•"/>
                      </a:pPr>
                      <a:r>
                        <a:rPr lang="en-US" sz="1200"/>
                        <a:t>Low interest-rate environment, uncertainty over global economic growth, historical spreads of growth to value stocks and numerous other uncertainties warrant a diversified portfolio.</a:t>
                      </a:r>
                      <a:endParaRPr lang="en-US" sz="1000"/>
                    </a:p>
                  </a:txBody>
                  <a:tcPr marL="68580" marR="68580" marT="34290" marB="34290" anchor="ctr"/>
                </a:tc>
                <a:extLst>
                  <a:ext uri="{0D108BD9-81ED-4DB2-BD59-A6C34878D82A}">
                    <a16:rowId xmlns:a16="http://schemas.microsoft.com/office/drawing/2014/main" val="10003"/>
                  </a:ext>
                </a:extLst>
              </a:tr>
              <a:tr h="434340">
                <a:tc>
                  <a:txBody>
                    <a:bodyPr/>
                    <a:lstStyle/>
                    <a:p>
                      <a:pPr algn="ctr"/>
                      <a:r>
                        <a:rPr lang="en-US" sz="1200">
                          <a:solidFill>
                            <a:schemeClr val="bg1"/>
                          </a:solidFill>
                        </a:rPr>
                        <a:t>Maintain Low Active Risk</a:t>
                      </a:r>
                    </a:p>
                  </a:txBody>
                  <a:tcPr marL="68580" marR="68580" marT="34290" marB="34290" anchor="ctr">
                    <a:cell3D prstMaterial="dkEdge">
                      <a:bevel/>
                      <a:lightRig rig="flood" dir="t"/>
                    </a:cell3D>
                    <a:solidFill>
                      <a:schemeClr val="bg2">
                        <a:lumMod val="75000"/>
                      </a:schemeClr>
                    </a:solid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a:t>Market volatility surged early in 2020 and remained elevated from historically low levels.</a:t>
                      </a:r>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0004"/>
                  </a:ext>
                </a:extLst>
              </a:tr>
              <a:tr h="4997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Be Selectively Opportunistic</a:t>
                      </a:r>
                    </a:p>
                  </a:txBody>
                  <a:tcPr marL="68580" marR="68580" marT="34290" marB="34290" anchor="ctr">
                    <a:cell3D prstMaterial="dkEdge">
                      <a:bevel/>
                      <a:lightRig rig="flood" dir="t"/>
                    </a:cell3D>
                    <a:solidFill>
                      <a:schemeClr val="bg2">
                        <a:lumMod val="25000"/>
                      </a:schemeClr>
                    </a:solidFill>
                  </a:tcPr>
                </a:tc>
                <a:tc>
                  <a:txBody>
                    <a:bodyPr/>
                    <a:lstStyle/>
                    <a:p>
                      <a:pPr marL="285750" indent="-285750">
                        <a:buFont typeface="Arial" panose="020B0604020202020204" pitchFamily="34" charset="0"/>
                        <a:buChar char="•"/>
                      </a:pPr>
                      <a:r>
                        <a:rPr lang="en-US" sz="1200"/>
                        <a:t>Increasing challenges to</a:t>
                      </a:r>
                      <a:r>
                        <a:rPr lang="en-US" sz="1200" baseline="0"/>
                        <a:t> </a:t>
                      </a:r>
                      <a:r>
                        <a:rPr lang="en-US" sz="1200"/>
                        <a:t>traditional</a:t>
                      </a:r>
                      <a:r>
                        <a:rPr lang="en-US" sz="1200" baseline="0"/>
                        <a:t> </a:t>
                      </a:r>
                      <a:r>
                        <a:rPr lang="en-US" sz="1200"/>
                        <a:t>active management.</a:t>
                      </a:r>
                    </a:p>
                    <a:p>
                      <a:pPr marL="742950" lvl="1" indent="-285750">
                        <a:buFont typeface="Arial" panose="020B0604020202020204" pitchFamily="34" charset="0"/>
                        <a:buChar char="•"/>
                      </a:pPr>
                      <a:r>
                        <a:rPr lang="en-US" sz="1200"/>
                        <a:t>Benchmark concentration, growth of passive and ETF industry.</a:t>
                      </a:r>
                      <a:endParaRPr lang="en-US" sz="1200" baseline="0"/>
                    </a:p>
                  </a:txBody>
                  <a:tcPr marL="68580" marR="68580" marT="34290" marB="34290" anchor="ctr"/>
                </a:tc>
                <a:extLst>
                  <a:ext uri="{0D108BD9-81ED-4DB2-BD59-A6C34878D82A}">
                    <a16:rowId xmlns:a16="http://schemas.microsoft.com/office/drawing/2014/main" val="10005"/>
                  </a:ext>
                </a:extLst>
              </a:tr>
              <a:tr h="292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Provide Liquidity</a:t>
                      </a:r>
                    </a:p>
                  </a:txBody>
                  <a:tcPr marL="68580" marR="68580" marT="34290" marB="34290" anchor="ctr">
                    <a:cell3D prstMaterial="dkEdge">
                      <a:bevel/>
                      <a:lightRig rig="flood" dir="t"/>
                    </a:cell3D>
                    <a:solidFill>
                      <a:schemeClr val="bg2">
                        <a:lumMod val="75000"/>
                      </a:schemeClr>
                    </a:solidFill>
                  </a:tcPr>
                </a:tc>
                <a:tc>
                  <a:txBody>
                    <a:bodyPr/>
                    <a:lstStyle/>
                    <a:p>
                      <a:pPr marL="285750" indent="-285750" algn="l">
                        <a:buFont typeface="Arial" panose="020B0604020202020204" pitchFamily="34" charset="0"/>
                        <a:buChar char="•"/>
                      </a:pPr>
                      <a:r>
                        <a:rPr lang="en-US" sz="1200"/>
                        <a:t>Challenge</a:t>
                      </a:r>
                      <a:r>
                        <a:rPr lang="en-US" sz="1200" baseline="0"/>
                        <a:t> of low liquidity persists in m</a:t>
                      </a:r>
                      <a:r>
                        <a:rPr lang="en-US" sz="1200"/>
                        <a:t>arket</a:t>
                      </a:r>
                      <a:r>
                        <a:rPr lang="en-US" sz="1200" baseline="0"/>
                        <a:t> segments with rich alpha potential. </a:t>
                      </a:r>
                      <a:endParaRPr lang="en-US" sz="1200"/>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2511485795"/>
                  </a:ext>
                </a:extLst>
              </a:tr>
            </a:tbl>
          </a:graphicData>
        </a:graphic>
      </p:graphicFrame>
      <p:sp>
        <p:nvSpPr>
          <p:cNvPr id="2" name="Slide Number Placeholder 1"/>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115</a:t>
            </a:fld>
            <a:endParaRPr lang="en-US">
              <a:solidFill>
                <a:prstClr val="black">
                  <a:tint val="75000"/>
                </a:prstClr>
              </a:solidFill>
            </a:endParaRPr>
          </a:p>
        </p:txBody>
      </p:sp>
    </p:spTree>
    <p:extLst>
      <p:ext uri="{BB962C8B-B14F-4D97-AF65-F5344CB8AC3E}">
        <p14:creationId xmlns:p14="http://schemas.microsoft.com/office/powerpoint/2010/main" val="15260912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a:t>Meeting Objectives By Navigating Dynamic Market Environments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40873515"/>
              </p:ext>
            </p:extLst>
          </p:nvPr>
        </p:nvGraphicFramePr>
        <p:xfrm>
          <a:off x="247650" y="1135951"/>
          <a:ext cx="8743950" cy="3821631"/>
        </p:xfrm>
        <a:graphic>
          <a:graphicData uri="http://schemas.openxmlformats.org/drawingml/2006/table">
            <a:tbl>
              <a:tblPr firstRow="1" bandRow="1">
                <a:tableStyleId>{2D5ABB26-0587-4C30-8999-92F81FD0307C}</a:tableStyleId>
              </a:tblPr>
              <a:tblGrid>
                <a:gridCol w="1090559">
                  <a:extLst>
                    <a:ext uri="{9D8B030D-6E8A-4147-A177-3AD203B41FA5}">
                      <a16:colId xmlns:a16="http://schemas.microsoft.com/office/drawing/2014/main" val="20000"/>
                    </a:ext>
                  </a:extLst>
                </a:gridCol>
                <a:gridCol w="2103222">
                  <a:extLst>
                    <a:ext uri="{9D8B030D-6E8A-4147-A177-3AD203B41FA5}">
                      <a16:colId xmlns:a16="http://schemas.microsoft.com/office/drawing/2014/main" val="3969125226"/>
                    </a:ext>
                  </a:extLst>
                </a:gridCol>
                <a:gridCol w="5550169">
                  <a:extLst>
                    <a:ext uri="{9D8B030D-6E8A-4147-A177-3AD203B41FA5}">
                      <a16:colId xmlns:a16="http://schemas.microsoft.com/office/drawing/2014/main" val="20001"/>
                    </a:ext>
                  </a:extLst>
                </a:gridCol>
              </a:tblGrid>
              <a:tr h="289011">
                <a:tc>
                  <a:txBody>
                    <a:bodyPr/>
                    <a:lstStyle/>
                    <a:p>
                      <a:pPr>
                        <a:buNone/>
                      </a:pPr>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0"/>
                  </a:ext>
                </a:extLst>
              </a:tr>
              <a:tr h="546350">
                <a:tc>
                  <a:txBody>
                    <a:bodyPr/>
                    <a:lstStyle/>
                    <a:p>
                      <a:pPr algn="ctr"/>
                      <a:r>
                        <a:rPr lang="en-US" sz="1100">
                          <a:solidFill>
                            <a:schemeClr val="bg1"/>
                          </a:solidFill>
                        </a:rPr>
                        <a:t>Provide Beta</a:t>
                      </a:r>
                    </a:p>
                  </a:txBody>
                  <a:tcPr marL="68580" marR="68580" marT="34290" marB="34290" anchor="ctr">
                    <a:cell3D prstMaterial="dkEdge">
                      <a:bevel/>
                      <a:lightRig rig="flood" dir="t"/>
                    </a:cell3D>
                    <a:solidFill>
                      <a:schemeClr val="bg2">
                        <a:lumMod val="25000"/>
                      </a:schemeClr>
                    </a:solidFill>
                  </a:tcPr>
                </a:tc>
                <a:tc>
                  <a:txBody>
                    <a:bodyPr/>
                    <a:lstStyle/>
                    <a:p>
                      <a:pPr marL="285750" indent="-285750">
                        <a:buFont typeface="Arial" panose="020B0604020202020204" pitchFamily="34" charset="0"/>
                        <a:buChar char="•"/>
                      </a:pPr>
                      <a:r>
                        <a:rPr lang="en-US" sz="1100">
                          <a:solidFill>
                            <a:schemeClr val="bg1">
                              <a:lumMod val="50000"/>
                            </a:schemeClr>
                          </a:solidFill>
                        </a:rPr>
                        <a:t>Pressure on passive value-add</a:t>
                      </a:r>
                      <a:r>
                        <a:rPr lang="en-US" sz="1100" baseline="0">
                          <a:solidFill>
                            <a:schemeClr val="bg1">
                              <a:lumMod val="50000"/>
                            </a:schemeClr>
                          </a:solidFill>
                        </a:rPr>
                        <a:t> sources</a:t>
                      </a:r>
                      <a:endParaRPr lang="en-US" sz="1100">
                        <a:solidFill>
                          <a:schemeClr val="bg1">
                            <a:lumMod val="50000"/>
                          </a:schemeClr>
                        </a:solidFill>
                      </a:endParaRPr>
                    </a:p>
                  </a:txBody>
                  <a:tcPr marL="68580" marR="68580" marT="34290" marB="34290" anchor="ct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b="0" i="0" u="none" strike="noStrike" kern="1200" baseline="0">
                          <a:solidFill>
                            <a:schemeClr val="tx1"/>
                          </a:solidFill>
                          <a:effectLst/>
                          <a:latin typeface="+mn-lt"/>
                          <a:ea typeface="+mn-ea"/>
                          <a:cs typeface="+mn-cs"/>
                        </a:rPr>
                        <a:t>Continued to develop internal passive management resources, focusing on staff development and efficient trading to minimize transaction costs.</a:t>
                      </a:r>
                      <a:endParaRPr lang="en-US" sz="1100" b="0" i="0" u="none" strike="noStrike" kern="1200">
                        <a:solidFill>
                          <a:schemeClr val="tx1"/>
                        </a:solidFill>
                        <a:effectLst/>
                        <a:latin typeface="+mn-lt"/>
                        <a:ea typeface="+mn-ea"/>
                        <a:cs typeface="+mn-cs"/>
                      </a:endParaRPr>
                    </a:p>
                  </a:txBody>
                  <a:tcPr marL="68580" marR="68580" marT="34290" marB="34290" anchor="ctr"/>
                </a:tc>
                <a:extLst>
                  <a:ext uri="{0D108BD9-81ED-4DB2-BD59-A6C34878D82A}">
                    <a16:rowId xmlns:a16="http://schemas.microsoft.com/office/drawing/2014/main" val="10001"/>
                  </a:ext>
                </a:extLst>
              </a:tr>
              <a:tr h="548640">
                <a:tc>
                  <a:txBody>
                    <a:bodyPr/>
                    <a:lstStyle/>
                    <a:p>
                      <a:pPr algn="ctr"/>
                      <a:r>
                        <a:rPr lang="en-US" sz="1100">
                          <a:solidFill>
                            <a:schemeClr val="bg1"/>
                          </a:solidFill>
                        </a:rPr>
                        <a:t>Manage Costs</a:t>
                      </a:r>
                    </a:p>
                  </a:txBody>
                  <a:tcPr marL="68580" marR="68580" marT="34290" marB="34290" anchor="ctr">
                    <a:cell3D prstMaterial="dkEdge">
                      <a:bevel/>
                      <a:lightRig rig="flood" dir="t"/>
                    </a:cell3D>
                    <a:solidFill>
                      <a:schemeClr val="bg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solidFill>
                          <a:schemeClr val="bg1">
                            <a:lumMod val="50000"/>
                          </a:schemeClr>
                        </a:solidFill>
                      </a:endParaRPr>
                    </a:p>
                    <a:p>
                      <a:pPr marL="285750" indent="-285750" algn="l">
                        <a:buFont typeface="Arial" panose="020B0604020202020204" pitchFamily="34" charset="0"/>
                        <a:buChar char="•"/>
                      </a:pPr>
                      <a:r>
                        <a:rPr lang="en-US" sz="1100" baseline="0" dirty="0">
                          <a:solidFill>
                            <a:schemeClr val="bg1">
                              <a:lumMod val="50000"/>
                            </a:schemeClr>
                          </a:solidFill>
                        </a:rPr>
                        <a:t>Fee pressure</a:t>
                      </a:r>
                    </a:p>
                    <a:p>
                      <a:pPr marL="0" indent="0" algn="l">
                        <a:buFont typeface="Arial" panose="020B0604020202020204" pitchFamily="34" charset="0"/>
                        <a:buNone/>
                      </a:pPr>
                      <a:endParaRPr lang="en-US" sz="1100" baseline="0" dirty="0">
                        <a:solidFill>
                          <a:schemeClr val="bg1">
                            <a:lumMod val="50000"/>
                          </a:schemeClr>
                        </a:solidFill>
                      </a:endParaRPr>
                    </a:p>
                  </a:txBody>
                  <a:tcPr marL="68580" marR="68580" marT="34290" marB="34290" anchor="ctr">
                    <a:solidFill>
                      <a:schemeClr val="accent3">
                        <a:lumMod val="20000"/>
                        <a:lumOff val="80000"/>
                      </a:schemeClr>
                    </a:solid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baseline="0">
                          <a:solidFill>
                            <a:schemeClr val="tx1"/>
                          </a:solidFill>
                        </a:rPr>
                        <a:t>Aggressively negotiated fees for newly funded strategies. </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a:solidFill>
                            <a:schemeClr val="tx1"/>
                          </a:solidFill>
                        </a:rPr>
                        <a:t>Percentage of assets internally managed continued to rise, including active mandates targeting potential alpha-generating factors.</a:t>
                      </a:r>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0002"/>
                  </a:ext>
                </a:extLst>
              </a:tr>
              <a:tr h="582930">
                <a:tc>
                  <a:txBody>
                    <a:bodyPr/>
                    <a:lstStyle/>
                    <a:p>
                      <a:pPr algn="ctr"/>
                      <a:r>
                        <a:rPr lang="en-US" sz="1100">
                          <a:solidFill>
                            <a:schemeClr val="bg1"/>
                          </a:solidFill>
                        </a:rPr>
                        <a:t>Diversify Sources of Alpha</a:t>
                      </a:r>
                    </a:p>
                  </a:txBody>
                  <a:tcPr marL="68580" marR="68580" marT="34290" marB="34290" anchor="ctr">
                    <a:cell3D prstMaterial="dkEdge">
                      <a:bevel/>
                      <a:lightRig rig="flood" dir="t"/>
                    </a:cell3D>
                    <a:solidFill>
                      <a:schemeClr val="bg2">
                        <a:lumMod val="25000"/>
                      </a:schemeClr>
                    </a:solidFill>
                  </a:tcPr>
                </a:tc>
                <a:tc>
                  <a:txBody>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solidFill>
                            <a:srgbClr val="808080"/>
                          </a:solidFill>
                        </a:rPr>
                        <a:t>Growth vs. Value Spread</a:t>
                      </a:r>
                      <a:endParaRPr lang="en-US" sz="1000">
                        <a:solidFill>
                          <a:srgbClr val="808080"/>
                        </a:solidFill>
                      </a:endParaRPr>
                    </a:p>
                    <a:p>
                      <a:pPr marL="285750" marR="0" lvl="0" indent="-285750" algn="l" eaLnBrk="1" fontAlgn="auto" latinLnBrk="0" hangingPunct="1">
                        <a:lnSpc>
                          <a:spcPct val="100000"/>
                        </a:lnSpc>
                        <a:spcBef>
                          <a:spcPts val="0"/>
                        </a:spcBef>
                        <a:spcAft>
                          <a:spcPts val="0"/>
                        </a:spcAft>
                        <a:buClrTx/>
                        <a:buSzTx/>
                        <a:buFont typeface="Arial" panose="020B0604020202020204" pitchFamily="34" charset="0"/>
                        <a:buChar char="•"/>
                      </a:pPr>
                      <a:r>
                        <a:rPr lang="en-US" sz="1100">
                          <a:solidFill>
                            <a:srgbClr val="808080"/>
                          </a:solidFill>
                        </a:rPr>
                        <a:t>"Re-opening" Trade</a:t>
                      </a:r>
                      <a:endParaRPr lang="en-US" sz="1000">
                        <a:solidFill>
                          <a:srgbClr val="808080"/>
                        </a:solidFill>
                      </a:endParaRPr>
                    </a:p>
                    <a:p>
                      <a:pPr marL="0" marR="0" lvl="0" indent="0" algn="l" defTabSz="914400" eaLnBrk="1" fontAlgn="auto" latinLnBrk="0" hangingPunct="1">
                        <a:lnSpc>
                          <a:spcPct val="100000"/>
                        </a:lnSpc>
                        <a:spcBef>
                          <a:spcPts val="0"/>
                        </a:spcBef>
                        <a:spcAft>
                          <a:spcPts val="0"/>
                        </a:spcAft>
                        <a:buClrTx/>
                        <a:buSzTx/>
                        <a:buNone/>
                        <a:tabLst/>
                        <a:defRPr/>
                      </a:pPr>
                      <a:endParaRPr lang="en-US" sz="1100">
                        <a:solidFill>
                          <a:srgbClr val="808080"/>
                        </a:solidFill>
                      </a:endParaRPr>
                    </a:p>
                  </a:txBody>
                  <a:tcPr marL="68580" marR="68580" marT="34290" marB="34290" anchor="ct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b="0" i="0" u="none" strike="noStrike" kern="1200" baseline="0">
                          <a:solidFill>
                            <a:schemeClr val="tx1"/>
                          </a:solidFill>
                          <a:effectLst/>
                          <a:latin typeface="+mn-lt"/>
                          <a:ea typeface="+mn-ea"/>
                          <a:cs typeface="+mn-cs"/>
                        </a:rPr>
                        <a:t>New fundings included three International Small Cap, one Developed Standard, one Emerging Markets and one US Large Cap strategy.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a:solidFill>
                            <a:schemeClr val="tx1"/>
                          </a:solidFill>
                          <a:effectLst/>
                          <a:latin typeface="+mn-lt"/>
                          <a:ea typeface="+mn-ea"/>
                          <a:cs typeface="+mn-cs"/>
                        </a:rPr>
                        <a:t>Modest reallocations/restructurings across aggregates.</a:t>
                      </a:r>
                    </a:p>
                  </a:txBody>
                  <a:tcPr marL="68580" marR="68580" marT="34290" marB="34290" anchor="ctr"/>
                </a:tc>
                <a:extLst>
                  <a:ext uri="{0D108BD9-81ED-4DB2-BD59-A6C34878D82A}">
                    <a16:rowId xmlns:a16="http://schemas.microsoft.com/office/drawing/2014/main" val="10003"/>
                  </a:ext>
                </a:extLst>
              </a:tr>
              <a:tr h="708660">
                <a:tc>
                  <a:txBody>
                    <a:bodyPr/>
                    <a:lstStyle/>
                    <a:p>
                      <a:pPr algn="ctr"/>
                      <a:r>
                        <a:rPr lang="en-US" sz="1100">
                          <a:solidFill>
                            <a:schemeClr val="bg1"/>
                          </a:solidFill>
                        </a:rPr>
                        <a:t>Maintain Low Active Risk</a:t>
                      </a:r>
                    </a:p>
                  </a:txBody>
                  <a:tcPr marL="68580" marR="68580" marT="34290" marB="34290" anchor="ctr">
                    <a:cell3D prstMaterial="dkEdge">
                      <a:bevel/>
                      <a:lightRig rig="flood" dir="t"/>
                    </a:cell3D>
                    <a:solidFill>
                      <a:schemeClr val="bg2">
                        <a:lumMod val="75000"/>
                      </a:schemeClr>
                    </a:solid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baseline="0">
                          <a:solidFill>
                            <a:srgbClr val="808080"/>
                          </a:solidFill>
                        </a:rPr>
                        <a:t>Elevated market volatility</a:t>
                      </a:r>
                      <a:endParaRPr lang="en-US" sz="1100">
                        <a:solidFill>
                          <a:srgbClr val="808080"/>
                        </a:solidFill>
                      </a:endParaRPr>
                    </a:p>
                  </a:txBody>
                  <a:tcPr marL="68580" marR="68580" marT="34290" marB="34290" anchor="ctr">
                    <a:solidFill>
                      <a:schemeClr val="accent3">
                        <a:lumMod val="20000"/>
                        <a:lumOff val="80000"/>
                      </a:schemeClr>
                    </a:solid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b="0" i="0" u="none" strike="noStrike" kern="1200" baseline="0">
                          <a:solidFill>
                            <a:schemeClr val="tx1"/>
                          </a:solidFill>
                          <a:effectLst/>
                          <a:latin typeface="+mn-lt"/>
                          <a:ea typeface="+mn-ea"/>
                          <a:cs typeface="+mn-cs"/>
                        </a:rPr>
                        <a:t>After adding to equities in the first-half of 2020 in response to a dramatic selloff, profits were realized and provided to other asset classes after surging markets prompted asset allocation rebalances. </a:t>
                      </a:r>
                      <a:endParaRPr lang="en-US" sz="1100">
                        <a:solidFill>
                          <a:srgbClr val="FF0000"/>
                        </a:solidFill>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kern="1200" baseline="0">
                          <a:solidFill>
                            <a:schemeClr val="tx1"/>
                          </a:solidFill>
                          <a:latin typeface="+mn-lt"/>
                          <a:ea typeface="+mn-ea"/>
                          <a:cs typeface="+mn-cs"/>
                        </a:rPr>
                        <a:t>Risk managed within policy bounds as active returns remained relatively constant. </a:t>
                      </a:r>
                      <a:endParaRPr lang="en-US" sz="1100" kern="1200">
                        <a:solidFill>
                          <a:schemeClr val="tx1"/>
                        </a:solidFill>
                        <a:latin typeface="+mn-lt"/>
                        <a:ea typeface="+mn-ea"/>
                        <a:cs typeface="+mn-cs"/>
                      </a:endParaRPr>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0004"/>
                  </a:ext>
                </a:extLst>
              </a:tr>
              <a:tr h="5463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Be Selectively Opportunistic</a:t>
                      </a:r>
                    </a:p>
                  </a:txBody>
                  <a:tcPr marL="68580" marR="68580" marT="34290" marB="34290" anchor="ctr">
                    <a:cell3D prstMaterial="dkEdge">
                      <a:bevel/>
                      <a:lightRig rig="flood" dir="t"/>
                    </a:cell3D>
                    <a:solidFill>
                      <a:schemeClr val="bg2">
                        <a:lumMod val="25000"/>
                      </a:schemeClr>
                    </a:solidFill>
                  </a:tcPr>
                </a:tc>
                <a:tc>
                  <a:txBody>
                    <a:bodyPr/>
                    <a:lstStyle/>
                    <a:p>
                      <a:pPr marL="285750" indent="-285750">
                        <a:buFont typeface="Arial" panose="020B0604020202020204" pitchFamily="34" charset="0"/>
                        <a:buChar char="•"/>
                      </a:pPr>
                      <a:r>
                        <a:rPr lang="en-US" sz="1100">
                          <a:solidFill>
                            <a:schemeClr val="bg1">
                              <a:lumMod val="50000"/>
                            </a:schemeClr>
                          </a:solidFill>
                        </a:rPr>
                        <a:t>Challenges to traditional</a:t>
                      </a:r>
                      <a:r>
                        <a:rPr lang="en-US" sz="1100" baseline="0">
                          <a:solidFill>
                            <a:schemeClr val="bg1">
                              <a:lumMod val="50000"/>
                            </a:schemeClr>
                          </a:solidFill>
                        </a:rPr>
                        <a:t> </a:t>
                      </a:r>
                      <a:r>
                        <a:rPr lang="en-US" sz="1100">
                          <a:solidFill>
                            <a:schemeClr val="bg1">
                              <a:lumMod val="50000"/>
                            </a:schemeClr>
                          </a:solidFill>
                        </a:rPr>
                        <a:t>active management</a:t>
                      </a:r>
                    </a:p>
                  </a:txBody>
                  <a:tcPr marL="68580" marR="68580" marT="34290" marB="34290" anchor="ct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b="0" i="0" u="none" strike="noStrike" kern="1200" baseline="0">
                          <a:solidFill>
                            <a:schemeClr val="tx1"/>
                          </a:solidFill>
                          <a:effectLst/>
                          <a:latin typeface="+mn-lt"/>
                          <a:ea typeface="+mn-ea"/>
                          <a:cs typeface="+mn-cs"/>
                        </a:rPr>
                        <a:t>Exited dedicated Frontier Markets aggregate to focus resources on alternative, equity-related, non-traditional opportunistic strategies.</a:t>
                      </a:r>
                    </a:p>
                  </a:txBody>
                  <a:tcPr marL="68580" marR="68580" marT="34290" marB="34290" anchor="ctr"/>
                </a:tc>
                <a:extLst>
                  <a:ext uri="{0D108BD9-81ED-4DB2-BD59-A6C34878D82A}">
                    <a16:rowId xmlns:a16="http://schemas.microsoft.com/office/drawing/2014/main" val="10005"/>
                  </a:ext>
                </a:extLst>
              </a:tr>
              <a:tr h="5463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Provide Liquidity</a:t>
                      </a:r>
                    </a:p>
                  </a:txBody>
                  <a:tcPr marL="68580" marR="68580" marT="34290" marB="34290" anchor="ctr">
                    <a:cell3D prstMaterial="dkEdge">
                      <a:bevel/>
                      <a:lightRig rig="flood" dir="t"/>
                    </a:cell3D>
                    <a:solidFill>
                      <a:schemeClr val="bg2">
                        <a:lumMod val="75000"/>
                      </a:schemeClr>
                    </a:solidFill>
                  </a:tcPr>
                </a:tc>
                <a:tc>
                  <a:txBody>
                    <a:bodyPr/>
                    <a:lstStyle/>
                    <a:p>
                      <a:pPr marL="285750" indent="-285750" algn="l">
                        <a:buFont typeface="Arial" panose="020B0604020202020204" pitchFamily="34" charset="0"/>
                        <a:buChar char="•"/>
                      </a:pPr>
                      <a:r>
                        <a:rPr lang="en-US" sz="1100">
                          <a:solidFill>
                            <a:schemeClr val="bg1">
                              <a:lumMod val="50000"/>
                            </a:schemeClr>
                          </a:solidFill>
                        </a:rPr>
                        <a:t>Liquidity vs. Alpha tradeoff</a:t>
                      </a:r>
                    </a:p>
                  </a:txBody>
                  <a:tcPr marL="68580" marR="68580" marT="34290" marB="34290" anchor="ctr">
                    <a:solidFill>
                      <a:schemeClr val="accent3">
                        <a:lumMod val="20000"/>
                        <a:lumOff val="80000"/>
                      </a:schemeClr>
                    </a:solidFill>
                  </a:tcPr>
                </a:tc>
                <a:tc>
                  <a:txBody>
                    <a:bodyPr/>
                    <a:lstStyle/>
                    <a:p>
                      <a:pPr marL="285750" indent="-285750" algn="l">
                        <a:buFont typeface="Arial" panose="020B0604020202020204" pitchFamily="34" charset="0"/>
                        <a:buChar char="•"/>
                      </a:pPr>
                      <a:r>
                        <a:rPr lang="en-US" sz="1100" baseline="0" dirty="0">
                          <a:solidFill>
                            <a:srgbClr val="000000"/>
                          </a:solidFill>
                        </a:rPr>
                        <a:t>Raised over $10 Billion in Fiscal Year 2021. </a:t>
                      </a:r>
                      <a:endParaRPr lang="en-US" sz="1100" dirty="0">
                        <a:solidFill>
                          <a:srgbClr val="000000"/>
                        </a:solidFill>
                      </a:endParaRPr>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2511485795"/>
                  </a:ext>
                </a:extLst>
              </a:tr>
            </a:tbl>
          </a:graphicData>
        </a:graphic>
      </p:graphicFrame>
      <p:sp>
        <p:nvSpPr>
          <p:cNvPr id="17" name="TextBox 16"/>
          <p:cNvSpPr txBox="1"/>
          <p:nvPr/>
        </p:nvSpPr>
        <p:spPr>
          <a:xfrm>
            <a:off x="1330569" y="1138874"/>
            <a:ext cx="2041281" cy="300082"/>
          </a:xfrm>
          <a:prstGeom prst="rect">
            <a:avLst/>
          </a:prstGeom>
          <a:solidFill>
            <a:schemeClr val="bg2">
              <a:lumMod val="25000"/>
            </a:schemeClr>
          </a:solidFill>
        </p:spPr>
        <p:txBody>
          <a:bodyPr wrap="square" rtlCol="0">
            <a:spAutoFit/>
          </a:bodyPr>
          <a:lstStyle/>
          <a:p>
            <a:pPr defTabSz="685800">
              <a:defRPr/>
            </a:pPr>
            <a:r>
              <a:rPr lang="en-US" sz="1350">
                <a:solidFill>
                  <a:prstClr val="white"/>
                </a:solidFill>
                <a:latin typeface="Calibri"/>
              </a:rPr>
              <a:t>Recent Market Dynamics</a:t>
            </a:r>
          </a:p>
        </p:txBody>
      </p:sp>
      <p:sp>
        <p:nvSpPr>
          <p:cNvPr id="7" name="TextBox 6"/>
          <p:cNvSpPr txBox="1"/>
          <p:nvPr/>
        </p:nvSpPr>
        <p:spPr>
          <a:xfrm>
            <a:off x="3486150" y="1138874"/>
            <a:ext cx="5505450" cy="276999"/>
          </a:xfrm>
          <a:prstGeom prst="rect">
            <a:avLst/>
          </a:prstGeom>
          <a:solidFill>
            <a:schemeClr val="bg2">
              <a:lumMod val="25000"/>
            </a:schemeClr>
          </a:solidFill>
        </p:spPr>
        <p:txBody>
          <a:bodyPr wrap="square" lIns="68580" tIns="34290" rIns="68580" bIns="34290" rtlCol="0" anchor="t">
            <a:spAutoFit/>
          </a:bodyPr>
          <a:lstStyle/>
          <a:p>
            <a:pPr defTabSz="685800">
              <a:defRPr/>
            </a:pPr>
            <a:r>
              <a:rPr lang="en-US" sz="1350">
                <a:solidFill>
                  <a:prstClr val="white"/>
                </a:solidFill>
                <a:latin typeface="Calibri"/>
              </a:rPr>
              <a:t>Actions Taken in FY2021</a:t>
            </a:r>
          </a:p>
        </p:txBody>
      </p:sp>
      <p:sp>
        <p:nvSpPr>
          <p:cNvPr id="2" name="Slide Number Placeholder 1"/>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116</a:t>
            </a:fld>
            <a:endParaRPr lang="en-US">
              <a:solidFill>
                <a:prstClr val="black">
                  <a:tint val="75000"/>
                </a:prstClr>
              </a:solidFill>
            </a:endParaRPr>
          </a:p>
        </p:txBody>
      </p:sp>
    </p:spTree>
    <p:extLst>
      <p:ext uri="{BB962C8B-B14F-4D97-AF65-F5344CB8AC3E}">
        <p14:creationId xmlns:p14="http://schemas.microsoft.com/office/powerpoint/2010/main" val="34374408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a:t>Meeting Objectives: Looking Forward</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73538426"/>
              </p:ext>
            </p:extLst>
          </p:nvPr>
        </p:nvGraphicFramePr>
        <p:xfrm>
          <a:off x="628650" y="1200151"/>
          <a:ext cx="8115300" cy="3543280"/>
        </p:xfrm>
        <a:graphic>
          <a:graphicData uri="http://schemas.openxmlformats.org/drawingml/2006/table">
            <a:tbl>
              <a:tblPr firstRow="1" bandRow="1">
                <a:tableStyleId>{2D5ABB26-0587-4C30-8999-92F81FD0307C}</a:tableStyleId>
              </a:tblPr>
              <a:tblGrid>
                <a:gridCol w="1657350">
                  <a:extLst>
                    <a:ext uri="{9D8B030D-6E8A-4147-A177-3AD203B41FA5}">
                      <a16:colId xmlns:a16="http://schemas.microsoft.com/office/drawing/2014/main" val="20000"/>
                    </a:ext>
                  </a:extLst>
                </a:gridCol>
                <a:gridCol w="6457950">
                  <a:extLst>
                    <a:ext uri="{9D8B030D-6E8A-4147-A177-3AD203B41FA5}">
                      <a16:colId xmlns:a16="http://schemas.microsoft.com/office/drawing/2014/main" val="20001"/>
                    </a:ext>
                  </a:extLst>
                </a:gridCol>
              </a:tblGrid>
              <a:tr h="289011">
                <a:tc>
                  <a:txBody>
                    <a:bodyPr/>
                    <a:lstStyle/>
                    <a:p>
                      <a:endParaRPr lang="en-US" sz="1000"/>
                    </a:p>
                  </a:txBody>
                  <a:tcPr marL="68580" marR="68580" marT="34290" marB="34290"/>
                </a:tc>
                <a:tc>
                  <a:txBody>
                    <a:bodyPr/>
                    <a:lstStyle/>
                    <a:p>
                      <a:endParaRPr lang="en-US" sz="1000"/>
                    </a:p>
                  </a:txBody>
                  <a:tcPr marL="68580" marR="68580" marT="34290" marB="34290"/>
                </a:tc>
                <a:extLst>
                  <a:ext uri="{0D108BD9-81ED-4DB2-BD59-A6C34878D82A}">
                    <a16:rowId xmlns:a16="http://schemas.microsoft.com/office/drawing/2014/main" val="10000"/>
                  </a:ext>
                </a:extLst>
              </a:tr>
              <a:tr h="546350">
                <a:tc>
                  <a:txBody>
                    <a:bodyPr/>
                    <a:lstStyle/>
                    <a:p>
                      <a:pPr algn="ctr"/>
                      <a:r>
                        <a:rPr lang="en-US" sz="1200">
                          <a:solidFill>
                            <a:schemeClr val="bg1"/>
                          </a:solidFill>
                        </a:rPr>
                        <a:t>Provide Beta</a:t>
                      </a:r>
                    </a:p>
                  </a:txBody>
                  <a:tcPr marL="68580" marR="68580" marT="34290" marB="34290" anchor="ctr">
                    <a:cell3D prstMaterial="dkEdge">
                      <a:bevel/>
                      <a:lightRig rig="flood" dir="t"/>
                    </a:cell3D>
                    <a:solidFill>
                      <a:schemeClr val="bg2">
                        <a:lumMod val="25000"/>
                      </a:schemeClr>
                    </a:solidFill>
                  </a:tcPr>
                </a:tc>
                <a:tc>
                  <a:txBody>
                    <a:bodyPr/>
                    <a:lstStyle/>
                    <a:p>
                      <a:pPr marL="285750" indent="-285750">
                        <a:buFont typeface="Arial" panose="020B0604020202020204" pitchFamily="34" charset="0"/>
                        <a:buChar char="•"/>
                      </a:pPr>
                      <a:r>
                        <a:rPr lang="en-US" sz="1200"/>
                        <a:t>Continue</a:t>
                      </a:r>
                      <a:r>
                        <a:rPr lang="en-US" sz="1200" baseline="0"/>
                        <a:t> to strive for best execution for internal passive and active strategies, and support staff development related to this important function.</a:t>
                      </a:r>
                      <a:endParaRPr lang="en-US" sz="1200"/>
                    </a:p>
                  </a:txBody>
                  <a:tcPr marL="68580" marR="68580" marT="34290" marB="34290" anchor="ctr"/>
                </a:tc>
                <a:extLst>
                  <a:ext uri="{0D108BD9-81ED-4DB2-BD59-A6C34878D82A}">
                    <a16:rowId xmlns:a16="http://schemas.microsoft.com/office/drawing/2014/main" val="10001"/>
                  </a:ext>
                </a:extLst>
              </a:tr>
              <a:tr h="522519">
                <a:tc>
                  <a:txBody>
                    <a:bodyPr/>
                    <a:lstStyle/>
                    <a:p>
                      <a:pPr algn="ctr"/>
                      <a:r>
                        <a:rPr lang="en-US" sz="1200">
                          <a:solidFill>
                            <a:schemeClr val="bg1"/>
                          </a:solidFill>
                        </a:rPr>
                        <a:t>Manage Costs</a:t>
                      </a:r>
                    </a:p>
                  </a:txBody>
                  <a:tcPr marL="68580" marR="68580" marT="34290" marB="34290" anchor="ctr">
                    <a:cell3D prstMaterial="dkEdge">
                      <a:bevel/>
                      <a:lightRig rig="flood" dir="t"/>
                    </a:cell3D>
                    <a:solidFill>
                      <a:schemeClr val="bg2">
                        <a:lumMod val="75000"/>
                      </a:schemeClr>
                    </a:solidFill>
                  </a:tcPr>
                </a:tc>
                <a:tc>
                  <a:txBody>
                    <a:bodyPr/>
                    <a:lstStyle/>
                    <a:p>
                      <a:pPr marL="285750" indent="-285750" algn="l">
                        <a:buFont typeface="Arial" panose="020B0604020202020204" pitchFamily="34" charset="0"/>
                        <a:buChar char="•"/>
                      </a:pPr>
                      <a:r>
                        <a:rPr lang="en-US" sz="1200"/>
                        <a:t>Further </a:t>
                      </a:r>
                      <a:r>
                        <a:rPr lang="en-US" sz="1200" baseline="0"/>
                        <a:t>evaluate </a:t>
                      </a:r>
                      <a:r>
                        <a:rPr lang="en-US" sz="1200"/>
                        <a:t>opportunities</a:t>
                      </a:r>
                      <a:r>
                        <a:rPr lang="en-US" sz="1200" baseline="0"/>
                        <a:t> to manage strategies internally.</a:t>
                      </a:r>
                    </a:p>
                    <a:p>
                      <a:pPr marL="285750" indent="-285750" algn="l">
                        <a:buFont typeface="Arial" panose="020B0604020202020204" pitchFamily="34" charset="0"/>
                        <a:buChar char="•"/>
                      </a:pPr>
                      <a:r>
                        <a:rPr lang="en-US" sz="1200" baseline="0"/>
                        <a:t>Continue to negotiate and, as appropriate, renegotiate fees.</a:t>
                      </a:r>
                      <a:endParaRPr lang="en-US" sz="1200"/>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0002"/>
                  </a:ext>
                </a:extLst>
              </a:tr>
              <a:tr h="546350">
                <a:tc>
                  <a:txBody>
                    <a:bodyPr/>
                    <a:lstStyle/>
                    <a:p>
                      <a:pPr algn="ctr"/>
                      <a:r>
                        <a:rPr lang="en-US" sz="1200">
                          <a:solidFill>
                            <a:schemeClr val="bg1"/>
                          </a:solidFill>
                        </a:rPr>
                        <a:t>Diversify Sources of Alpha</a:t>
                      </a:r>
                    </a:p>
                  </a:txBody>
                  <a:tcPr marL="68580" marR="68580" marT="34290" marB="34290" anchor="ctr">
                    <a:cell3D prstMaterial="dkEdge">
                      <a:bevel/>
                      <a:lightRig rig="flood" dir="t"/>
                    </a:cell3D>
                    <a:solidFill>
                      <a:schemeClr val="bg2">
                        <a:lumMod val="25000"/>
                      </a:schemeClr>
                    </a:solidFill>
                  </a:tcPr>
                </a:tc>
                <a:tc>
                  <a:txBody>
                    <a:bodyPr/>
                    <a:lstStyle/>
                    <a:p>
                      <a:pPr marL="285750" indent="-285750">
                        <a:buFont typeface="Arial" panose="020B0604020202020204" pitchFamily="34" charset="0"/>
                        <a:buChar char="•"/>
                      </a:pPr>
                      <a:r>
                        <a:rPr lang="en-US" sz="1200" baseline="0"/>
                        <a:t>Maintain focus on monitoring and periodically restructuring sub-aggregates as needed, and identifying and monitoring external managers with excellent potential. </a:t>
                      </a:r>
                    </a:p>
                  </a:txBody>
                  <a:tcPr marL="68580" marR="68580" marT="34290" marB="34290" anchor="ctr"/>
                </a:tc>
                <a:extLst>
                  <a:ext uri="{0D108BD9-81ED-4DB2-BD59-A6C34878D82A}">
                    <a16:rowId xmlns:a16="http://schemas.microsoft.com/office/drawing/2014/main" val="10003"/>
                  </a:ext>
                </a:extLst>
              </a:tr>
              <a:tr h="546350">
                <a:tc>
                  <a:txBody>
                    <a:bodyPr/>
                    <a:lstStyle/>
                    <a:p>
                      <a:pPr algn="ctr"/>
                      <a:r>
                        <a:rPr lang="en-US" sz="1200">
                          <a:solidFill>
                            <a:schemeClr val="bg1"/>
                          </a:solidFill>
                        </a:rPr>
                        <a:t>Maintain Low Active Risk</a:t>
                      </a:r>
                    </a:p>
                  </a:txBody>
                  <a:tcPr marL="68580" marR="68580" marT="34290" marB="34290" anchor="ctr">
                    <a:cell3D prstMaterial="dkEdge">
                      <a:bevel/>
                      <a:lightRig rig="flood" dir="t"/>
                    </a:cell3D>
                    <a:solidFill>
                      <a:schemeClr val="bg2">
                        <a:lumMod val="7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Enhance</a:t>
                      </a:r>
                      <a:r>
                        <a:rPr lang="en-US" sz="1200" baseline="0"/>
                        <a:t> analytics capabilities with efficient investment in human capital and systems.</a:t>
                      </a:r>
                      <a:endParaRPr lang="en-US" sz="1200"/>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0004"/>
                  </a:ext>
                </a:extLst>
              </a:tr>
              <a:tr h="5463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Be Selectively Opportunistic</a:t>
                      </a:r>
                    </a:p>
                  </a:txBody>
                  <a:tcPr marL="68580" marR="68580" marT="34290" marB="34290" anchor="ctr">
                    <a:cell3D prstMaterial="dkEdge">
                      <a:bevel/>
                      <a:lightRig rig="flood" dir="t"/>
                    </a:cell3D>
                    <a:solidFill>
                      <a:schemeClr val="bg2">
                        <a:lumMod val="25000"/>
                      </a:schemeClr>
                    </a:solidFill>
                  </a:tcPr>
                </a:tc>
                <a:tc>
                  <a:txBody>
                    <a:bodyPr/>
                    <a:lstStyle/>
                    <a:p>
                      <a:pPr marL="285750" indent="-285750">
                        <a:buFont typeface="Arial" panose="020B0604020202020204" pitchFamily="34" charset="0"/>
                        <a:buChar char="•"/>
                      </a:pPr>
                      <a:r>
                        <a:rPr lang="en-US" sz="1200" baseline="0"/>
                        <a:t>Continue efforts to identify and review opportunistic strategies that may improve the risk/return profile of the asset class.</a:t>
                      </a:r>
                    </a:p>
                  </a:txBody>
                  <a:tcPr marL="68580" marR="68580" marT="34290" marB="34290" anchor="ctr"/>
                </a:tc>
                <a:extLst>
                  <a:ext uri="{0D108BD9-81ED-4DB2-BD59-A6C34878D82A}">
                    <a16:rowId xmlns:a16="http://schemas.microsoft.com/office/drawing/2014/main" val="10005"/>
                  </a:ext>
                </a:extLst>
              </a:tr>
              <a:tr h="5463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Provide Liquidity</a:t>
                      </a:r>
                    </a:p>
                  </a:txBody>
                  <a:tcPr marL="68580" marR="68580" marT="34290" marB="34290" anchor="ctr">
                    <a:cell3D prstMaterial="dkEdge">
                      <a:bevel/>
                      <a:lightRig rig="flood" dir="t"/>
                    </a:cell3D>
                    <a:solidFill>
                      <a:schemeClr val="bg2">
                        <a:lumMod val="75000"/>
                      </a:schemeClr>
                    </a:solidFill>
                  </a:tcPr>
                </a:tc>
                <a:tc>
                  <a:txBody>
                    <a:bodyPr/>
                    <a:lstStyle/>
                    <a:p>
                      <a:pPr marL="285750" indent="-285750" algn="l">
                        <a:buFont typeface="Arial" panose="020B0604020202020204" pitchFamily="34" charset="0"/>
                        <a:buChar char="•"/>
                      </a:pPr>
                      <a:r>
                        <a:rPr lang="en-US" sz="1200"/>
                        <a:t>Use liquidity draws</a:t>
                      </a:r>
                      <a:r>
                        <a:rPr lang="en-US" sz="1200" baseline="0"/>
                        <a:t> to rebalance / reposition the aggregate and address modest structural biases.</a:t>
                      </a:r>
                    </a:p>
                    <a:p>
                      <a:pPr marL="285750" indent="-285750" algn="l">
                        <a:buFont typeface="Arial" panose="020B0604020202020204" pitchFamily="34" charset="0"/>
                        <a:buChar char="•"/>
                      </a:pPr>
                      <a:r>
                        <a:rPr lang="en-US" sz="1200" baseline="0"/>
                        <a:t>Maintain significant exposure to liquid portfolios while selectively adding to less-liquid strategies.</a:t>
                      </a:r>
                      <a:endParaRPr lang="en-US" sz="1200"/>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2511485795"/>
                  </a:ext>
                </a:extLst>
              </a:tr>
            </a:tbl>
          </a:graphicData>
        </a:graphic>
      </p:graphicFrame>
      <p:sp>
        <p:nvSpPr>
          <p:cNvPr id="17" name="TextBox 16"/>
          <p:cNvSpPr txBox="1"/>
          <p:nvPr/>
        </p:nvSpPr>
        <p:spPr>
          <a:xfrm>
            <a:off x="2343150" y="1200150"/>
            <a:ext cx="6400800" cy="276999"/>
          </a:xfrm>
          <a:prstGeom prst="rect">
            <a:avLst/>
          </a:prstGeom>
          <a:solidFill>
            <a:schemeClr val="bg2">
              <a:lumMod val="25000"/>
            </a:schemeClr>
          </a:solidFill>
        </p:spPr>
        <p:txBody>
          <a:bodyPr wrap="square" lIns="68580" tIns="34290" rIns="68580" bIns="34290" rtlCol="0" anchor="t">
            <a:spAutoFit/>
          </a:bodyPr>
          <a:lstStyle/>
          <a:p>
            <a:pPr defTabSz="685800">
              <a:defRPr/>
            </a:pPr>
            <a:r>
              <a:rPr lang="en-US" sz="1350">
                <a:solidFill>
                  <a:prstClr val="white"/>
                </a:solidFill>
                <a:latin typeface="Calibri"/>
              </a:rPr>
              <a:t>Selected Elements of FY2022 Work Plan</a:t>
            </a:r>
            <a:endParaRPr lang="en-US" sz="1350">
              <a:solidFill>
                <a:prstClr val="white"/>
              </a:solidFill>
              <a:latin typeface="Calibri"/>
              <a:cs typeface="Calibri"/>
            </a:endParaRPr>
          </a:p>
        </p:txBody>
      </p:sp>
      <p:sp>
        <p:nvSpPr>
          <p:cNvPr id="2" name="Slide Number Placeholder 1"/>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117</a:t>
            </a:fld>
            <a:endParaRPr lang="en-US">
              <a:solidFill>
                <a:prstClr val="black">
                  <a:tint val="75000"/>
                </a:prstClr>
              </a:solidFill>
            </a:endParaRPr>
          </a:p>
        </p:txBody>
      </p:sp>
    </p:spTree>
    <p:extLst>
      <p:ext uri="{BB962C8B-B14F-4D97-AF65-F5344CB8AC3E}">
        <p14:creationId xmlns:p14="http://schemas.microsoft.com/office/powerpoint/2010/main" val="32020917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a:p>
          <a:p>
            <a:endParaRPr lang="en-US"/>
          </a:p>
          <a:p>
            <a:endParaRPr lang="en-US"/>
          </a:p>
          <a:p>
            <a:r>
              <a:rPr lang="en-US">
                <a:solidFill>
                  <a:schemeClr val="tx1"/>
                </a:solidFill>
              </a:rPr>
              <a:t>Global Equity By The Numbers</a:t>
            </a:r>
          </a:p>
        </p:txBody>
      </p:sp>
    </p:spTree>
    <p:extLst>
      <p:ext uri="{BB962C8B-B14F-4D97-AF65-F5344CB8AC3E}">
        <p14:creationId xmlns:p14="http://schemas.microsoft.com/office/powerpoint/2010/main" val="10427800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Top Down View: Global Equity’s Role in the Total Fund</a:t>
            </a:r>
          </a:p>
        </p:txBody>
      </p:sp>
      <p:sp>
        <p:nvSpPr>
          <p:cNvPr id="18" name="TextBox 17"/>
          <p:cNvSpPr txBox="1"/>
          <p:nvPr/>
        </p:nvSpPr>
        <p:spPr>
          <a:xfrm>
            <a:off x="517539" y="1126911"/>
            <a:ext cx="4033030" cy="276999"/>
          </a:xfrm>
          <a:prstGeom prst="rect">
            <a:avLst/>
          </a:prstGeom>
          <a:solidFill>
            <a:schemeClr val="bg2">
              <a:lumMod val="25000"/>
            </a:schemeClr>
          </a:solidFill>
        </p:spPr>
        <p:txBody>
          <a:bodyPr wrap="square" rtlCol="0">
            <a:spAutoFit/>
          </a:bodyPr>
          <a:lstStyle/>
          <a:p>
            <a:pPr algn="ctr" defTabSz="685800">
              <a:defRPr/>
            </a:pPr>
            <a:r>
              <a:rPr lang="en-US" sz="1200">
                <a:solidFill>
                  <a:prstClr val="white"/>
                </a:solidFill>
                <a:latin typeface="Calibri"/>
              </a:rPr>
              <a:t>% of Total FRS Assets</a:t>
            </a:r>
          </a:p>
        </p:txBody>
      </p:sp>
      <p:sp>
        <p:nvSpPr>
          <p:cNvPr id="19" name="TextBox 18"/>
          <p:cNvSpPr txBox="1"/>
          <p:nvPr/>
        </p:nvSpPr>
        <p:spPr>
          <a:xfrm>
            <a:off x="517538" y="2410801"/>
            <a:ext cx="4033281" cy="276999"/>
          </a:xfrm>
          <a:prstGeom prst="rect">
            <a:avLst/>
          </a:prstGeom>
          <a:solidFill>
            <a:schemeClr val="bg2">
              <a:lumMod val="25000"/>
            </a:schemeClr>
          </a:solidFill>
        </p:spPr>
        <p:txBody>
          <a:bodyPr wrap="square" rtlCol="0">
            <a:spAutoFit/>
          </a:bodyPr>
          <a:lstStyle/>
          <a:p>
            <a:pPr algn="ctr" defTabSz="685800">
              <a:defRPr/>
            </a:pPr>
            <a:r>
              <a:rPr lang="en-US" sz="1200">
                <a:solidFill>
                  <a:prstClr val="white"/>
                </a:solidFill>
                <a:latin typeface="Calibri"/>
              </a:rPr>
              <a:t>% of Total FRS Assets Internally Managed by GE </a:t>
            </a:r>
          </a:p>
        </p:txBody>
      </p:sp>
      <p:sp>
        <p:nvSpPr>
          <p:cNvPr id="20" name="TextBox 19"/>
          <p:cNvSpPr txBox="1"/>
          <p:nvPr/>
        </p:nvSpPr>
        <p:spPr>
          <a:xfrm>
            <a:off x="2037515" y="1588387"/>
            <a:ext cx="2379420" cy="461665"/>
          </a:xfrm>
          <a:prstGeom prst="rect">
            <a:avLst/>
          </a:prstGeom>
          <a:noFill/>
        </p:spPr>
        <p:txBody>
          <a:bodyPr wrap="square" rtlCol="0">
            <a:spAutoFit/>
          </a:bodyPr>
          <a:lstStyle/>
          <a:p>
            <a:pPr algn="ctr" defTabSz="685800">
              <a:defRPr/>
            </a:pPr>
            <a:r>
              <a:rPr lang="en-US" sz="1200" b="1" i="1">
                <a:solidFill>
                  <a:prstClr val="black"/>
                </a:solidFill>
                <a:latin typeface="Calibri"/>
              </a:rPr>
              <a:t>Policy Range:</a:t>
            </a:r>
          </a:p>
          <a:p>
            <a:pPr algn="ctr" defTabSz="685800">
              <a:defRPr/>
            </a:pPr>
            <a:r>
              <a:rPr lang="en-US" sz="1200">
                <a:solidFill>
                  <a:prstClr val="black"/>
                </a:solidFill>
                <a:latin typeface="Calibri"/>
              </a:rPr>
              <a:t>45% - 75%, With 53% Target</a:t>
            </a:r>
          </a:p>
        </p:txBody>
      </p:sp>
      <p:sp>
        <p:nvSpPr>
          <p:cNvPr id="21" name="TextBox 20"/>
          <p:cNvSpPr txBox="1"/>
          <p:nvPr/>
        </p:nvSpPr>
        <p:spPr>
          <a:xfrm>
            <a:off x="1845970" y="2819403"/>
            <a:ext cx="2672258" cy="646331"/>
          </a:xfrm>
          <a:prstGeom prst="rect">
            <a:avLst/>
          </a:prstGeom>
          <a:noFill/>
        </p:spPr>
        <p:txBody>
          <a:bodyPr wrap="square" rtlCol="0">
            <a:spAutoFit/>
          </a:bodyPr>
          <a:lstStyle/>
          <a:p>
            <a:pPr algn="ctr" defTabSz="685800">
              <a:defRPr/>
            </a:pPr>
            <a:r>
              <a:rPr lang="en-US" sz="1200" b="1" i="1">
                <a:solidFill>
                  <a:prstClr val="black"/>
                </a:solidFill>
                <a:latin typeface="Calibri"/>
              </a:rPr>
              <a:t>Policy Goal:</a:t>
            </a:r>
          </a:p>
          <a:p>
            <a:pPr algn="ctr" defTabSz="685800">
              <a:defRPr/>
            </a:pPr>
            <a:r>
              <a:rPr lang="en-US" sz="1200">
                <a:solidFill>
                  <a:prstClr val="black"/>
                </a:solidFill>
                <a:latin typeface="Calibri"/>
              </a:rPr>
              <a:t>Reliance on Low Cost (Passive) Strategies</a:t>
            </a:r>
          </a:p>
        </p:txBody>
      </p:sp>
      <p:sp>
        <p:nvSpPr>
          <p:cNvPr id="22" name="TextBox 21"/>
          <p:cNvSpPr txBox="1"/>
          <p:nvPr/>
        </p:nvSpPr>
        <p:spPr>
          <a:xfrm>
            <a:off x="542189" y="3698536"/>
            <a:ext cx="4008380" cy="276999"/>
          </a:xfrm>
          <a:prstGeom prst="rect">
            <a:avLst/>
          </a:prstGeom>
          <a:solidFill>
            <a:schemeClr val="bg2">
              <a:lumMod val="25000"/>
            </a:schemeClr>
          </a:solidFill>
        </p:spPr>
        <p:txBody>
          <a:bodyPr wrap="square" rtlCol="0">
            <a:spAutoFit/>
          </a:bodyPr>
          <a:lstStyle/>
          <a:p>
            <a:pPr algn="ctr" defTabSz="685800">
              <a:defRPr/>
            </a:pPr>
            <a:r>
              <a:rPr lang="en-US" sz="1200">
                <a:solidFill>
                  <a:prstClr val="white"/>
                </a:solidFill>
                <a:latin typeface="Calibri"/>
              </a:rPr>
              <a:t>% of Liquidity Provided by GE in Last 3 Years</a:t>
            </a:r>
          </a:p>
        </p:txBody>
      </p:sp>
      <p:sp>
        <p:nvSpPr>
          <p:cNvPr id="23" name="TextBox 22"/>
          <p:cNvSpPr txBox="1"/>
          <p:nvPr/>
        </p:nvSpPr>
        <p:spPr>
          <a:xfrm>
            <a:off x="4761657" y="1126912"/>
            <a:ext cx="4033281" cy="276999"/>
          </a:xfrm>
          <a:prstGeom prst="rect">
            <a:avLst/>
          </a:prstGeom>
          <a:solidFill>
            <a:schemeClr val="bg2">
              <a:lumMod val="25000"/>
            </a:schemeClr>
          </a:solidFill>
        </p:spPr>
        <p:txBody>
          <a:bodyPr wrap="square" rtlCol="0">
            <a:spAutoFit/>
          </a:bodyPr>
          <a:lstStyle/>
          <a:p>
            <a:pPr algn="ctr" defTabSz="685800">
              <a:defRPr/>
            </a:pPr>
            <a:r>
              <a:rPr lang="en-US" sz="1200">
                <a:solidFill>
                  <a:prstClr val="white"/>
                </a:solidFill>
                <a:latin typeface="Calibri"/>
              </a:rPr>
              <a:t>% Contribution to Total FRS 3-Yr Absolute Return</a:t>
            </a:r>
          </a:p>
        </p:txBody>
      </p:sp>
      <p:sp>
        <p:nvSpPr>
          <p:cNvPr id="24" name="TextBox 23"/>
          <p:cNvSpPr txBox="1"/>
          <p:nvPr/>
        </p:nvSpPr>
        <p:spPr>
          <a:xfrm>
            <a:off x="6485133" y="1580652"/>
            <a:ext cx="1657350" cy="461665"/>
          </a:xfrm>
          <a:prstGeom prst="rect">
            <a:avLst/>
          </a:prstGeom>
          <a:noFill/>
        </p:spPr>
        <p:txBody>
          <a:bodyPr wrap="square" rtlCol="0">
            <a:spAutoFit/>
          </a:bodyPr>
          <a:lstStyle/>
          <a:p>
            <a:pPr algn="ctr" defTabSz="685800">
              <a:defRPr/>
            </a:pPr>
            <a:r>
              <a:rPr lang="en-US" sz="1200" b="1" i="1">
                <a:solidFill>
                  <a:prstClr val="black"/>
                </a:solidFill>
                <a:latin typeface="Calibri"/>
              </a:rPr>
              <a:t>Policy Goal:</a:t>
            </a:r>
          </a:p>
          <a:p>
            <a:pPr algn="ctr" defTabSz="685800">
              <a:defRPr/>
            </a:pPr>
            <a:r>
              <a:rPr lang="en-US" sz="1200">
                <a:solidFill>
                  <a:prstClr val="black"/>
                </a:solidFill>
                <a:latin typeface="Calibri"/>
              </a:rPr>
              <a:t>Seek Absolute Returns</a:t>
            </a:r>
          </a:p>
        </p:txBody>
      </p:sp>
      <p:sp>
        <p:nvSpPr>
          <p:cNvPr id="25" name="TextBox 24"/>
          <p:cNvSpPr txBox="1"/>
          <p:nvPr/>
        </p:nvSpPr>
        <p:spPr>
          <a:xfrm>
            <a:off x="4761657" y="2412325"/>
            <a:ext cx="4033282" cy="276999"/>
          </a:xfrm>
          <a:prstGeom prst="rect">
            <a:avLst/>
          </a:prstGeom>
          <a:solidFill>
            <a:schemeClr val="bg2">
              <a:lumMod val="25000"/>
            </a:schemeClr>
          </a:solidFill>
        </p:spPr>
        <p:txBody>
          <a:bodyPr wrap="square" rtlCol="0">
            <a:spAutoFit/>
          </a:bodyPr>
          <a:lstStyle/>
          <a:p>
            <a:pPr algn="ctr" defTabSz="685800">
              <a:defRPr/>
            </a:pPr>
            <a:r>
              <a:rPr lang="en-US" sz="1200">
                <a:solidFill>
                  <a:prstClr val="white"/>
                </a:solidFill>
                <a:latin typeface="Calibri"/>
              </a:rPr>
              <a:t>% Contribution to Total FRS 3-Year Excess Return</a:t>
            </a:r>
          </a:p>
        </p:txBody>
      </p:sp>
      <p:sp>
        <p:nvSpPr>
          <p:cNvPr id="26" name="TextBox 25"/>
          <p:cNvSpPr txBox="1"/>
          <p:nvPr/>
        </p:nvSpPr>
        <p:spPr>
          <a:xfrm>
            <a:off x="6485133" y="2848521"/>
            <a:ext cx="1657350" cy="646331"/>
          </a:xfrm>
          <a:prstGeom prst="rect">
            <a:avLst/>
          </a:prstGeom>
          <a:noFill/>
        </p:spPr>
        <p:txBody>
          <a:bodyPr wrap="square" rtlCol="0">
            <a:spAutoFit/>
          </a:bodyPr>
          <a:lstStyle/>
          <a:p>
            <a:pPr algn="ctr" defTabSz="685800">
              <a:defRPr/>
            </a:pPr>
            <a:r>
              <a:rPr lang="en-US" sz="1200" b="1" i="1">
                <a:solidFill>
                  <a:prstClr val="black"/>
                </a:solidFill>
                <a:latin typeface="Calibri"/>
              </a:rPr>
              <a:t>Policy Goal:</a:t>
            </a:r>
          </a:p>
          <a:p>
            <a:pPr algn="ctr" defTabSz="685800">
              <a:defRPr/>
            </a:pPr>
            <a:r>
              <a:rPr lang="en-US" sz="1200">
                <a:solidFill>
                  <a:prstClr val="black"/>
                </a:solidFill>
                <a:latin typeface="Calibri"/>
              </a:rPr>
              <a:t>Exceed Returns of Benchmark</a:t>
            </a:r>
          </a:p>
        </p:txBody>
      </p:sp>
      <p:sp>
        <p:nvSpPr>
          <p:cNvPr id="27" name="TextBox 26"/>
          <p:cNvSpPr txBox="1"/>
          <p:nvPr/>
        </p:nvSpPr>
        <p:spPr>
          <a:xfrm>
            <a:off x="4761657" y="3694207"/>
            <a:ext cx="4033282" cy="276999"/>
          </a:xfrm>
          <a:prstGeom prst="rect">
            <a:avLst/>
          </a:prstGeom>
          <a:solidFill>
            <a:schemeClr val="bg2">
              <a:lumMod val="25000"/>
            </a:schemeClr>
          </a:solidFill>
        </p:spPr>
        <p:txBody>
          <a:bodyPr wrap="square" rtlCol="0">
            <a:spAutoFit/>
          </a:bodyPr>
          <a:lstStyle/>
          <a:p>
            <a:pPr algn="ctr" defTabSz="685800">
              <a:defRPr/>
            </a:pPr>
            <a:r>
              <a:rPr lang="en-US" sz="1200">
                <a:solidFill>
                  <a:prstClr val="white"/>
                </a:solidFill>
                <a:latin typeface="Calibri"/>
              </a:rPr>
              <a:t>% Contribution to Total FRS Active Risk</a:t>
            </a:r>
          </a:p>
        </p:txBody>
      </p:sp>
      <p:sp>
        <p:nvSpPr>
          <p:cNvPr id="29" name="TextBox 28"/>
          <p:cNvSpPr txBox="1"/>
          <p:nvPr/>
        </p:nvSpPr>
        <p:spPr>
          <a:xfrm>
            <a:off x="1943101" y="4023064"/>
            <a:ext cx="2568249" cy="1015663"/>
          </a:xfrm>
          <a:prstGeom prst="rect">
            <a:avLst/>
          </a:prstGeom>
          <a:noFill/>
        </p:spPr>
        <p:txBody>
          <a:bodyPr wrap="square" rtlCol="0">
            <a:spAutoFit/>
          </a:bodyPr>
          <a:lstStyle/>
          <a:p>
            <a:pPr algn="ctr" defTabSz="685800">
              <a:defRPr/>
            </a:pPr>
            <a:r>
              <a:rPr lang="en-US" sz="1200" b="1" i="1">
                <a:solidFill>
                  <a:prstClr val="black"/>
                </a:solidFill>
                <a:latin typeface="Calibri"/>
              </a:rPr>
              <a:t>Policy Goal: </a:t>
            </a:r>
          </a:p>
          <a:p>
            <a:pPr algn="ctr" defTabSz="685800">
              <a:defRPr/>
            </a:pPr>
            <a:r>
              <a:rPr lang="en-US" sz="1200">
                <a:solidFill>
                  <a:prstClr val="black"/>
                </a:solidFill>
                <a:latin typeface="Calibri"/>
              </a:rPr>
              <a:t>Meet Ongoing Funding Requirements</a:t>
            </a:r>
          </a:p>
          <a:p>
            <a:pPr algn="ctr" defTabSz="685800">
              <a:defRPr/>
            </a:pPr>
            <a:r>
              <a:rPr lang="en-US" sz="1200" b="1">
                <a:solidFill>
                  <a:prstClr val="black"/>
                </a:solidFill>
                <a:latin typeface="Calibri"/>
              </a:rPr>
              <a:t>Amount Raised in 3 Years:</a:t>
            </a:r>
          </a:p>
          <a:p>
            <a:pPr algn="ctr" defTabSz="685800">
              <a:defRPr/>
            </a:pPr>
            <a:r>
              <a:rPr lang="en-US" sz="1200" b="1">
                <a:solidFill>
                  <a:prstClr val="black"/>
                </a:solidFill>
                <a:latin typeface="Calibri"/>
              </a:rPr>
              <a:t>$19bn</a:t>
            </a:r>
          </a:p>
          <a:p>
            <a:pPr algn="ctr" defTabSz="685800">
              <a:defRPr/>
            </a:pPr>
            <a:endParaRPr lang="en-US" sz="1200" b="1">
              <a:solidFill>
                <a:prstClr val="black"/>
              </a:solidFill>
              <a:latin typeface="Calibri"/>
            </a:endParaRPr>
          </a:p>
        </p:txBody>
      </p:sp>
      <p:pic>
        <p:nvPicPr>
          <p:cNvPr id="5" name="Picture 4"/>
          <p:cNvPicPr>
            <a:picLocks noChangeAspect="1"/>
          </p:cNvPicPr>
          <p:nvPr/>
        </p:nvPicPr>
        <p:blipFill rotWithShape="1">
          <a:blip r:embed="rId3"/>
          <a:srcRect t="18753" b="61718"/>
          <a:stretch/>
        </p:blipFill>
        <p:spPr>
          <a:xfrm>
            <a:off x="3418567" y="4639421"/>
            <a:ext cx="2199323" cy="285750"/>
          </a:xfrm>
          <a:prstGeom prst="rect">
            <a:avLst/>
          </a:prstGeom>
        </p:spPr>
      </p:pic>
      <p:sp>
        <p:nvSpPr>
          <p:cNvPr id="33" name="TextBox 32"/>
          <p:cNvSpPr txBox="1"/>
          <p:nvPr/>
        </p:nvSpPr>
        <p:spPr>
          <a:xfrm>
            <a:off x="6515100" y="4051100"/>
            <a:ext cx="1657350" cy="830997"/>
          </a:xfrm>
          <a:prstGeom prst="rect">
            <a:avLst/>
          </a:prstGeom>
          <a:noFill/>
        </p:spPr>
        <p:txBody>
          <a:bodyPr wrap="square" rtlCol="0">
            <a:spAutoFit/>
          </a:bodyPr>
          <a:lstStyle/>
          <a:p>
            <a:pPr algn="ctr" defTabSz="685800">
              <a:defRPr/>
            </a:pPr>
            <a:r>
              <a:rPr lang="en-US" sz="1200" b="1" i="1">
                <a:solidFill>
                  <a:prstClr val="black"/>
                </a:solidFill>
                <a:latin typeface="Calibri"/>
              </a:rPr>
              <a:t>Policy Goal:</a:t>
            </a:r>
          </a:p>
          <a:p>
            <a:pPr algn="ctr" defTabSz="685800">
              <a:defRPr/>
            </a:pPr>
            <a:r>
              <a:rPr lang="en-US" sz="1200">
                <a:solidFill>
                  <a:prstClr val="black"/>
                </a:solidFill>
                <a:latin typeface="Calibri"/>
              </a:rPr>
              <a:t>Passive with Active Risk in Less Efficient Markets</a:t>
            </a:r>
          </a:p>
        </p:txBody>
      </p:sp>
      <p:graphicFrame>
        <p:nvGraphicFramePr>
          <p:cNvPr id="31" name="Chart 30">
            <a:extLst>
              <a:ext uri="{FF2B5EF4-FFF2-40B4-BE49-F238E27FC236}">
                <a16:creationId xmlns:a16="http://schemas.microsoft.com/office/drawing/2014/main" id="{00000000-0008-0000-0A00-000006000000}"/>
              </a:ext>
            </a:extLst>
          </p:cNvPr>
          <p:cNvGraphicFramePr>
            <a:graphicFrameLocks/>
          </p:cNvGraphicFramePr>
          <p:nvPr>
            <p:extLst>
              <p:ext uri="{D42A27DB-BD31-4B8C-83A1-F6EECF244321}">
                <p14:modId xmlns:p14="http://schemas.microsoft.com/office/powerpoint/2010/main" val="2684044286"/>
              </p:ext>
            </p:extLst>
          </p:nvPr>
        </p:nvGraphicFramePr>
        <p:xfrm>
          <a:off x="455222" y="1310961"/>
          <a:ext cx="1783080" cy="11658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Chart 31">
            <a:extLst>
              <a:ext uri="{FF2B5EF4-FFF2-40B4-BE49-F238E27FC236}">
                <a16:creationId xmlns:a16="http://schemas.microsoft.com/office/drawing/2014/main" id="{00000000-0008-0000-0A00-000002000000}"/>
              </a:ext>
            </a:extLst>
          </p:cNvPr>
          <p:cNvGraphicFramePr>
            <a:graphicFrameLocks/>
          </p:cNvGraphicFramePr>
          <p:nvPr>
            <p:extLst>
              <p:ext uri="{D42A27DB-BD31-4B8C-83A1-F6EECF244321}">
                <p14:modId xmlns:p14="http://schemas.microsoft.com/office/powerpoint/2010/main" val="3544088262"/>
              </p:ext>
            </p:extLst>
          </p:nvPr>
        </p:nvGraphicFramePr>
        <p:xfrm>
          <a:off x="4817270" y="1318486"/>
          <a:ext cx="1783080" cy="11658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Chart 33">
            <a:extLst>
              <a:ext uri="{FF2B5EF4-FFF2-40B4-BE49-F238E27FC236}">
                <a16:creationId xmlns:a16="http://schemas.microsoft.com/office/drawing/2014/main" id="{00000000-0008-0000-0A00-000005000000}"/>
              </a:ext>
            </a:extLst>
          </p:cNvPr>
          <p:cNvGraphicFramePr>
            <a:graphicFrameLocks/>
          </p:cNvGraphicFramePr>
          <p:nvPr>
            <p:extLst>
              <p:ext uri="{D42A27DB-BD31-4B8C-83A1-F6EECF244321}">
                <p14:modId xmlns:p14="http://schemas.microsoft.com/office/powerpoint/2010/main" val="2696863563"/>
              </p:ext>
            </p:extLst>
          </p:nvPr>
        </p:nvGraphicFramePr>
        <p:xfrm>
          <a:off x="451044" y="2588471"/>
          <a:ext cx="1783080" cy="11658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5" name="Chart 34">
            <a:extLst>
              <a:ext uri="{FF2B5EF4-FFF2-40B4-BE49-F238E27FC236}">
                <a16:creationId xmlns:a16="http://schemas.microsoft.com/office/drawing/2014/main" id="{00000000-0008-0000-0A00-000004000000}"/>
              </a:ext>
            </a:extLst>
          </p:cNvPr>
          <p:cNvGraphicFramePr>
            <a:graphicFrameLocks/>
          </p:cNvGraphicFramePr>
          <p:nvPr>
            <p:extLst>
              <p:ext uri="{D42A27DB-BD31-4B8C-83A1-F6EECF244321}">
                <p14:modId xmlns:p14="http://schemas.microsoft.com/office/powerpoint/2010/main" val="1924424282"/>
              </p:ext>
            </p:extLst>
          </p:nvPr>
        </p:nvGraphicFramePr>
        <p:xfrm>
          <a:off x="4817270" y="2588471"/>
          <a:ext cx="1783080" cy="116586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6" name="Chart 35">
            <a:extLst>
              <a:ext uri="{FF2B5EF4-FFF2-40B4-BE49-F238E27FC236}">
                <a16:creationId xmlns:a16="http://schemas.microsoft.com/office/drawing/2014/main" id="{00000000-0008-0000-0A00-000007000000}"/>
              </a:ext>
            </a:extLst>
          </p:cNvPr>
          <p:cNvGraphicFramePr>
            <a:graphicFrameLocks/>
          </p:cNvGraphicFramePr>
          <p:nvPr>
            <p:extLst>
              <p:ext uri="{D42A27DB-BD31-4B8C-83A1-F6EECF244321}">
                <p14:modId xmlns:p14="http://schemas.microsoft.com/office/powerpoint/2010/main" val="933877981"/>
              </p:ext>
            </p:extLst>
          </p:nvPr>
        </p:nvGraphicFramePr>
        <p:xfrm>
          <a:off x="517538" y="3869850"/>
          <a:ext cx="1716586" cy="104693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7" name="Chart 36">
            <a:extLst>
              <a:ext uri="{FF2B5EF4-FFF2-40B4-BE49-F238E27FC236}">
                <a16:creationId xmlns:a16="http://schemas.microsoft.com/office/drawing/2014/main" id="{00000000-0008-0000-0A00-000008000000}"/>
              </a:ext>
            </a:extLst>
          </p:cNvPr>
          <p:cNvGraphicFramePr>
            <a:graphicFrameLocks/>
          </p:cNvGraphicFramePr>
          <p:nvPr>
            <p:extLst>
              <p:ext uri="{D42A27DB-BD31-4B8C-83A1-F6EECF244321}">
                <p14:modId xmlns:p14="http://schemas.microsoft.com/office/powerpoint/2010/main" val="3034846984"/>
              </p:ext>
            </p:extLst>
          </p:nvPr>
        </p:nvGraphicFramePr>
        <p:xfrm>
          <a:off x="4817270" y="3858455"/>
          <a:ext cx="1783080" cy="1165860"/>
        </p:xfrm>
        <a:graphic>
          <a:graphicData uri="http://schemas.openxmlformats.org/drawingml/2006/chart">
            <c:chart xmlns:c="http://schemas.openxmlformats.org/drawingml/2006/chart" xmlns:r="http://schemas.openxmlformats.org/officeDocument/2006/relationships" r:id="rId9"/>
          </a:graphicData>
        </a:graphic>
      </p:graphicFrame>
      <p:sp>
        <p:nvSpPr>
          <p:cNvPr id="3" name="Slide Number Placeholder 2"/>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119</a:t>
            </a:fld>
            <a:endParaRPr lang="en-US">
              <a:solidFill>
                <a:prstClr val="black">
                  <a:tint val="75000"/>
                </a:prstClr>
              </a:solidFill>
            </a:endParaRPr>
          </a:p>
        </p:txBody>
      </p:sp>
    </p:spTree>
    <p:extLst>
      <p:ext uri="{BB962C8B-B14F-4D97-AF65-F5344CB8AC3E}">
        <p14:creationId xmlns:p14="http://schemas.microsoft.com/office/powerpoint/2010/main" val="371428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0E3F95-AA8D-42A9-ADEA-041B802A1F13}"/>
              </a:ext>
            </a:extLst>
          </p:cNvPr>
          <p:cNvPicPr>
            <a:picLocks noChangeAspect="1"/>
          </p:cNvPicPr>
          <p:nvPr/>
        </p:nvPicPr>
        <p:blipFill>
          <a:blip r:embed="rId2"/>
          <a:stretch>
            <a:fillRect/>
          </a:stretch>
        </p:blipFill>
        <p:spPr>
          <a:xfrm>
            <a:off x="365761" y="822963"/>
            <a:ext cx="5685500" cy="3627374"/>
          </a:xfrm>
          <a:prstGeom prst="rect">
            <a:avLst/>
          </a:prstGeom>
        </p:spPr>
      </p:pic>
      <p:sp>
        <p:nvSpPr>
          <p:cNvPr id="2" name="Title 1"/>
          <p:cNvSpPr>
            <a:spLocks noGrp="1"/>
          </p:cNvSpPr>
          <p:nvPr>
            <p:ph type="title"/>
          </p:nvPr>
        </p:nvSpPr>
        <p:spPr/>
        <p:txBody>
          <a:bodyPr/>
          <a:lstStyle/>
          <a:p>
            <a:r>
              <a:rPr lang="en-US" dirty="0"/>
              <a:t>Florida Retirement System (FRS)</a:t>
            </a:r>
            <a:br>
              <a:rPr lang="en-US" dirty="0"/>
            </a:br>
            <a:r>
              <a:rPr lang="en-US" sz="1600" dirty="0"/>
              <a:t>Historical Information</a:t>
            </a:r>
            <a:endParaRPr lang="en-US" dirty="0"/>
          </a:p>
        </p:txBody>
      </p:sp>
      <p:sp>
        <p:nvSpPr>
          <p:cNvPr id="4" name="Content Placeholder 3">
            <a:extLst>
              <a:ext uri="{FF2B5EF4-FFF2-40B4-BE49-F238E27FC236}">
                <a16:creationId xmlns:a16="http://schemas.microsoft.com/office/drawing/2014/main" id="{EBE693D9-5235-425C-9838-0603AC505F89}"/>
              </a:ext>
            </a:extLst>
          </p:cNvPr>
          <p:cNvSpPr>
            <a:spLocks noGrp="1"/>
          </p:cNvSpPr>
          <p:nvPr>
            <p:ph idx="1"/>
          </p:nvPr>
        </p:nvSpPr>
        <p:spPr>
          <a:xfrm>
            <a:off x="6091311" y="858441"/>
            <a:ext cx="2686929" cy="3310334"/>
          </a:xfrm>
        </p:spPr>
        <p:txBody>
          <a:bodyPr/>
          <a:lstStyle/>
          <a:p>
            <a:r>
              <a:rPr lang="en-US" sz="1200" b="1" dirty="0"/>
              <a:t>Key Takeaways:</a:t>
            </a:r>
          </a:p>
          <a:p>
            <a:pPr lvl="1"/>
            <a:r>
              <a:rPr lang="en-US" sz="1200" b="1" dirty="0">
                <a:solidFill>
                  <a:schemeClr val="accent4"/>
                </a:solidFill>
              </a:rPr>
              <a:t>Blue line</a:t>
            </a:r>
            <a:r>
              <a:rPr lang="en-US" sz="1200" dirty="0"/>
              <a:t> represents the actuarial liabilities over time</a:t>
            </a:r>
          </a:p>
          <a:p>
            <a:pPr lvl="2"/>
            <a:r>
              <a:rPr lang="en-US" sz="1200" dirty="0"/>
              <a:t>Adding to the increase in liability has been the decrease in the assumed investment return in recent years (</a:t>
            </a:r>
            <a:r>
              <a:rPr lang="en-US" sz="1200" b="1" dirty="0">
                <a:solidFill>
                  <a:schemeClr val="bg1">
                    <a:lumMod val="65000"/>
                  </a:schemeClr>
                </a:solidFill>
              </a:rPr>
              <a:t>light gray bar</a:t>
            </a:r>
            <a:r>
              <a:rPr lang="en-US" sz="1200" dirty="0"/>
              <a:t>)</a:t>
            </a:r>
          </a:p>
          <a:p>
            <a:pPr lvl="1"/>
            <a:r>
              <a:rPr lang="en-US" sz="1200" b="1" dirty="0">
                <a:solidFill>
                  <a:schemeClr val="accent2"/>
                </a:solidFill>
              </a:rPr>
              <a:t>Green line</a:t>
            </a:r>
            <a:r>
              <a:rPr lang="en-US" sz="1200" dirty="0"/>
              <a:t> represents the actuarial value of plan assets over time</a:t>
            </a:r>
          </a:p>
          <a:p>
            <a:pPr lvl="2"/>
            <a:r>
              <a:rPr lang="en-US" sz="1200" dirty="0"/>
              <a:t>Assets reflect smoothing parameters to the actual return on assets (dark gray bar)</a:t>
            </a:r>
          </a:p>
          <a:p>
            <a:endParaRPr lang="en-US" sz="1200" dirty="0"/>
          </a:p>
        </p:txBody>
      </p:sp>
      <p:sp>
        <p:nvSpPr>
          <p:cNvPr id="7" name="Rectangle 6"/>
          <p:cNvSpPr/>
          <p:nvPr/>
        </p:nvSpPr>
        <p:spPr>
          <a:xfrm>
            <a:off x="383494" y="4547087"/>
            <a:ext cx="7181408" cy="123111"/>
          </a:xfrm>
          <a:prstGeom prst="rect">
            <a:avLst/>
          </a:prstGeom>
        </p:spPr>
        <p:txBody>
          <a:bodyPr wrap="square" lIns="0" tIns="0" rIns="0" bIns="0"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Sources: Public Plans Data (publicplansdata.org) as of August 2021</a:t>
            </a:r>
          </a:p>
        </p:txBody>
      </p:sp>
    </p:spTree>
    <p:extLst>
      <p:ext uri="{BB962C8B-B14F-4D97-AF65-F5344CB8AC3E}">
        <p14:creationId xmlns:p14="http://schemas.microsoft.com/office/powerpoint/2010/main" val="34148059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Delivering on Policy and Objectives</a:t>
            </a:r>
          </a:p>
        </p:txBody>
      </p:sp>
      <p:sp>
        <p:nvSpPr>
          <p:cNvPr id="27" name="TextBox 26"/>
          <p:cNvSpPr txBox="1"/>
          <p:nvPr/>
        </p:nvSpPr>
        <p:spPr>
          <a:xfrm>
            <a:off x="796594" y="2793702"/>
            <a:ext cx="3771900" cy="346249"/>
          </a:xfrm>
          <a:prstGeom prst="rect">
            <a:avLst/>
          </a:prstGeom>
          <a:noFill/>
          <a:ln>
            <a:noFill/>
          </a:ln>
        </p:spPr>
        <p:txBody>
          <a:bodyPr wrap="square" rtlCol="0">
            <a:spAutoFit/>
          </a:bodyPr>
          <a:lstStyle/>
          <a:p>
            <a:pPr algn="ctr" defTabSz="685800">
              <a:defRPr/>
            </a:pPr>
            <a:r>
              <a:rPr lang="en-US" sz="825">
                <a:solidFill>
                  <a:prstClr val="black"/>
                </a:solidFill>
                <a:latin typeface="Calibri"/>
              </a:rPr>
              <a:t>Policy Range: 47% - 57% Active</a:t>
            </a:r>
          </a:p>
          <a:p>
            <a:pPr algn="ctr" defTabSz="685800">
              <a:defRPr/>
            </a:pPr>
            <a:r>
              <a:rPr lang="en-US" sz="825">
                <a:solidFill>
                  <a:prstClr val="black"/>
                </a:solidFill>
                <a:latin typeface="Calibri"/>
              </a:rPr>
              <a:t>Current Aggregate Beta: 0.99</a:t>
            </a:r>
          </a:p>
        </p:txBody>
      </p:sp>
      <p:sp>
        <p:nvSpPr>
          <p:cNvPr id="28" name="TextBox 27"/>
          <p:cNvSpPr txBox="1"/>
          <p:nvPr/>
        </p:nvSpPr>
        <p:spPr>
          <a:xfrm>
            <a:off x="5029200" y="2858567"/>
            <a:ext cx="3771900" cy="219291"/>
          </a:xfrm>
          <a:prstGeom prst="rect">
            <a:avLst/>
          </a:prstGeom>
          <a:noFill/>
          <a:ln>
            <a:noFill/>
          </a:ln>
        </p:spPr>
        <p:txBody>
          <a:bodyPr wrap="square" rtlCol="0" anchor="ctr">
            <a:spAutoFit/>
          </a:bodyPr>
          <a:lstStyle/>
          <a:p>
            <a:pPr algn="ctr" defTabSz="685800">
              <a:defRPr/>
            </a:pPr>
            <a:r>
              <a:rPr lang="en-US" sz="825">
                <a:solidFill>
                  <a:prstClr val="black"/>
                </a:solidFill>
                <a:latin typeface="Calibri"/>
              </a:rPr>
              <a:t>Policy: </a:t>
            </a:r>
            <a:r>
              <a:rPr lang="en-US" sz="825">
                <a:solidFill>
                  <a:srgbClr val="9BBB59">
                    <a:lumMod val="75000"/>
                  </a:srgbClr>
                </a:solidFill>
                <a:latin typeface="Calibri"/>
              </a:rPr>
              <a:t>0.75% </a:t>
            </a:r>
            <a:r>
              <a:rPr lang="en-US" sz="825">
                <a:solidFill>
                  <a:prstClr val="black"/>
                </a:solidFill>
                <a:latin typeface="Calibri"/>
              </a:rPr>
              <a:t>Monitoring Standard and </a:t>
            </a:r>
            <a:r>
              <a:rPr lang="en-US" sz="825">
                <a:solidFill>
                  <a:srgbClr val="C00000"/>
                </a:solidFill>
                <a:latin typeface="Calibri"/>
              </a:rPr>
              <a:t>1.25% </a:t>
            </a:r>
            <a:r>
              <a:rPr lang="en-US" sz="825">
                <a:solidFill>
                  <a:prstClr val="black"/>
                </a:solidFill>
                <a:latin typeface="Calibri"/>
              </a:rPr>
              <a:t>Escalation Standard</a:t>
            </a:r>
          </a:p>
        </p:txBody>
      </p:sp>
      <p:sp>
        <p:nvSpPr>
          <p:cNvPr id="29" name="TextBox 28"/>
          <p:cNvSpPr txBox="1"/>
          <p:nvPr/>
        </p:nvSpPr>
        <p:spPr>
          <a:xfrm>
            <a:off x="796594" y="4722216"/>
            <a:ext cx="3771900" cy="323165"/>
          </a:xfrm>
          <a:prstGeom prst="rect">
            <a:avLst/>
          </a:prstGeom>
          <a:noFill/>
          <a:ln>
            <a:noFill/>
          </a:ln>
        </p:spPr>
        <p:txBody>
          <a:bodyPr wrap="square" lIns="68580" tIns="34290" rIns="68580" bIns="34290" rtlCol="0" anchor="t">
            <a:spAutoFit/>
          </a:bodyPr>
          <a:lstStyle/>
          <a:p>
            <a:pPr algn="ctr" defTabSz="685800">
              <a:defRPr/>
            </a:pPr>
            <a:r>
              <a:rPr lang="en-US" sz="825" dirty="0">
                <a:solidFill>
                  <a:prstClr val="black"/>
                </a:solidFill>
                <a:latin typeface="Calibri"/>
              </a:rPr>
              <a:t>Policy Risk Adjusted Return Standard (3 Year): 0.30</a:t>
            </a:r>
          </a:p>
          <a:p>
            <a:pPr algn="ctr" defTabSz="685800">
              <a:defRPr/>
            </a:pPr>
            <a:r>
              <a:rPr lang="en-US" sz="825" dirty="0">
                <a:solidFill>
                  <a:prstClr val="black"/>
                </a:solidFill>
                <a:latin typeface="Calibri"/>
              </a:rPr>
              <a:t>Current 3 Year IR: 1.00</a:t>
            </a:r>
            <a:endParaRPr lang="en-US" sz="825" dirty="0">
              <a:solidFill>
                <a:prstClr val="black"/>
              </a:solidFill>
              <a:latin typeface="Calibri"/>
              <a:cs typeface="Calibri"/>
            </a:endParaRPr>
          </a:p>
        </p:txBody>
      </p:sp>
      <p:sp>
        <p:nvSpPr>
          <p:cNvPr id="30" name="TextBox 29"/>
          <p:cNvSpPr txBox="1"/>
          <p:nvPr/>
        </p:nvSpPr>
        <p:spPr>
          <a:xfrm>
            <a:off x="4857750" y="4757581"/>
            <a:ext cx="3771900" cy="219291"/>
          </a:xfrm>
          <a:prstGeom prst="rect">
            <a:avLst/>
          </a:prstGeom>
          <a:noFill/>
          <a:ln>
            <a:noFill/>
          </a:ln>
        </p:spPr>
        <p:txBody>
          <a:bodyPr wrap="square" rtlCol="0">
            <a:spAutoFit/>
          </a:bodyPr>
          <a:lstStyle/>
          <a:p>
            <a:pPr algn="ctr" defTabSz="685800">
              <a:defRPr/>
            </a:pPr>
            <a:r>
              <a:rPr lang="en-US" sz="825">
                <a:solidFill>
                  <a:prstClr val="black"/>
                </a:solidFill>
                <a:latin typeface="Calibri"/>
              </a:rPr>
              <a:t>Range Predicted Tracking Error for Individual Strategies: 0.04% to 17.62%</a:t>
            </a:r>
          </a:p>
        </p:txBody>
      </p:sp>
      <p:sp>
        <p:nvSpPr>
          <p:cNvPr id="12" name="TextBox 11"/>
          <p:cNvSpPr txBox="1"/>
          <p:nvPr/>
        </p:nvSpPr>
        <p:spPr>
          <a:xfrm>
            <a:off x="796594" y="1159081"/>
            <a:ext cx="3790951" cy="276999"/>
          </a:xfrm>
          <a:prstGeom prst="rect">
            <a:avLst/>
          </a:prstGeom>
          <a:solidFill>
            <a:schemeClr val="bg2">
              <a:lumMod val="25000"/>
            </a:schemeClr>
          </a:solidFill>
        </p:spPr>
        <p:txBody>
          <a:bodyPr wrap="square" rtlCol="0">
            <a:spAutoFit/>
          </a:bodyPr>
          <a:lstStyle/>
          <a:p>
            <a:pPr algn="ctr" defTabSz="685800">
              <a:defRPr/>
            </a:pPr>
            <a:r>
              <a:rPr lang="en-US" sz="1200">
                <a:solidFill>
                  <a:prstClr val="white"/>
                </a:solidFill>
                <a:latin typeface="Calibri"/>
              </a:rPr>
              <a:t>Provide Alpha and Beta: % Actively Managed</a:t>
            </a:r>
          </a:p>
        </p:txBody>
      </p:sp>
      <p:sp>
        <p:nvSpPr>
          <p:cNvPr id="13" name="TextBox 12"/>
          <p:cNvSpPr txBox="1"/>
          <p:nvPr/>
        </p:nvSpPr>
        <p:spPr>
          <a:xfrm>
            <a:off x="4857750" y="1158555"/>
            <a:ext cx="3790951" cy="276999"/>
          </a:xfrm>
          <a:prstGeom prst="rect">
            <a:avLst/>
          </a:prstGeom>
          <a:solidFill>
            <a:schemeClr val="bg2">
              <a:lumMod val="25000"/>
            </a:schemeClr>
          </a:solidFill>
        </p:spPr>
        <p:txBody>
          <a:bodyPr wrap="square" rtlCol="0">
            <a:spAutoFit/>
          </a:bodyPr>
          <a:lstStyle/>
          <a:p>
            <a:pPr algn="ctr" defTabSz="685800">
              <a:defRPr/>
            </a:pPr>
            <a:r>
              <a:rPr lang="en-US" sz="1200">
                <a:solidFill>
                  <a:prstClr val="white"/>
                </a:solidFill>
                <a:latin typeface="Calibri"/>
              </a:rPr>
              <a:t>Maintain Low Active Risk: Tracking Error Over Time</a:t>
            </a:r>
          </a:p>
        </p:txBody>
      </p:sp>
      <p:sp>
        <p:nvSpPr>
          <p:cNvPr id="14" name="TextBox 13"/>
          <p:cNvSpPr txBox="1"/>
          <p:nvPr/>
        </p:nvSpPr>
        <p:spPr>
          <a:xfrm>
            <a:off x="796594" y="3091063"/>
            <a:ext cx="3790951" cy="276999"/>
          </a:xfrm>
          <a:prstGeom prst="rect">
            <a:avLst/>
          </a:prstGeom>
          <a:solidFill>
            <a:schemeClr val="bg2">
              <a:lumMod val="25000"/>
            </a:schemeClr>
          </a:solidFill>
        </p:spPr>
        <p:txBody>
          <a:bodyPr wrap="square" rtlCol="0">
            <a:spAutoFit/>
          </a:bodyPr>
          <a:lstStyle/>
          <a:p>
            <a:pPr algn="ctr" defTabSz="685800">
              <a:defRPr/>
            </a:pPr>
            <a:r>
              <a:rPr lang="en-US" sz="1200">
                <a:solidFill>
                  <a:prstClr val="white"/>
                </a:solidFill>
                <a:latin typeface="Calibri"/>
              </a:rPr>
              <a:t>Take Risk Where Rewarded: Information Ratio</a:t>
            </a:r>
          </a:p>
        </p:txBody>
      </p:sp>
      <p:sp>
        <p:nvSpPr>
          <p:cNvPr id="15" name="TextBox 14"/>
          <p:cNvSpPr txBox="1"/>
          <p:nvPr/>
        </p:nvSpPr>
        <p:spPr>
          <a:xfrm>
            <a:off x="4857750" y="3091063"/>
            <a:ext cx="3790951" cy="276999"/>
          </a:xfrm>
          <a:prstGeom prst="rect">
            <a:avLst/>
          </a:prstGeom>
          <a:solidFill>
            <a:schemeClr val="bg2">
              <a:lumMod val="25000"/>
            </a:schemeClr>
          </a:solidFill>
        </p:spPr>
        <p:txBody>
          <a:bodyPr wrap="square" rtlCol="0">
            <a:spAutoFit/>
          </a:bodyPr>
          <a:lstStyle/>
          <a:p>
            <a:pPr algn="ctr" defTabSz="685800">
              <a:defRPr/>
            </a:pPr>
            <a:r>
              <a:rPr lang="en-US" sz="1200">
                <a:solidFill>
                  <a:prstClr val="white"/>
                </a:solidFill>
                <a:latin typeface="Calibri"/>
              </a:rPr>
              <a:t>Low Active Risk: Take Tracking Error Where Rewarded</a:t>
            </a:r>
          </a:p>
        </p:txBody>
      </p:sp>
      <p:graphicFrame>
        <p:nvGraphicFramePr>
          <p:cNvPr id="20" name="Chart 19">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3222474854"/>
              </p:ext>
            </p:extLst>
          </p:nvPr>
        </p:nvGraphicFramePr>
        <p:xfrm>
          <a:off x="796595" y="3337914"/>
          <a:ext cx="3771900" cy="1419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a:extLst>
              <a:ext uri="{FF2B5EF4-FFF2-40B4-BE49-F238E27FC236}">
                <a16:creationId xmlns:a16="http://schemas.microsoft.com/office/drawing/2014/main" id="{2073C2F9-3E46-41DC-A33F-2289EDFA8B5B}"/>
              </a:ext>
            </a:extLst>
          </p:cNvPr>
          <p:cNvGraphicFramePr>
            <a:graphicFrameLocks/>
          </p:cNvGraphicFramePr>
          <p:nvPr>
            <p:extLst>
              <p:ext uri="{D42A27DB-BD31-4B8C-83A1-F6EECF244321}">
                <p14:modId xmlns:p14="http://schemas.microsoft.com/office/powerpoint/2010/main" val="264923427"/>
              </p:ext>
            </p:extLst>
          </p:nvPr>
        </p:nvGraphicFramePr>
        <p:xfrm>
          <a:off x="4838698" y="1403934"/>
          <a:ext cx="3810002" cy="15201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1181700807"/>
              </p:ext>
            </p:extLst>
          </p:nvPr>
        </p:nvGraphicFramePr>
        <p:xfrm>
          <a:off x="4857749" y="3355950"/>
          <a:ext cx="3790950" cy="14501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a:extLst>
              <a:ext uri="{FF2B5EF4-FFF2-40B4-BE49-F238E27FC236}">
                <a16:creationId xmlns:a16="http://schemas.microsoft.com/office/drawing/2014/main" id="{CDC0B177-F971-4CAB-AAF6-AC30A6A63A81}"/>
              </a:ext>
            </a:extLst>
          </p:cNvPr>
          <p:cNvGraphicFramePr>
            <a:graphicFrameLocks/>
          </p:cNvGraphicFramePr>
          <p:nvPr>
            <p:extLst>
              <p:ext uri="{D42A27DB-BD31-4B8C-83A1-F6EECF244321}">
                <p14:modId xmlns:p14="http://schemas.microsoft.com/office/powerpoint/2010/main" val="3490273972"/>
              </p:ext>
            </p:extLst>
          </p:nvPr>
        </p:nvGraphicFramePr>
        <p:xfrm>
          <a:off x="784380" y="1397284"/>
          <a:ext cx="3810002" cy="1669032"/>
        </p:xfrm>
        <a:graphic>
          <a:graphicData uri="http://schemas.openxmlformats.org/drawingml/2006/chart">
            <c:chart xmlns:c="http://schemas.openxmlformats.org/drawingml/2006/chart" xmlns:r="http://schemas.openxmlformats.org/officeDocument/2006/relationships" r:id="rId6"/>
          </a:graphicData>
        </a:graphic>
      </p:graphicFrame>
      <p:sp>
        <p:nvSpPr>
          <p:cNvPr id="16" name="TextBox 15">
            <a:extLst>
              <a:ext uri="{FF2B5EF4-FFF2-40B4-BE49-F238E27FC236}">
                <a16:creationId xmlns:a16="http://schemas.microsoft.com/office/drawing/2014/main" id="{40019259-41D7-475F-A022-588DAA7A0427}"/>
              </a:ext>
            </a:extLst>
          </p:cNvPr>
          <p:cNvSpPr txBox="1"/>
          <p:nvPr/>
        </p:nvSpPr>
        <p:spPr>
          <a:xfrm>
            <a:off x="507337" y="4929217"/>
            <a:ext cx="1207382" cy="207749"/>
          </a:xfrm>
          <a:prstGeom prst="rect">
            <a:avLst/>
          </a:prstGeom>
          <a:noFill/>
        </p:spPr>
        <p:txBody>
          <a:bodyPr wrap="none" rtlCol="0">
            <a:spAutoFit/>
          </a:bodyPr>
          <a:lstStyle/>
          <a:p>
            <a:pPr defTabSz="685800">
              <a:defRPr/>
            </a:pPr>
            <a:r>
              <a:rPr lang="en-US" sz="750" dirty="0">
                <a:solidFill>
                  <a:prstClr val="white">
                    <a:lumMod val="50000"/>
                  </a:prstClr>
                </a:solidFill>
                <a:latin typeface="Calibri"/>
              </a:rPr>
              <a:t>Note: As of June 30, 2021.</a:t>
            </a:r>
          </a:p>
        </p:txBody>
      </p:sp>
      <p:sp>
        <p:nvSpPr>
          <p:cNvPr id="3" name="Slide Number Placeholder 2"/>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120</a:t>
            </a:fld>
            <a:endParaRPr lang="en-US">
              <a:solidFill>
                <a:prstClr val="black">
                  <a:tint val="75000"/>
                </a:prstClr>
              </a:solidFill>
            </a:endParaRPr>
          </a:p>
        </p:txBody>
      </p:sp>
    </p:spTree>
    <p:extLst>
      <p:ext uri="{BB962C8B-B14F-4D97-AF65-F5344CB8AC3E}">
        <p14:creationId xmlns:p14="http://schemas.microsoft.com/office/powerpoint/2010/main" val="12708801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Structured for Performance Consistency</a:t>
            </a:r>
          </a:p>
        </p:txBody>
      </p:sp>
      <p:sp>
        <p:nvSpPr>
          <p:cNvPr id="11" name="TextBox 10"/>
          <p:cNvSpPr txBox="1"/>
          <p:nvPr/>
        </p:nvSpPr>
        <p:spPr>
          <a:xfrm>
            <a:off x="3028950" y="1152234"/>
            <a:ext cx="3446328" cy="276999"/>
          </a:xfrm>
          <a:prstGeom prst="rect">
            <a:avLst/>
          </a:prstGeom>
          <a:noFill/>
        </p:spPr>
        <p:txBody>
          <a:bodyPr wrap="none" rtlCol="0">
            <a:spAutoFit/>
          </a:bodyPr>
          <a:lstStyle/>
          <a:p>
            <a:pPr defTabSz="685800">
              <a:defRPr/>
            </a:pPr>
            <a:r>
              <a:rPr lang="en-US" sz="1200" b="1">
                <a:solidFill>
                  <a:prstClr val="black"/>
                </a:solidFill>
                <a:latin typeface="Arial" panose="020B0604020202020204" pitchFamily="34" charset="0"/>
                <a:cs typeface="Arial" panose="020B0604020202020204" pitchFamily="34" charset="0"/>
              </a:rPr>
              <a:t>Global Equity Rolling One-Year Performance</a:t>
            </a:r>
          </a:p>
        </p:txBody>
      </p:sp>
      <p:sp>
        <p:nvSpPr>
          <p:cNvPr id="12" name="TextBox 11"/>
          <p:cNvSpPr txBox="1"/>
          <p:nvPr/>
        </p:nvSpPr>
        <p:spPr>
          <a:xfrm>
            <a:off x="285750" y="1165787"/>
            <a:ext cx="8572500" cy="288541"/>
          </a:xfrm>
          <a:prstGeom prst="rect">
            <a:avLst/>
          </a:prstGeom>
          <a:solidFill>
            <a:schemeClr val="bg2">
              <a:lumMod val="25000"/>
            </a:schemeClr>
          </a:solidFill>
        </p:spPr>
        <p:txBody>
          <a:bodyPr wrap="square" rtlCol="0">
            <a:spAutoFit/>
          </a:bodyPr>
          <a:lstStyle/>
          <a:p>
            <a:pPr algn="ctr" defTabSz="685800">
              <a:defRPr/>
            </a:pPr>
            <a:r>
              <a:rPr lang="en-US" sz="1275">
                <a:solidFill>
                  <a:prstClr val="white"/>
                </a:solidFill>
                <a:latin typeface="Calibri"/>
              </a:rPr>
              <a:t>Global Equity Outperformed Benchmark, net of fees, in 116 of 121 Rolling One-Year Periods</a:t>
            </a:r>
          </a:p>
        </p:txBody>
      </p:sp>
      <p:pic>
        <p:nvPicPr>
          <p:cNvPr id="9" name="Picture 8">
            <a:extLst>
              <a:ext uri="{FF2B5EF4-FFF2-40B4-BE49-F238E27FC236}">
                <a16:creationId xmlns:a16="http://schemas.microsoft.com/office/drawing/2014/main" id="{6FEBDC0B-9219-45E0-8FDD-55E30FB48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2" y="1555633"/>
            <a:ext cx="8380877" cy="3028208"/>
          </a:xfrm>
          <a:prstGeom prst="rect">
            <a:avLst/>
          </a:prstGeom>
        </p:spPr>
      </p:pic>
      <p:sp>
        <p:nvSpPr>
          <p:cNvPr id="3" name="Slide Number Placeholder 2"/>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121</a:t>
            </a:fld>
            <a:endParaRPr lang="en-US">
              <a:solidFill>
                <a:prstClr val="black">
                  <a:tint val="75000"/>
                </a:prstClr>
              </a:solidFill>
            </a:endParaRPr>
          </a:p>
        </p:txBody>
      </p:sp>
    </p:spTree>
    <p:extLst>
      <p:ext uri="{BB962C8B-B14F-4D97-AF65-F5344CB8AC3E}">
        <p14:creationId xmlns:p14="http://schemas.microsoft.com/office/powerpoint/2010/main" val="6709059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Structured to Perform in a Variety of Market Conditions</a:t>
            </a:r>
          </a:p>
        </p:txBody>
      </p:sp>
      <p:graphicFrame>
        <p:nvGraphicFramePr>
          <p:cNvPr id="8" name="Chart 7">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3074751757"/>
              </p:ext>
            </p:extLst>
          </p:nvPr>
        </p:nvGraphicFramePr>
        <p:xfrm>
          <a:off x="488768" y="1218435"/>
          <a:ext cx="8166464" cy="3561175"/>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122</a:t>
            </a:fld>
            <a:endParaRPr lang="en-US">
              <a:solidFill>
                <a:prstClr val="black">
                  <a:tint val="75000"/>
                </a:prstClr>
              </a:solidFill>
            </a:endParaRPr>
          </a:p>
        </p:txBody>
      </p:sp>
    </p:spTree>
    <p:extLst>
      <p:ext uri="{BB962C8B-B14F-4D97-AF65-F5344CB8AC3E}">
        <p14:creationId xmlns:p14="http://schemas.microsoft.com/office/powerpoint/2010/main" val="33939252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859126215"/>
              </p:ext>
            </p:extLst>
          </p:nvPr>
        </p:nvGraphicFramePr>
        <p:xfrm>
          <a:off x="850952" y="3185893"/>
          <a:ext cx="7516266" cy="1784046"/>
        </p:xfrm>
        <a:graphic>
          <a:graphicData uri="http://schemas.openxmlformats.org/drawingml/2006/table">
            <a:tbl>
              <a:tblPr firstRow="1" bandRow="1">
                <a:tableStyleId>{EB344D84-9AFB-497E-A393-DC336BA19D2E}</a:tableStyleId>
              </a:tblPr>
              <a:tblGrid>
                <a:gridCol w="1252712">
                  <a:extLst>
                    <a:ext uri="{9D8B030D-6E8A-4147-A177-3AD203B41FA5}">
                      <a16:colId xmlns:a16="http://schemas.microsoft.com/office/drawing/2014/main" val="20000"/>
                    </a:ext>
                  </a:extLst>
                </a:gridCol>
                <a:gridCol w="1065389">
                  <a:extLst>
                    <a:ext uri="{9D8B030D-6E8A-4147-A177-3AD203B41FA5}">
                      <a16:colId xmlns:a16="http://schemas.microsoft.com/office/drawing/2014/main" val="20001"/>
                    </a:ext>
                  </a:extLst>
                </a:gridCol>
                <a:gridCol w="702455">
                  <a:extLst>
                    <a:ext uri="{9D8B030D-6E8A-4147-A177-3AD203B41FA5}">
                      <a16:colId xmlns:a16="http://schemas.microsoft.com/office/drawing/2014/main" val="20002"/>
                    </a:ext>
                  </a:extLst>
                </a:gridCol>
                <a:gridCol w="737577">
                  <a:extLst>
                    <a:ext uri="{9D8B030D-6E8A-4147-A177-3AD203B41FA5}">
                      <a16:colId xmlns:a16="http://schemas.microsoft.com/office/drawing/2014/main" val="20003"/>
                    </a:ext>
                  </a:extLst>
                </a:gridCol>
                <a:gridCol w="1018560">
                  <a:extLst>
                    <a:ext uri="{9D8B030D-6E8A-4147-A177-3AD203B41FA5}">
                      <a16:colId xmlns:a16="http://schemas.microsoft.com/office/drawing/2014/main" val="20004"/>
                    </a:ext>
                  </a:extLst>
                </a:gridCol>
                <a:gridCol w="772700">
                  <a:extLst>
                    <a:ext uri="{9D8B030D-6E8A-4147-A177-3AD203B41FA5}">
                      <a16:colId xmlns:a16="http://schemas.microsoft.com/office/drawing/2014/main" val="20005"/>
                    </a:ext>
                  </a:extLst>
                </a:gridCol>
                <a:gridCol w="811679">
                  <a:extLst>
                    <a:ext uri="{9D8B030D-6E8A-4147-A177-3AD203B41FA5}">
                      <a16:colId xmlns:a16="http://schemas.microsoft.com/office/drawing/2014/main" val="20006"/>
                    </a:ext>
                  </a:extLst>
                </a:gridCol>
                <a:gridCol w="1155194">
                  <a:extLst>
                    <a:ext uri="{9D8B030D-6E8A-4147-A177-3AD203B41FA5}">
                      <a16:colId xmlns:a16="http://schemas.microsoft.com/office/drawing/2014/main" val="20007"/>
                    </a:ext>
                  </a:extLst>
                </a:gridCol>
              </a:tblGrid>
              <a:tr h="198717">
                <a:tc>
                  <a:txBody>
                    <a:bodyPr/>
                    <a:lstStyle/>
                    <a:p>
                      <a:endParaRPr lang="en-US" sz="800"/>
                    </a:p>
                  </a:txBody>
                  <a:tcPr marL="68580" marR="68580" marT="34290" marB="34290">
                    <a:lnB w="12700" cap="flat" cmpd="sng" algn="ctr">
                      <a:solidFill>
                        <a:schemeClr val="tx1"/>
                      </a:solidFill>
                      <a:prstDash val="solid"/>
                      <a:round/>
                      <a:headEnd type="none" w="med" len="med"/>
                      <a:tailEnd type="none" w="med" len="med"/>
                    </a:lnB>
                    <a:solidFill>
                      <a:schemeClr val="bg2">
                        <a:lumMod val="50000"/>
                      </a:schemeClr>
                    </a:solidFill>
                  </a:tcPr>
                </a:tc>
                <a:tc gridSpan="3">
                  <a:txBody>
                    <a:bodyPr/>
                    <a:lstStyle/>
                    <a:p>
                      <a:pPr algn="ctr"/>
                      <a:r>
                        <a:rPr lang="en-US" sz="800"/>
                        <a:t>Fundamental Approach</a:t>
                      </a:r>
                    </a:p>
                  </a:txBody>
                  <a:tcPr marL="68580" marR="68580" marT="34290" marB="34290">
                    <a:lnB w="12700" cap="flat" cmpd="sng" algn="ctr">
                      <a:solidFill>
                        <a:schemeClr val="tx1"/>
                      </a:solidFill>
                      <a:prstDash val="solid"/>
                      <a:round/>
                      <a:headEnd type="none" w="med" len="med"/>
                      <a:tailEnd type="none" w="med" len="med"/>
                    </a:lnB>
                    <a:solidFill>
                      <a:schemeClr val="bg2">
                        <a:lumMod val="50000"/>
                      </a:schemeClr>
                    </a:solidFill>
                  </a:tcPr>
                </a:tc>
                <a:tc hMerge="1">
                  <a:txBody>
                    <a:bodyPr/>
                    <a:lstStyle/>
                    <a:p>
                      <a:endParaRPr lang="en-US"/>
                    </a:p>
                  </a:txBody>
                  <a:tcPr/>
                </a:tc>
                <a:tc hMerge="1">
                  <a:txBody>
                    <a:bodyPr/>
                    <a:lstStyle/>
                    <a:p>
                      <a:endParaRPr lang="en-US"/>
                    </a:p>
                  </a:txBody>
                  <a:tcPr/>
                </a:tc>
                <a:tc gridSpan="3">
                  <a:txBody>
                    <a:bodyPr/>
                    <a:lstStyle/>
                    <a:p>
                      <a:pPr algn="ctr"/>
                      <a:r>
                        <a:rPr lang="en-US" sz="800"/>
                        <a:t>Traditional Quantitative Approach</a:t>
                      </a:r>
                    </a:p>
                  </a:txBody>
                  <a:tcPr marL="68580" marR="68580" marT="34290" marB="34290">
                    <a:lnB w="12700" cap="flat" cmpd="sng" algn="ctr">
                      <a:solidFill>
                        <a:schemeClr val="tx1"/>
                      </a:solidFill>
                      <a:prstDash val="solid"/>
                      <a:round/>
                      <a:headEnd type="none" w="med" len="med"/>
                      <a:tailEnd type="none" w="med" len="med"/>
                    </a:lnB>
                    <a:solidFill>
                      <a:schemeClr val="bg2">
                        <a:lumMod val="50000"/>
                      </a:schemeClr>
                    </a:solidFill>
                  </a:tcPr>
                </a:tc>
                <a:tc hMerge="1">
                  <a:txBody>
                    <a:bodyPr/>
                    <a:lstStyle/>
                    <a:p>
                      <a:endParaRPr lang="en-US"/>
                    </a:p>
                  </a:txBody>
                  <a:tcPr/>
                </a:tc>
                <a:tc hMerge="1">
                  <a:txBody>
                    <a:bodyPr/>
                    <a:lstStyle/>
                    <a:p>
                      <a:endParaRPr lang="en-US"/>
                    </a:p>
                  </a:txBody>
                  <a:tcPr/>
                </a:tc>
                <a:tc>
                  <a:txBody>
                    <a:bodyPr/>
                    <a:lstStyle/>
                    <a:p>
                      <a:pPr algn="ctr"/>
                      <a:r>
                        <a:rPr lang="en-US" sz="800"/>
                        <a:t>Factor/Other</a:t>
                      </a:r>
                    </a:p>
                  </a:txBody>
                  <a:tcPr marL="68580" marR="68580" marT="34290" marB="34290">
                    <a:lnB w="12700"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194310">
                <a:tc>
                  <a:txBody>
                    <a:bodyPr/>
                    <a:lstStyle/>
                    <a:p>
                      <a:endParaRPr lang="en-US" sz="80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800"/>
                        <a:t>Growth</a:t>
                      </a: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800"/>
                        <a:t>Core</a:t>
                      </a: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800"/>
                        <a:t>Value</a:t>
                      </a: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800"/>
                        <a:t>Growth</a:t>
                      </a: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800"/>
                        <a:t>Core</a:t>
                      </a: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t>Value</a:t>
                      </a: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endParaRPr lang="en-US" sz="80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1"/>
                  </a:ext>
                </a:extLst>
              </a:tr>
              <a:tr h="198717">
                <a:tc>
                  <a:txBody>
                    <a:bodyPr/>
                    <a:lstStyle/>
                    <a:p>
                      <a:pPr algn="r"/>
                      <a:r>
                        <a:rPr lang="en-US" sz="800"/>
                        <a:t>US LC</a:t>
                      </a:r>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a:endParaRPr lang="en-US" sz="800"/>
                    </a:p>
                  </a:txBody>
                  <a:tcPr marL="68580" marR="68580" marT="34290" marB="34290">
                    <a:lnT w="12700" cap="flat" cmpd="sng" algn="ctr">
                      <a:solidFill>
                        <a:schemeClr val="tx1"/>
                      </a:solidFill>
                      <a:prstDash val="solid"/>
                      <a:round/>
                      <a:headEnd type="none" w="med" len="med"/>
                      <a:tailEnd type="none" w="med" len="med"/>
                    </a:lnT>
                  </a:tcPr>
                </a:tc>
                <a:tc>
                  <a:txBody>
                    <a:bodyPr/>
                    <a:lstStyle/>
                    <a:p>
                      <a:pPr lvl="0" algn="ctr">
                        <a:lnSpc>
                          <a:spcPct val="100000"/>
                        </a:lnSpc>
                        <a:spcBef>
                          <a:spcPts val="0"/>
                        </a:spcBef>
                        <a:spcAft>
                          <a:spcPts val="0"/>
                        </a:spcAft>
                        <a:buNone/>
                      </a:pPr>
                      <a:r>
                        <a:rPr lang="en-US" sz="800" b="0" i="0" u="none" strike="noStrike" noProof="0">
                          <a:latin typeface="Wingdings"/>
                          <a:sym typeface="Wingdings"/>
                        </a:rPr>
                        <a:t></a:t>
                      </a:r>
                      <a:endParaRPr lang="en-US" sz="800" b="0" i="0" u="none" strike="noStrike" noProof="0">
                        <a:latin typeface="Calibri"/>
                      </a:endParaRPr>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a:endParaRPr lang="en-US" sz="800"/>
                    </a:p>
                  </a:txBody>
                  <a:tcPr marL="68580" marR="68580" marT="34290" marB="34290">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a:p>
                  </a:txBody>
                  <a:tcPr marL="68580" marR="68580" marT="34290" marB="34290">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ym typeface="Wingdings" panose="05000000000000000000" pitchFamily="2" charset="2"/>
                        </a:rPr>
                        <a:t></a:t>
                      </a:r>
                      <a:endParaRPr lang="en-US" sz="800"/>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a:endParaRPr lang="en-US" sz="800"/>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a:endParaRPr lang="en-US" sz="800"/>
                    </a:p>
                  </a:txBody>
                  <a:tcPr marL="68580" marR="68580" marT="34290" marB="3429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198717">
                <a:tc>
                  <a:txBody>
                    <a:bodyPr/>
                    <a:lstStyle/>
                    <a:p>
                      <a:pPr algn="r"/>
                      <a:r>
                        <a:rPr lang="en-US" sz="800"/>
                        <a:t>US Small Cap</a:t>
                      </a:r>
                    </a:p>
                  </a:txBody>
                  <a:tcPr marL="68580" marR="68580" marT="34290" marB="34290"/>
                </a:tc>
                <a:tc>
                  <a:txBody>
                    <a:bodyPr/>
                    <a:lstStyle/>
                    <a:p>
                      <a:pPr algn="ctr"/>
                      <a:r>
                        <a:rPr lang="en-US" sz="800">
                          <a:sym typeface="Wingdings" panose="05000000000000000000" pitchFamily="2" charset="2"/>
                        </a:rPr>
                        <a:t></a:t>
                      </a:r>
                      <a:endParaRPr lang="en-US" sz="800"/>
                    </a:p>
                  </a:txBody>
                  <a:tcPr marL="68580" marR="68580" marT="34290" marB="34290"/>
                </a:tc>
                <a:tc>
                  <a:txBody>
                    <a:bodyPr/>
                    <a:lstStyle/>
                    <a:p>
                      <a:pPr algn="ctr"/>
                      <a:r>
                        <a:rPr lang="en-US" sz="800">
                          <a:sym typeface="Wingdings" panose="05000000000000000000" pitchFamily="2" charset="2"/>
                        </a:rPr>
                        <a:t></a:t>
                      </a:r>
                      <a:endParaRPr lang="en-US" sz="800"/>
                    </a:p>
                  </a:txBody>
                  <a:tcPr marL="68580" marR="68580" marT="34290" marB="34290"/>
                </a:tc>
                <a:tc>
                  <a:txBody>
                    <a:bodyPr/>
                    <a:lstStyle/>
                    <a:p>
                      <a:pPr algn="ctr"/>
                      <a:r>
                        <a:rPr lang="en-US" sz="800">
                          <a:sym typeface="Wingdings" panose="05000000000000000000" pitchFamily="2" charset="2"/>
                        </a:rPr>
                        <a:t></a:t>
                      </a:r>
                      <a:endParaRPr lang="en-US" sz="8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ym typeface="Wingdings" panose="05000000000000000000" pitchFamily="2" charset="2"/>
                        </a:rPr>
                        <a:t></a:t>
                      </a:r>
                      <a:endParaRPr lang="en-US" sz="800"/>
                    </a:p>
                  </a:txBody>
                  <a:tcPr marL="68580" marR="68580" marT="34290" marB="34290"/>
                </a:tc>
                <a:tc>
                  <a:txBody>
                    <a:bodyPr/>
                    <a:lstStyle/>
                    <a:p>
                      <a:pPr algn="ctr"/>
                      <a:r>
                        <a:rPr lang="en-US" sz="800">
                          <a:sym typeface="Wingdings" panose="05000000000000000000" pitchFamily="2" charset="2"/>
                        </a:rPr>
                        <a:t></a:t>
                      </a:r>
                      <a:endParaRPr lang="en-US" sz="8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ym typeface="Wingdings" panose="05000000000000000000" pitchFamily="2" charset="2"/>
                        </a:rPr>
                        <a:t></a:t>
                      </a:r>
                      <a:endParaRPr lang="en-US" sz="8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ym typeface="Wingdings" panose="05000000000000000000" pitchFamily="2" charset="2"/>
                        </a:rPr>
                        <a:t></a:t>
                      </a:r>
                      <a:endParaRPr lang="en-US" sz="800"/>
                    </a:p>
                  </a:txBody>
                  <a:tcPr marL="68580" marR="68580" marT="34290" marB="34290"/>
                </a:tc>
                <a:extLst>
                  <a:ext uri="{0D108BD9-81ED-4DB2-BD59-A6C34878D82A}">
                    <a16:rowId xmlns:a16="http://schemas.microsoft.com/office/drawing/2014/main" val="10003"/>
                  </a:ext>
                </a:extLst>
              </a:tr>
              <a:tr h="198717">
                <a:tc>
                  <a:txBody>
                    <a:bodyPr/>
                    <a:lstStyle/>
                    <a:p>
                      <a:pPr algn="r"/>
                      <a:r>
                        <a:rPr lang="en-US" sz="800"/>
                        <a:t>Developed LC</a:t>
                      </a:r>
                    </a:p>
                  </a:txBody>
                  <a:tcPr marL="68580" marR="68580" marT="34290" marB="34290"/>
                </a:tc>
                <a:tc>
                  <a:txBody>
                    <a:bodyPr/>
                    <a:lstStyle/>
                    <a:p>
                      <a:pPr algn="ctr"/>
                      <a:r>
                        <a:rPr lang="en-US" sz="800">
                          <a:sym typeface="Wingdings" panose="05000000000000000000" pitchFamily="2" charset="2"/>
                        </a:rPr>
                        <a:t></a:t>
                      </a:r>
                      <a:endParaRPr lang="en-US" sz="8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ym typeface="Wingdings" panose="05000000000000000000" pitchFamily="2" charset="2"/>
                        </a:rPr>
                        <a:t></a:t>
                      </a:r>
                      <a:endParaRPr lang="en-US" sz="800"/>
                    </a:p>
                  </a:txBody>
                  <a:tcPr marL="68580" marR="68580" marT="34290" marB="34290"/>
                </a:tc>
                <a:tc>
                  <a:txBody>
                    <a:bodyPr/>
                    <a:lstStyle/>
                    <a:p>
                      <a:pPr algn="ctr"/>
                      <a:r>
                        <a:rPr lang="en-US" sz="800">
                          <a:sym typeface="Wingdings" panose="05000000000000000000" pitchFamily="2" charset="2"/>
                        </a:rPr>
                        <a:t></a:t>
                      </a:r>
                      <a:endParaRPr lang="en-US" sz="800"/>
                    </a:p>
                  </a:txBody>
                  <a:tcPr marL="68580" marR="68580" marT="34290" marB="34290"/>
                </a:tc>
                <a:tc>
                  <a:txBody>
                    <a:bodyPr/>
                    <a:lstStyle/>
                    <a:p>
                      <a:pPr algn="ctr"/>
                      <a:endParaRPr lang="en-US" sz="800"/>
                    </a:p>
                  </a:txBody>
                  <a:tcPr marL="68580" marR="68580" marT="34290" marB="34290"/>
                </a:tc>
                <a:tc>
                  <a:txBody>
                    <a:bodyPr/>
                    <a:lstStyle/>
                    <a:p>
                      <a:pPr algn="ctr"/>
                      <a:r>
                        <a:rPr lang="en-US" sz="800">
                          <a:sym typeface="Wingdings" panose="05000000000000000000" pitchFamily="2" charset="2"/>
                        </a:rPr>
                        <a:t></a:t>
                      </a:r>
                      <a:endParaRPr lang="en-US" sz="800"/>
                    </a:p>
                  </a:txBody>
                  <a:tcPr marL="68580" marR="68580" marT="34290" marB="34290"/>
                </a:tc>
                <a:tc>
                  <a:txBody>
                    <a:bodyPr/>
                    <a:lstStyle/>
                    <a:p>
                      <a:pPr algn="ctr"/>
                      <a:endParaRPr lang="en-US" sz="8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ym typeface="Wingdings" panose="05000000000000000000" pitchFamily="2" charset="2"/>
                        </a:rPr>
                        <a:t></a:t>
                      </a:r>
                      <a:endParaRPr lang="en-US" sz="800"/>
                    </a:p>
                  </a:txBody>
                  <a:tcPr marL="68580" marR="68580" marT="34290" marB="34290"/>
                </a:tc>
                <a:extLst>
                  <a:ext uri="{0D108BD9-81ED-4DB2-BD59-A6C34878D82A}">
                    <a16:rowId xmlns:a16="http://schemas.microsoft.com/office/drawing/2014/main" val="10004"/>
                  </a:ext>
                </a:extLst>
              </a:tr>
              <a:tr h="198717">
                <a:tc>
                  <a:txBody>
                    <a:bodyPr/>
                    <a:lstStyle/>
                    <a:p>
                      <a:pPr algn="r"/>
                      <a:r>
                        <a:rPr lang="en-US" sz="800"/>
                        <a:t>Developed</a:t>
                      </a:r>
                      <a:r>
                        <a:rPr lang="en-US" sz="800" baseline="0"/>
                        <a:t> SC</a:t>
                      </a:r>
                      <a:endParaRPr lang="en-US" sz="8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ym typeface="Wingdings" panose="05000000000000000000" pitchFamily="2" charset="2"/>
                        </a:rPr>
                        <a:t></a:t>
                      </a:r>
                      <a:endParaRPr lang="en-US" sz="8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ym typeface="Wingdings" panose="05000000000000000000" pitchFamily="2" charset="2"/>
                        </a:rPr>
                        <a:t></a:t>
                      </a:r>
                      <a:endParaRPr lang="en-US" sz="8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ym typeface="Wingdings" panose="05000000000000000000" pitchFamily="2" charset="2"/>
                        </a:rPr>
                        <a:t></a:t>
                      </a:r>
                      <a:endParaRPr lang="en-US" sz="800"/>
                    </a:p>
                  </a:txBody>
                  <a:tcPr marL="68580" marR="68580" marT="34290" marB="34290"/>
                </a:tc>
                <a:tc>
                  <a:txBody>
                    <a:bodyPr/>
                    <a:lstStyle/>
                    <a:p>
                      <a:pPr algn="ctr"/>
                      <a:endParaRPr lang="en-US" sz="800"/>
                    </a:p>
                  </a:txBody>
                  <a:tcPr marL="68580" marR="68580" marT="34290" marB="34290"/>
                </a:tc>
                <a:tc>
                  <a:txBody>
                    <a:bodyPr/>
                    <a:lstStyle/>
                    <a:p>
                      <a:pPr algn="ctr"/>
                      <a:r>
                        <a:rPr lang="en-US" sz="800">
                          <a:sym typeface="Wingdings" panose="05000000000000000000" pitchFamily="2" charset="2"/>
                        </a:rPr>
                        <a:t></a:t>
                      </a:r>
                      <a:endParaRPr lang="en-US" sz="800"/>
                    </a:p>
                  </a:txBody>
                  <a:tcPr marL="68580" marR="68580" marT="34290" marB="34290"/>
                </a:tc>
                <a:tc>
                  <a:txBody>
                    <a:bodyPr/>
                    <a:lstStyle/>
                    <a:p>
                      <a:pPr algn="ctr"/>
                      <a:endParaRPr lang="en-US" sz="800"/>
                    </a:p>
                  </a:txBody>
                  <a:tcPr marL="68580" marR="68580" marT="34290" marB="34290"/>
                </a:tc>
                <a:tc>
                  <a:txBody>
                    <a:bodyPr/>
                    <a:lstStyle/>
                    <a:p>
                      <a:pPr algn="ctr"/>
                      <a:r>
                        <a:rPr lang="en-US" sz="800">
                          <a:sym typeface="Wingdings" panose="05000000000000000000" pitchFamily="2" charset="2"/>
                        </a:rPr>
                        <a:t></a:t>
                      </a:r>
                      <a:endParaRPr lang="en-US" sz="800"/>
                    </a:p>
                  </a:txBody>
                  <a:tcPr marL="68580" marR="68580" marT="34290" marB="34290"/>
                </a:tc>
                <a:extLst>
                  <a:ext uri="{0D108BD9-81ED-4DB2-BD59-A6C34878D82A}">
                    <a16:rowId xmlns:a16="http://schemas.microsoft.com/office/drawing/2014/main" val="10005"/>
                  </a:ext>
                </a:extLst>
              </a:tr>
              <a:tr h="198717">
                <a:tc>
                  <a:txBody>
                    <a:bodyPr/>
                    <a:lstStyle/>
                    <a:p>
                      <a:pPr algn="r"/>
                      <a:r>
                        <a:rPr lang="en-US" sz="800" dirty="0"/>
                        <a:t>Emerging</a:t>
                      </a:r>
                    </a:p>
                  </a:txBody>
                  <a:tcPr marL="68580" marR="68580" marT="34290" marB="34290"/>
                </a:tc>
                <a:tc>
                  <a:txBody>
                    <a:bodyPr/>
                    <a:lstStyle/>
                    <a:p>
                      <a:pPr algn="ctr"/>
                      <a:r>
                        <a:rPr lang="en-US" sz="800">
                          <a:sym typeface="Wingdings" panose="05000000000000000000" pitchFamily="2" charset="2"/>
                        </a:rPr>
                        <a:t></a:t>
                      </a:r>
                      <a:endParaRPr lang="en-US" sz="8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ym typeface="Wingdings" panose="05000000000000000000" pitchFamily="2" charset="2"/>
                        </a:rPr>
                        <a:t></a:t>
                      </a:r>
                      <a:endParaRPr lang="en-US" sz="8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ym typeface="Wingdings" panose="05000000000000000000" pitchFamily="2" charset="2"/>
                        </a:rPr>
                        <a:t></a:t>
                      </a:r>
                      <a:endParaRPr lang="en-US" sz="800"/>
                    </a:p>
                  </a:txBody>
                  <a:tcPr marL="68580" marR="68580" marT="34290" marB="34290"/>
                </a:tc>
                <a:tc>
                  <a:txBody>
                    <a:bodyPr/>
                    <a:lstStyle/>
                    <a:p>
                      <a:pPr algn="ctr"/>
                      <a:endParaRPr lang="en-US" sz="800"/>
                    </a:p>
                  </a:txBody>
                  <a:tcPr marL="68580" marR="68580" marT="34290" marB="34290"/>
                </a:tc>
                <a:tc>
                  <a:txBody>
                    <a:bodyPr/>
                    <a:lstStyle/>
                    <a:p>
                      <a:pPr algn="ctr"/>
                      <a:r>
                        <a:rPr lang="en-US" sz="800">
                          <a:sym typeface="Wingdings" panose="05000000000000000000" pitchFamily="2" charset="2"/>
                        </a:rPr>
                        <a:t></a:t>
                      </a:r>
                      <a:endParaRPr lang="en-US" sz="800"/>
                    </a:p>
                  </a:txBody>
                  <a:tcPr marL="68580" marR="68580" marT="34290" marB="34290"/>
                </a:tc>
                <a:tc>
                  <a:txBody>
                    <a:bodyPr/>
                    <a:lstStyle/>
                    <a:p>
                      <a:pPr algn="ctr"/>
                      <a:endParaRPr lang="en-US" sz="800"/>
                    </a:p>
                  </a:txBody>
                  <a:tcPr marL="68580" marR="68580" marT="34290" marB="34290"/>
                </a:tc>
                <a:tc>
                  <a:txBody>
                    <a:bodyPr/>
                    <a:lstStyle/>
                    <a:p>
                      <a:pPr algn="ctr"/>
                      <a:r>
                        <a:rPr lang="en-US" sz="800">
                          <a:sym typeface="Wingdings" panose="05000000000000000000" pitchFamily="2" charset="2"/>
                        </a:rPr>
                        <a:t></a:t>
                      </a:r>
                      <a:endParaRPr lang="en-US" sz="800"/>
                    </a:p>
                  </a:txBody>
                  <a:tcPr marL="68580" marR="68580" marT="34290" marB="34290"/>
                </a:tc>
                <a:extLst>
                  <a:ext uri="{0D108BD9-81ED-4DB2-BD59-A6C34878D82A}">
                    <a16:rowId xmlns:a16="http://schemas.microsoft.com/office/drawing/2014/main" val="10006"/>
                  </a:ext>
                </a:extLst>
              </a:tr>
              <a:tr h="198717">
                <a:tc>
                  <a:txBody>
                    <a:bodyPr/>
                    <a:lstStyle/>
                    <a:p>
                      <a:pPr algn="r"/>
                      <a:r>
                        <a:rPr lang="en-US" sz="800"/>
                        <a:t>Global</a:t>
                      </a:r>
                    </a:p>
                  </a:txBody>
                  <a:tcPr marL="68580" marR="68580" marT="34290" marB="34290"/>
                </a:tc>
                <a:tc>
                  <a:txBody>
                    <a:bodyPr/>
                    <a:lstStyle/>
                    <a:p>
                      <a:pPr algn="ctr"/>
                      <a:r>
                        <a:rPr lang="en-US" sz="800">
                          <a:sym typeface="Wingdings" panose="05000000000000000000" pitchFamily="2" charset="2"/>
                        </a:rPr>
                        <a:t></a:t>
                      </a:r>
                      <a:endParaRPr lang="en-US" sz="8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ym typeface="Wingdings" panose="05000000000000000000" pitchFamily="2" charset="2"/>
                        </a:rPr>
                        <a:t></a:t>
                      </a:r>
                      <a:endParaRPr lang="en-US" sz="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ym typeface="Wingdings" panose="05000000000000000000" pitchFamily="2" charset="2"/>
                        </a:rPr>
                        <a:t></a:t>
                      </a:r>
                      <a:endParaRPr lang="en-US" sz="800" dirty="0"/>
                    </a:p>
                  </a:txBody>
                  <a:tcPr marL="68580" marR="68580" marT="34290" marB="34290"/>
                </a:tc>
                <a:tc>
                  <a:txBody>
                    <a:bodyPr/>
                    <a:lstStyle/>
                    <a:p>
                      <a:pPr algn="ctr"/>
                      <a:endParaRPr lang="en-US" sz="8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ym typeface="Wingdings" panose="05000000000000000000" pitchFamily="2" charset="2"/>
                        </a:rPr>
                        <a:t></a:t>
                      </a:r>
                      <a:endParaRPr lang="en-US" sz="800"/>
                    </a:p>
                  </a:txBody>
                  <a:tcPr marL="68580" marR="68580" marT="34290" marB="34290"/>
                </a:tc>
                <a:tc>
                  <a:txBody>
                    <a:bodyPr/>
                    <a:lstStyle/>
                    <a:p>
                      <a:pPr algn="ctr"/>
                      <a:endParaRPr lang="en-US" sz="800"/>
                    </a:p>
                  </a:txBody>
                  <a:tcPr marL="68580" marR="68580" marT="34290" marB="34290"/>
                </a:tc>
                <a:tc>
                  <a:txBody>
                    <a:bodyPr/>
                    <a:lstStyle/>
                    <a:p>
                      <a:pPr algn="ctr"/>
                      <a:r>
                        <a:rPr lang="en-US" sz="800">
                          <a:sym typeface="Wingdings" panose="05000000000000000000" pitchFamily="2" charset="2"/>
                        </a:rPr>
                        <a:t></a:t>
                      </a:r>
                      <a:endParaRPr lang="en-US" sz="800"/>
                    </a:p>
                  </a:txBody>
                  <a:tcPr marL="68580" marR="68580" marT="34290" marB="34290"/>
                </a:tc>
                <a:extLst>
                  <a:ext uri="{0D108BD9-81ED-4DB2-BD59-A6C34878D82A}">
                    <a16:rowId xmlns:a16="http://schemas.microsoft.com/office/drawing/2014/main" val="10007"/>
                  </a:ext>
                </a:extLst>
              </a:tr>
              <a:tr h="198717">
                <a:tc>
                  <a:txBody>
                    <a:bodyPr/>
                    <a:lstStyle/>
                    <a:p>
                      <a:pPr algn="r"/>
                      <a:r>
                        <a:rPr lang="en-US" sz="800"/>
                        <a:t>Currency</a:t>
                      </a:r>
                    </a:p>
                  </a:txBody>
                  <a:tcPr marL="68580" marR="68580" marT="34290" marB="34290"/>
                </a:tc>
                <a:tc>
                  <a:txBody>
                    <a:bodyPr/>
                    <a:lstStyle/>
                    <a:p>
                      <a:pPr algn="ctr"/>
                      <a:endParaRPr lang="en-US" sz="8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ym typeface="Wingdings" panose="05000000000000000000" pitchFamily="2" charset="2"/>
                        </a:rPr>
                        <a:t></a:t>
                      </a:r>
                      <a:endParaRPr lang="en-US" sz="800"/>
                    </a:p>
                  </a:txBody>
                  <a:tcPr marL="68580" marR="68580" marT="34290" marB="34290"/>
                </a:tc>
                <a:tc>
                  <a:txBody>
                    <a:bodyPr/>
                    <a:lstStyle/>
                    <a:p>
                      <a:pPr algn="ctr"/>
                      <a:endParaRPr lang="en-US" sz="800"/>
                    </a:p>
                  </a:txBody>
                  <a:tcPr marL="68580" marR="68580" marT="34290" marB="34290"/>
                </a:tc>
                <a:tc>
                  <a:txBody>
                    <a:bodyPr/>
                    <a:lstStyle/>
                    <a:p>
                      <a:pPr algn="ctr"/>
                      <a:endParaRPr lang="en-US" sz="8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ym typeface="Wingdings" panose="05000000000000000000" pitchFamily="2" charset="2"/>
                        </a:rPr>
                        <a:t></a:t>
                      </a:r>
                      <a:endParaRPr lang="en-US" sz="800"/>
                    </a:p>
                  </a:txBody>
                  <a:tcPr marL="68580" marR="68580" marT="34290" marB="34290"/>
                </a:tc>
                <a:tc>
                  <a:txBody>
                    <a:bodyPr/>
                    <a:lstStyle/>
                    <a:p>
                      <a:pPr algn="ctr"/>
                      <a:endParaRPr lang="en-US" sz="8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ym typeface="Wingdings" panose="05000000000000000000" pitchFamily="2" charset="2"/>
                        </a:rPr>
                        <a:t></a:t>
                      </a:r>
                      <a:endParaRPr lang="en-US" sz="800" dirty="0"/>
                    </a:p>
                  </a:txBody>
                  <a:tcPr marL="68580" marR="68580" marT="34290" marB="34290"/>
                </a:tc>
                <a:extLst>
                  <a:ext uri="{0D108BD9-81ED-4DB2-BD59-A6C34878D82A}">
                    <a16:rowId xmlns:a16="http://schemas.microsoft.com/office/drawing/2014/main" val="10008"/>
                  </a:ext>
                </a:extLst>
              </a:tr>
            </a:tbl>
          </a:graphicData>
        </a:graphic>
      </p:graphicFrame>
      <p:sp>
        <p:nvSpPr>
          <p:cNvPr id="2" name="Title 1"/>
          <p:cNvSpPr>
            <a:spLocks noGrp="1"/>
          </p:cNvSpPr>
          <p:nvPr>
            <p:ph type="title"/>
          </p:nvPr>
        </p:nvSpPr>
        <p:spPr/>
        <p:txBody>
          <a:bodyPr>
            <a:normAutofit/>
          </a:bodyPr>
          <a:lstStyle/>
          <a:p>
            <a:r>
              <a:rPr lang="en-US" sz="2400"/>
              <a:t>Diversify Sources of Alpha and Risk: Strategy Types</a:t>
            </a:r>
          </a:p>
        </p:txBody>
      </p:sp>
      <p:sp>
        <p:nvSpPr>
          <p:cNvPr id="4" name="Rectangle 3"/>
          <p:cNvSpPr/>
          <p:nvPr/>
        </p:nvSpPr>
        <p:spPr>
          <a:xfrm>
            <a:off x="852585" y="1441671"/>
            <a:ext cx="1882012" cy="725569"/>
          </a:xfrm>
          <a:prstGeom prst="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t"/>
          <a:lstStyle/>
          <a:p>
            <a:pPr algn="ctr" defTabSz="685800">
              <a:defRPr/>
            </a:pPr>
            <a:r>
              <a:rPr lang="en-US" sz="1050" b="1" u="sng">
                <a:solidFill>
                  <a:prstClr val="black"/>
                </a:solidFill>
                <a:effectLst>
                  <a:outerShdw blurRad="38100" dist="38100" dir="2700000" algn="tl">
                    <a:srgbClr val="000000">
                      <a:alpha val="43137"/>
                    </a:srgbClr>
                  </a:outerShdw>
                </a:effectLst>
                <a:latin typeface="Calibri"/>
              </a:rPr>
              <a:t>Defensive Active </a:t>
            </a:r>
          </a:p>
          <a:p>
            <a:pPr algn="ctr" defTabSz="685800">
              <a:defRPr/>
            </a:pPr>
            <a:r>
              <a:rPr lang="en-US" sz="1050">
                <a:solidFill>
                  <a:prstClr val="black"/>
                </a:solidFill>
                <a:latin typeface="Calibri"/>
              </a:rPr>
              <a:t>Low Beta</a:t>
            </a:r>
          </a:p>
          <a:p>
            <a:pPr algn="ctr" defTabSz="685800">
              <a:defRPr/>
            </a:pPr>
            <a:r>
              <a:rPr lang="en-US" sz="1050">
                <a:solidFill>
                  <a:prstClr val="black"/>
                </a:solidFill>
                <a:latin typeface="Calibri"/>
              </a:rPr>
              <a:t>High Yield</a:t>
            </a:r>
          </a:p>
          <a:p>
            <a:pPr algn="ctr" defTabSz="685800">
              <a:defRPr/>
            </a:pPr>
            <a:r>
              <a:rPr lang="en-US" sz="1050">
                <a:solidFill>
                  <a:prstClr val="black"/>
                </a:solidFill>
                <a:latin typeface="Calibri"/>
              </a:rPr>
              <a:t>Earnings Stability</a:t>
            </a:r>
          </a:p>
        </p:txBody>
      </p:sp>
      <p:sp>
        <p:nvSpPr>
          <p:cNvPr id="5" name="Rectangle 4"/>
          <p:cNvSpPr/>
          <p:nvPr/>
        </p:nvSpPr>
        <p:spPr>
          <a:xfrm>
            <a:off x="6485207" y="1435376"/>
            <a:ext cx="1882012" cy="725569"/>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t"/>
          <a:lstStyle/>
          <a:p>
            <a:pPr algn="ctr" defTabSz="685800">
              <a:defRPr/>
            </a:pPr>
            <a:r>
              <a:rPr lang="en-US" sz="1050" b="1" u="sng">
                <a:solidFill>
                  <a:prstClr val="black"/>
                </a:solidFill>
                <a:effectLst>
                  <a:outerShdw blurRad="38100" dist="38100" dir="2700000" algn="tl">
                    <a:srgbClr val="000000">
                      <a:alpha val="43137"/>
                    </a:srgbClr>
                  </a:outerShdw>
                </a:effectLst>
                <a:latin typeface="Calibri"/>
              </a:rPr>
              <a:t>Upmarket Active</a:t>
            </a:r>
            <a:r>
              <a:rPr lang="en-US" sz="1050">
                <a:solidFill>
                  <a:prstClr val="black"/>
                </a:solidFill>
                <a:latin typeface="Calibri"/>
              </a:rPr>
              <a:t> </a:t>
            </a:r>
          </a:p>
          <a:p>
            <a:pPr algn="ctr" defTabSz="685800">
              <a:defRPr/>
            </a:pPr>
            <a:r>
              <a:rPr lang="en-US" sz="1050">
                <a:solidFill>
                  <a:prstClr val="black"/>
                </a:solidFill>
                <a:latin typeface="Calibri"/>
              </a:rPr>
              <a:t>High Growth </a:t>
            </a:r>
          </a:p>
          <a:p>
            <a:pPr algn="ctr" defTabSz="685800">
              <a:defRPr/>
            </a:pPr>
            <a:r>
              <a:rPr lang="en-US" sz="1050">
                <a:solidFill>
                  <a:prstClr val="black"/>
                </a:solidFill>
                <a:latin typeface="Calibri"/>
              </a:rPr>
              <a:t>Pro - Cyclical</a:t>
            </a:r>
          </a:p>
        </p:txBody>
      </p:sp>
      <p:sp>
        <p:nvSpPr>
          <p:cNvPr id="6" name="Rectangle 5"/>
          <p:cNvSpPr/>
          <p:nvPr/>
        </p:nvSpPr>
        <p:spPr>
          <a:xfrm>
            <a:off x="2732964" y="1435376"/>
            <a:ext cx="3752243" cy="725569"/>
          </a:xfrm>
          <a:prstGeom prst="rect">
            <a:avLst/>
          </a:prstGeom>
          <a:gradFill flip="none" rotWithShape="1">
            <a:gsLst>
              <a:gs pos="0">
                <a:schemeClr val="bg2">
                  <a:lumMod val="75000"/>
                </a:schemeClr>
              </a:gs>
              <a:gs pos="59000">
                <a:schemeClr val="accent3">
                  <a:lumMod val="0"/>
                  <a:lumOff val="100000"/>
                </a:schemeClr>
              </a:gs>
              <a:gs pos="100000">
                <a:schemeClr val="accent3">
                  <a:lumMod val="100000"/>
                </a:scheme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t"/>
          <a:lstStyle/>
          <a:p>
            <a:pPr algn="ctr" defTabSz="685800">
              <a:defRPr/>
            </a:pPr>
            <a:r>
              <a:rPr lang="en-US" sz="1050" b="1" u="sng">
                <a:solidFill>
                  <a:prstClr val="black"/>
                </a:solidFill>
                <a:effectLst>
                  <a:outerShdw blurRad="38100" dist="38100" dir="2700000" algn="tl">
                    <a:srgbClr val="000000">
                      <a:alpha val="43137"/>
                    </a:srgbClr>
                  </a:outerShdw>
                </a:effectLst>
                <a:latin typeface="Calibri"/>
              </a:rPr>
              <a:t>Core Active</a:t>
            </a:r>
          </a:p>
          <a:p>
            <a:pPr algn="ctr" defTabSz="685800">
              <a:defRPr/>
            </a:pPr>
            <a:r>
              <a:rPr lang="en-US" sz="1050">
                <a:solidFill>
                  <a:prstClr val="black"/>
                </a:solidFill>
                <a:latin typeface="Calibri"/>
              </a:rPr>
              <a:t>Multifactor Quant</a:t>
            </a:r>
          </a:p>
          <a:p>
            <a:pPr algn="ctr" defTabSz="685800">
              <a:defRPr/>
            </a:pPr>
            <a:r>
              <a:rPr lang="en-US" sz="1050">
                <a:solidFill>
                  <a:prstClr val="black"/>
                </a:solidFill>
                <a:latin typeface="Calibri"/>
              </a:rPr>
              <a:t>Quality Emphasis</a:t>
            </a:r>
          </a:p>
          <a:p>
            <a:pPr algn="ctr" defTabSz="685800">
              <a:defRPr/>
            </a:pPr>
            <a:r>
              <a:rPr lang="en-US" sz="1050">
                <a:solidFill>
                  <a:prstClr val="black"/>
                </a:solidFill>
                <a:latin typeface="Calibri"/>
              </a:rPr>
              <a:t>Regional Strategies</a:t>
            </a:r>
          </a:p>
        </p:txBody>
      </p:sp>
      <p:sp>
        <p:nvSpPr>
          <p:cNvPr id="7" name="Rectangle 6"/>
          <p:cNvSpPr/>
          <p:nvPr/>
        </p:nvSpPr>
        <p:spPr>
          <a:xfrm>
            <a:off x="852585" y="2168670"/>
            <a:ext cx="7516267" cy="228842"/>
          </a:xfrm>
          <a:prstGeom prst="rect">
            <a:avLst/>
          </a:prstGeom>
          <a:gradFill>
            <a:gsLst>
              <a:gs pos="0">
                <a:schemeClr val="bg2">
                  <a:lumMod val="75000"/>
                </a:schemeClr>
              </a:gs>
              <a:gs pos="59000">
                <a:schemeClr val="accent3">
                  <a:lumMod val="0"/>
                  <a:lumOff val="100000"/>
                </a:schemeClr>
              </a:gs>
              <a:gs pos="100000">
                <a:schemeClr val="accent3">
                  <a:lumMod val="10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1050" b="1">
                <a:solidFill>
                  <a:prstClr val="black"/>
                </a:solidFill>
                <a:effectLst>
                  <a:outerShdw blurRad="38100" dist="38100" dir="2700000" algn="tl">
                    <a:srgbClr val="000000">
                      <a:alpha val="43137"/>
                    </a:srgbClr>
                  </a:outerShdw>
                </a:effectLst>
                <a:latin typeface="Calibri"/>
              </a:rPr>
              <a:t>Currency Overlay</a:t>
            </a:r>
          </a:p>
        </p:txBody>
      </p:sp>
      <p:sp>
        <p:nvSpPr>
          <p:cNvPr id="8" name="Rectangle 7"/>
          <p:cNvSpPr/>
          <p:nvPr/>
        </p:nvSpPr>
        <p:spPr>
          <a:xfrm>
            <a:off x="850953" y="2397731"/>
            <a:ext cx="7516267" cy="401360"/>
          </a:xfrm>
          <a:prstGeom prst="rect">
            <a:avLst/>
          </a:prstGeom>
          <a:gradFill>
            <a:gsLst>
              <a:gs pos="0">
                <a:schemeClr val="bg2">
                  <a:lumMod val="75000"/>
                </a:schemeClr>
              </a:gs>
              <a:gs pos="59000">
                <a:schemeClr val="accent3">
                  <a:lumMod val="0"/>
                  <a:lumOff val="100000"/>
                </a:schemeClr>
              </a:gs>
              <a:gs pos="100000">
                <a:schemeClr val="accent3">
                  <a:lumMod val="10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1050" b="1">
                <a:solidFill>
                  <a:prstClr val="black"/>
                </a:solidFill>
                <a:effectLst>
                  <a:outerShdw blurRad="38100" dist="38100" dir="2700000" algn="tl">
                    <a:srgbClr val="000000">
                      <a:alpha val="43137"/>
                    </a:srgbClr>
                  </a:outerShdw>
                </a:effectLst>
                <a:latin typeface="Calibri"/>
              </a:rPr>
              <a:t>Passive</a:t>
            </a:r>
          </a:p>
        </p:txBody>
      </p:sp>
      <p:sp>
        <p:nvSpPr>
          <p:cNvPr id="9" name="TextBox 8"/>
          <p:cNvSpPr txBox="1"/>
          <p:nvPr/>
        </p:nvSpPr>
        <p:spPr>
          <a:xfrm>
            <a:off x="228600" y="1116413"/>
            <a:ext cx="8763000" cy="300082"/>
          </a:xfrm>
          <a:prstGeom prst="rect">
            <a:avLst/>
          </a:prstGeom>
          <a:solidFill>
            <a:schemeClr val="bg2">
              <a:lumMod val="25000"/>
            </a:schemeClr>
          </a:solidFill>
        </p:spPr>
        <p:txBody>
          <a:bodyPr wrap="square" rtlCol="0">
            <a:spAutoFit/>
          </a:bodyPr>
          <a:lstStyle/>
          <a:p>
            <a:pPr algn="ctr" defTabSz="685800">
              <a:defRPr/>
            </a:pPr>
            <a:r>
              <a:rPr lang="en-US" sz="1350">
                <a:solidFill>
                  <a:prstClr val="white"/>
                </a:solidFill>
                <a:latin typeface="Calibri"/>
              </a:rPr>
              <a:t>Diversified for Market Conditions</a:t>
            </a:r>
          </a:p>
        </p:txBody>
      </p:sp>
      <p:sp>
        <p:nvSpPr>
          <p:cNvPr id="11" name="TextBox 10"/>
          <p:cNvSpPr txBox="1"/>
          <p:nvPr/>
        </p:nvSpPr>
        <p:spPr>
          <a:xfrm>
            <a:off x="228600" y="2866930"/>
            <a:ext cx="8763000" cy="300082"/>
          </a:xfrm>
          <a:prstGeom prst="rect">
            <a:avLst/>
          </a:prstGeom>
          <a:solidFill>
            <a:schemeClr val="bg2">
              <a:lumMod val="25000"/>
            </a:schemeClr>
          </a:solidFill>
        </p:spPr>
        <p:txBody>
          <a:bodyPr wrap="square" rtlCol="0">
            <a:spAutoFit/>
          </a:bodyPr>
          <a:lstStyle/>
          <a:p>
            <a:pPr algn="ctr" defTabSz="685800">
              <a:defRPr/>
            </a:pPr>
            <a:r>
              <a:rPr lang="en-US" sz="1350">
                <a:solidFill>
                  <a:prstClr val="white"/>
                </a:solidFill>
                <a:latin typeface="Calibri"/>
              </a:rPr>
              <a:t>Diversified by Investment Process</a:t>
            </a:r>
          </a:p>
        </p:txBody>
      </p:sp>
      <p:sp>
        <p:nvSpPr>
          <p:cNvPr id="3" name="Slide Number Placeholder 2"/>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123</a:t>
            </a:fld>
            <a:endParaRPr lang="en-US">
              <a:solidFill>
                <a:prstClr val="black">
                  <a:tint val="75000"/>
                </a:prstClr>
              </a:solidFill>
            </a:endParaRPr>
          </a:p>
        </p:txBody>
      </p:sp>
    </p:spTree>
    <p:extLst>
      <p:ext uri="{BB962C8B-B14F-4D97-AF65-F5344CB8AC3E}">
        <p14:creationId xmlns:p14="http://schemas.microsoft.com/office/powerpoint/2010/main" val="24586337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t>Diversify Alpha: Active Management Structure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06997781"/>
              </p:ext>
            </p:extLst>
          </p:nvPr>
        </p:nvGraphicFramePr>
        <p:xfrm>
          <a:off x="228601" y="1514512"/>
          <a:ext cx="8686800" cy="2914953"/>
        </p:xfrm>
        <a:graphic>
          <a:graphicData uri="http://schemas.openxmlformats.org/drawingml/2006/table">
            <a:tbl>
              <a:tblPr firstRow="1" bandRow="1">
                <a:tableStyleId>{EB344D84-9AFB-497E-A393-DC336BA19D2E}</a:tableStyleId>
              </a:tblPr>
              <a:tblGrid>
                <a:gridCol w="1876910">
                  <a:extLst>
                    <a:ext uri="{9D8B030D-6E8A-4147-A177-3AD203B41FA5}">
                      <a16:colId xmlns:a16="http://schemas.microsoft.com/office/drawing/2014/main" val="20000"/>
                    </a:ext>
                  </a:extLst>
                </a:gridCol>
                <a:gridCol w="1876910">
                  <a:extLst>
                    <a:ext uri="{9D8B030D-6E8A-4147-A177-3AD203B41FA5}">
                      <a16:colId xmlns:a16="http://schemas.microsoft.com/office/drawing/2014/main" val="20001"/>
                    </a:ext>
                  </a:extLst>
                </a:gridCol>
                <a:gridCol w="1560637">
                  <a:extLst>
                    <a:ext uri="{9D8B030D-6E8A-4147-A177-3AD203B41FA5}">
                      <a16:colId xmlns:a16="http://schemas.microsoft.com/office/drawing/2014/main" val="1007967097"/>
                    </a:ext>
                  </a:extLst>
                </a:gridCol>
                <a:gridCol w="1933424">
                  <a:extLst>
                    <a:ext uri="{9D8B030D-6E8A-4147-A177-3AD203B41FA5}">
                      <a16:colId xmlns:a16="http://schemas.microsoft.com/office/drawing/2014/main" val="20003"/>
                    </a:ext>
                  </a:extLst>
                </a:gridCol>
                <a:gridCol w="1438919">
                  <a:extLst>
                    <a:ext uri="{9D8B030D-6E8A-4147-A177-3AD203B41FA5}">
                      <a16:colId xmlns:a16="http://schemas.microsoft.com/office/drawing/2014/main" val="20004"/>
                    </a:ext>
                  </a:extLst>
                </a:gridCol>
              </a:tblGrid>
              <a:tr h="705307">
                <a:tc>
                  <a:txBody>
                    <a:bodyPr/>
                    <a:lstStyle/>
                    <a:p>
                      <a:pPr algn="ctr"/>
                      <a:endParaRPr lang="en-US" sz="1000"/>
                    </a:p>
                  </a:txBody>
                  <a:tcPr marL="68580" marR="68580" marT="34290" marB="34290" anchor="ctr">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US" sz="1000"/>
                        <a:t>Total AUM ($mm)</a:t>
                      </a:r>
                    </a:p>
                  </a:txBody>
                  <a:tcPr marL="68580" marR="68580" marT="34290" marB="34290" anchor="ctr">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US" sz="1000"/>
                        <a:t>% Active</a:t>
                      </a:r>
                    </a:p>
                  </a:txBody>
                  <a:tcPr marL="68580" marR="68580" marT="34290" marB="34290" anchor="ctr">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US" sz="1000"/>
                        <a:t>Average Active Mandate Size ($mm)</a:t>
                      </a:r>
                    </a:p>
                  </a:txBody>
                  <a:tcPr marL="68580" marR="68580" marT="34290" marB="34290" anchor="ctr">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 of Active Strategies</a:t>
                      </a:r>
                    </a:p>
                  </a:txBody>
                  <a:tcPr marL="68580" marR="68580" marT="34290" marB="34290" anchor="ctr">
                    <a:lnB w="12700"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330842">
                <a:tc>
                  <a:txBody>
                    <a:bodyPr/>
                    <a:lstStyle/>
                    <a:p>
                      <a:pPr algn="ctr">
                        <a:spcBef>
                          <a:spcPts val="600"/>
                        </a:spcBef>
                      </a:pPr>
                      <a:r>
                        <a:rPr lang="en-US" sz="1100" b="0" dirty="0">
                          <a:latin typeface="+mn-lt"/>
                        </a:rPr>
                        <a:t>US</a:t>
                      </a:r>
                      <a:r>
                        <a:rPr lang="en-US" sz="1100" b="0" baseline="0" dirty="0">
                          <a:latin typeface="+mn-lt"/>
                        </a:rPr>
                        <a:t> LC</a:t>
                      </a:r>
                      <a:endParaRPr lang="en-US" sz="1100" b="1" dirty="0">
                        <a:latin typeface="+mj-lt"/>
                      </a:endParaRPr>
                    </a:p>
                  </a:txBody>
                  <a:tcPr marL="68580" marR="68580" marT="34290" marB="34290" anchor="ct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algn="ctr" fontAlgn="b">
                        <a:spcBef>
                          <a:spcPts val="600"/>
                        </a:spcBef>
                      </a:pPr>
                      <a:r>
                        <a:rPr lang="en-US" sz="1100" u="none" strike="noStrike">
                          <a:effectLst/>
                        </a:rPr>
                        <a:t> $50,823 </a:t>
                      </a:r>
                      <a:endParaRPr lang="en-US" sz="1100" b="0"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algn="ctr">
                        <a:spcBef>
                          <a:spcPts val="600"/>
                        </a:spcBef>
                      </a:pPr>
                      <a:r>
                        <a:rPr lang="en-US" sz="1100"/>
                        <a:t>4.4%</a:t>
                      </a:r>
                      <a:endParaRPr lang="en-US" sz="1100" b="0">
                        <a:latin typeface="+mj-lt"/>
                      </a:endParaRPr>
                    </a:p>
                  </a:txBody>
                  <a:tcPr marL="68580" marR="68580" marT="34290" marB="34290" anchor="ct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1100"/>
                        <a:t>$753</a:t>
                      </a:r>
                      <a:endParaRPr lang="en-US" sz="1100" b="0">
                        <a:latin typeface="+mj-lt"/>
                      </a:endParaRPr>
                    </a:p>
                  </a:txBody>
                  <a:tcPr marL="68580" marR="68580" marT="34290" marB="34290" anchor="ct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algn="ctr">
                        <a:spcBef>
                          <a:spcPts val="600"/>
                        </a:spcBef>
                      </a:pPr>
                      <a:r>
                        <a:rPr lang="en-US" sz="1100" b="0" dirty="0">
                          <a:latin typeface="+mn-lt"/>
                        </a:rPr>
                        <a:t>3</a:t>
                      </a:r>
                      <a:endParaRPr lang="en-US" sz="1100" b="0" dirty="0">
                        <a:latin typeface="+mj-lt"/>
                      </a:endParaRPr>
                    </a:p>
                  </a:txBody>
                  <a:tcPr marL="68580" marR="68580" marT="34290" marB="34290" anchor="ctr">
                    <a:lnT w="12700" cap="flat" cmpd="sng" algn="ctr">
                      <a:solidFill>
                        <a:schemeClr val="tx1"/>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10001"/>
                  </a:ext>
                </a:extLst>
              </a:tr>
              <a:tr h="300800">
                <a:tc>
                  <a:txBody>
                    <a:bodyPr/>
                    <a:lstStyle/>
                    <a:p>
                      <a:pPr algn="ctr">
                        <a:spcBef>
                          <a:spcPts val="600"/>
                        </a:spcBef>
                      </a:pPr>
                      <a:r>
                        <a:rPr lang="en-US" sz="1100"/>
                        <a:t>Developed LC</a:t>
                      </a:r>
                      <a:endParaRPr lang="en-US" sz="1100" b="1">
                        <a:latin typeface="+mj-lt"/>
                      </a:endParaRPr>
                    </a:p>
                  </a:txBody>
                  <a:tcPr marL="68580" marR="68580" marT="34290" marB="34290" anchor="ctr">
                    <a:noFill/>
                  </a:tcPr>
                </a:tc>
                <a:tc>
                  <a:txBody>
                    <a:bodyPr/>
                    <a:lstStyle/>
                    <a:p>
                      <a:pPr algn="ctr" fontAlgn="b">
                        <a:spcBef>
                          <a:spcPts val="600"/>
                        </a:spcBef>
                      </a:pPr>
                      <a:r>
                        <a:rPr lang="en-US" sz="1100" u="none" strike="noStrike">
                          <a:effectLst/>
                        </a:rPr>
                        <a:t> $21,937</a:t>
                      </a:r>
                      <a:endParaRPr lang="en-US" sz="1100" b="0" i="0" u="none" strike="noStrike">
                        <a:solidFill>
                          <a:srgbClr val="000000"/>
                        </a:solidFill>
                        <a:effectLst/>
                        <a:latin typeface="+mj-lt"/>
                      </a:endParaRPr>
                    </a:p>
                  </a:txBody>
                  <a:tcPr marL="0" marR="0" marT="0" marB="0" anchor="ctr">
                    <a:noFill/>
                  </a:tcPr>
                </a:tc>
                <a:tc>
                  <a:txBody>
                    <a:bodyPr/>
                    <a:lstStyle/>
                    <a:p>
                      <a:pPr algn="ctr">
                        <a:spcBef>
                          <a:spcPts val="600"/>
                        </a:spcBef>
                      </a:pPr>
                      <a:r>
                        <a:rPr lang="en-US" sz="1100"/>
                        <a:t>90.0%</a:t>
                      </a:r>
                      <a:endParaRPr lang="en-US" sz="1100" b="0">
                        <a:latin typeface="+mj-lt"/>
                      </a:endParaRPr>
                    </a:p>
                  </a:txBody>
                  <a:tcPr marL="68580" marR="68580" marT="34290" marB="34290" anchor="ctr">
                    <a:noFill/>
                  </a:tcPr>
                </a:tc>
                <a:tc>
                  <a:txBody>
                    <a:bodyPr/>
                    <a:lstStyle/>
                    <a:p>
                      <a:pPr algn="ctr">
                        <a:spcBef>
                          <a:spcPts val="600"/>
                        </a:spcBef>
                      </a:pPr>
                      <a:r>
                        <a:rPr lang="en-US" sz="1100"/>
                        <a:t>$1,975</a:t>
                      </a:r>
                      <a:endParaRPr lang="en-US" sz="1100" b="0">
                        <a:latin typeface="+mj-lt"/>
                      </a:endParaRPr>
                    </a:p>
                  </a:txBody>
                  <a:tcPr marL="68580" marR="68580" marT="34290" marB="34290" anchor="ctr">
                    <a:noFill/>
                  </a:tcPr>
                </a:tc>
                <a:tc>
                  <a:txBody>
                    <a:bodyPr/>
                    <a:lstStyle/>
                    <a:p>
                      <a:pPr algn="ctr">
                        <a:spcBef>
                          <a:spcPts val="600"/>
                        </a:spcBef>
                      </a:pPr>
                      <a:r>
                        <a:rPr lang="en-US" sz="1100" b="0">
                          <a:latin typeface="+mj-lt"/>
                        </a:rPr>
                        <a:t>10</a:t>
                      </a:r>
                    </a:p>
                  </a:txBody>
                  <a:tcPr marL="68580" marR="68580" marT="34290" marB="34290" anchor="ctr">
                    <a:noFill/>
                  </a:tcPr>
                </a:tc>
                <a:extLst>
                  <a:ext uri="{0D108BD9-81ED-4DB2-BD59-A6C34878D82A}">
                    <a16:rowId xmlns:a16="http://schemas.microsoft.com/office/drawing/2014/main" val="4001070416"/>
                  </a:ext>
                </a:extLst>
              </a:tr>
              <a:tr h="300800">
                <a:tc>
                  <a:txBody>
                    <a:bodyPr/>
                    <a:lstStyle/>
                    <a:p>
                      <a:pPr algn="ctr">
                        <a:spcBef>
                          <a:spcPts val="600"/>
                        </a:spcBef>
                      </a:pPr>
                      <a:r>
                        <a:rPr lang="en-US" sz="1100"/>
                        <a:t>Emerging</a:t>
                      </a:r>
                    </a:p>
                  </a:txBody>
                  <a:tcPr marL="68580" marR="68580" marT="34290" marB="34290" anchor="ctr">
                    <a:solidFill>
                      <a:schemeClr val="accent3">
                        <a:lumMod val="20000"/>
                        <a:lumOff val="80000"/>
                      </a:schemeClr>
                    </a:solidFill>
                  </a:tcPr>
                </a:tc>
                <a:tc>
                  <a:txBody>
                    <a:bodyPr/>
                    <a:lstStyle/>
                    <a:p>
                      <a:pPr algn="ctr" fontAlgn="b">
                        <a:spcBef>
                          <a:spcPts val="600"/>
                        </a:spcBef>
                      </a:pPr>
                      <a:r>
                        <a:rPr lang="en-US" sz="1100" u="none" strike="noStrike">
                          <a:effectLst/>
                        </a:rPr>
                        <a:t> $12,586</a:t>
                      </a:r>
                      <a:endParaRPr lang="en-US" sz="1100" b="0" i="0" u="none" strike="noStrike">
                        <a:solidFill>
                          <a:srgbClr val="000000"/>
                        </a:solidFill>
                        <a:effectLst/>
                        <a:latin typeface="+mj-lt"/>
                      </a:endParaRPr>
                    </a:p>
                  </a:txBody>
                  <a:tcPr marL="0" marR="0" marT="0" marB="0" anchor="ctr">
                    <a:solidFill>
                      <a:schemeClr val="accent3">
                        <a:lumMod val="20000"/>
                        <a:lumOff val="80000"/>
                      </a:schemeClr>
                    </a:solidFill>
                  </a:tcPr>
                </a:tc>
                <a:tc>
                  <a:txBody>
                    <a:bodyPr/>
                    <a:lstStyle/>
                    <a:p>
                      <a:pPr algn="ctr">
                        <a:spcBef>
                          <a:spcPts val="600"/>
                        </a:spcBef>
                      </a:pPr>
                      <a:r>
                        <a:rPr lang="en-US" sz="1100"/>
                        <a:t>100.0%</a:t>
                      </a:r>
                      <a:endParaRPr lang="en-US" sz="1100" b="0">
                        <a:latin typeface="+mj-lt"/>
                      </a:endParaRPr>
                    </a:p>
                  </a:txBody>
                  <a:tcPr marL="68580" marR="68580" marT="34290" marB="34290" anchor="ctr">
                    <a:solidFill>
                      <a:schemeClr val="accent3">
                        <a:lumMod val="20000"/>
                        <a:lumOff val="80000"/>
                      </a:schemeClr>
                    </a:solidFill>
                  </a:tcPr>
                </a:tc>
                <a:tc>
                  <a:txBody>
                    <a:bodyPr/>
                    <a:lstStyle/>
                    <a:p>
                      <a:pPr algn="ctr">
                        <a:spcBef>
                          <a:spcPts val="600"/>
                        </a:spcBef>
                      </a:pPr>
                      <a:r>
                        <a:rPr lang="en-US" sz="1100"/>
                        <a:t>$839</a:t>
                      </a:r>
                      <a:endParaRPr lang="en-US" sz="1100" b="0">
                        <a:latin typeface="+mj-lt"/>
                      </a:endParaRPr>
                    </a:p>
                  </a:txBody>
                  <a:tcPr marL="68580" marR="68580" marT="34290" marB="34290" anchor="ctr">
                    <a:solidFill>
                      <a:schemeClr val="accent3">
                        <a:lumMod val="20000"/>
                        <a:lumOff val="80000"/>
                      </a:schemeClr>
                    </a:solidFill>
                  </a:tcPr>
                </a:tc>
                <a:tc>
                  <a:txBody>
                    <a:bodyPr/>
                    <a:lstStyle/>
                    <a:p>
                      <a:pPr algn="ctr">
                        <a:spcBef>
                          <a:spcPts val="600"/>
                        </a:spcBef>
                      </a:pPr>
                      <a:r>
                        <a:rPr lang="en-US" sz="1100" b="0">
                          <a:latin typeface="+mj-lt"/>
                        </a:rPr>
                        <a:t>15</a:t>
                      </a:r>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082352216"/>
                  </a:ext>
                </a:extLst>
              </a:tr>
              <a:tr h="319301">
                <a:tc>
                  <a:txBody>
                    <a:bodyPr/>
                    <a:lstStyle/>
                    <a:p>
                      <a:pPr algn="ctr">
                        <a:spcBef>
                          <a:spcPts val="600"/>
                        </a:spcBef>
                      </a:pPr>
                      <a:r>
                        <a:rPr lang="en-US" sz="1100"/>
                        <a:t>Global</a:t>
                      </a:r>
                      <a:endParaRPr lang="en-US" sz="1100" b="1">
                        <a:latin typeface="+mj-lt"/>
                      </a:endParaRPr>
                    </a:p>
                  </a:txBody>
                  <a:tcPr marL="68580" marR="68580" marT="34290" marB="34290" anchor="ctr">
                    <a:noFill/>
                  </a:tcPr>
                </a:tc>
                <a:tc>
                  <a:txBody>
                    <a:bodyPr/>
                    <a:lstStyle/>
                    <a:p>
                      <a:pPr algn="ctr" fontAlgn="b">
                        <a:spcBef>
                          <a:spcPts val="600"/>
                        </a:spcBef>
                      </a:pPr>
                      <a:r>
                        <a:rPr lang="en-US" sz="1100" u="none" strike="noStrike">
                          <a:effectLst/>
                        </a:rPr>
                        <a:t> $12,323</a:t>
                      </a:r>
                      <a:endParaRPr lang="en-US" sz="1100" b="0" i="0" u="none" strike="noStrike">
                        <a:solidFill>
                          <a:srgbClr val="000000"/>
                        </a:solidFill>
                        <a:effectLst/>
                        <a:latin typeface="+mj-lt"/>
                      </a:endParaRPr>
                    </a:p>
                  </a:txBody>
                  <a:tcPr marL="0" marR="0" marT="0" marB="0" anchor="ctr">
                    <a:noFill/>
                  </a:tcPr>
                </a:tc>
                <a:tc>
                  <a:txBody>
                    <a:bodyPr/>
                    <a:lstStyle/>
                    <a:p>
                      <a:pPr algn="ctr">
                        <a:spcBef>
                          <a:spcPts val="600"/>
                        </a:spcBef>
                      </a:pPr>
                      <a:r>
                        <a:rPr lang="en-US" sz="1100"/>
                        <a:t>74.8%</a:t>
                      </a:r>
                      <a:endParaRPr lang="en-US" sz="1100" b="0">
                        <a:latin typeface="+mj-lt"/>
                      </a:endParaRPr>
                    </a:p>
                  </a:txBody>
                  <a:tcPr marL="68580" marR="68580" marT="34290" marB="34290" anchor="ctr">
                    <a:noFill/>
                  </a:tcPr>
                </a:tc>
                <a:tc>
                  <a:txBody>
                    <a:bodyPr/>
                    <a:lstStyle/>
                    <a:p>
                      <a:pPr algn="ctr">
                        <a:spcBef>
                          <a:spcPts val="600"/>
                        </a:spcBef>
                      </a:pPr>
                      <a:r>
                        <a:rPr lang="en-US" sz="1100"/>
                        <a:t>$1,844</a:t>
                      </a:r>
                      <a:endParaRPr lang="en-US" sz="1100" b="0">
                        <a:latin typeface="+mj-lt"/>
                      </a:endParaRPr>
                    </a:p>
                  </a:txBody>
                  <a:tcPr marL="68580" marR="68580" marT="34290" marB="34290" anchor="ctr">
                    <a:noFill/>
                  </a:tcPr>
                </a:tc>
                <a:tc>
                  <a:txBody>
                    <a:bodyPr/>
                    <a:lstStyle/>
                    <a:p>
                      <a:pPr algn="ctr">
                        <a:spcBef>
                          <a:spcPts val="600"/>
                        </a:spcBef>
                      </a:pPr>
                      <a:r>
                        <a:rPr lang="en-US" sz="1100" b="0">
                          <a:latin typeface="+mj-lt"/>
                        </a:rPr>
                        <a:t>5</a:t>
                      </a:r>
                    </a:p>
                  </a:txBody>
                  <a:tcPr marL="68580" marR="68580" marT="34290" marB="34290" anchor="ctr">
                    <a:noFill/>
                  </a:tcPr>
                </a:tc>
                <a:extLst>
                  <a:ext uri="{0D108BD9-81ED-4DB2-BD59-A6C34878D82A}">
                    <a16:rowId xmlns:a16="http://schemas.microsoft.com/office/drawing/2014/main" val="10002"/>
                  </a:ext>
                </a:extLst>
              </a:tr>
              <a:tr h="319301">
                <a:tc>
                  <a:txBody>
                    <a:bodyPr/>
                    <a:lstStyle/>
                    <a:p>
                      <a:pPr algn="ctr">
                        <a:spcBef>
                          <a:spcPts val="600"/>
                        </a:spcBef>
                      </a:pPr>
                      <a:r>
                        <a:rPr lang="en-US" sz="1100" b="0">
                          <a:latin typeface="+mn-lt"/>
                        </a:rPr>
                        <a:t>Developed</a:t>
                      </a:r>
                      <a:r>
                        <a:rPr lang="en-US" sz="1100" b="0" baseline="0">
                          <a:latin typeface="+mn-lt"/>
                        </a:rPr>
                        <a:t> SC</a:t>
                      </a:r>
                      <a:endParaRPr lang="en-US" sz="1100" b="1">
                        <a:latin typeface="+mj-lt"/>
                      </a:endParaRPr>
                    </a:p>
                  </a:txBody>
                  <a:tcPr marL="68580" marR="68580" marT="34290" marB="34290" anchor="ctr">
                    <a:solidFill>
                      <a:schemeClr val="accent3">
                        <a:lumMod val="20000"/>
                        <a:lumOff val="80000"/>
                      </a:schemeClr>
                    </a:solidFill>
                  </a:tcPr>
                </a:tc>
                <a:tc>
                  <a:txBody>
                    <a:bodyPr/>
                    <a:lstStyle/>
                    <a:p>
                      <a:pPr algn="ctr" fontAlgn="b">
                        <a:spcBef>
                          <a:spcPts val="600"/>
                        </a:spcBef>
                      </a:pPr>
                      <a:r>
                        <a:rPr lang="en-US" sz="1100" u="none" strike="noStrike">
                          <a:effectLst/>
                        </a:rPr>
                        <a:t> $4,820</a:t>
                      </a:r>
                      <a:endParaRPr lang="en-US" sz="1100" b="0" i="0" u="none" strike="noStrike">
                        <a:solidFill>
                          <a:srgbClr val="000000"/>
                        </a:solidFill>
                        <a:effectLst/>
                        <a:latin typeface="+mj-lt"/>
                      </a:endParaRPr>
                    </a:p>
                  </a:txBody>
                  <a:tcPr marL="0" marR="0" marT="0" marB="0" anchor="ctr">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1100"/>
                        <a:t>100.0%</a:t>
                      </a:r>
                      <a:endParaRPr lang="en-US" sz="1100" b="0">
                        <a:latin typeface="+mj-lt"/>
                      </a:endParaRPr>
                    </a:p>
                  </a:txBody>
                  <a:tcPr marL="68580" marR="68580" marT="34290" marB="34290" anchor="ctr">
                    <a:solidFill>
                      <a:schemeClr val="accent3">
                        <a:lumMod val="20000"/>
                        <a:lumOff val="80000"/>
                      </a:schemeClr>
                    </a:solidFill>
                  </a:tcPr>
                </a:tc>
                <a:tc>
                  <a:txBody>
                    <a:bodyPr/>
                    <a:lstStyle/>
                    <a:p>
                      <a:pPr algn="ctr">
                        <a:spcBef>
                          <a:spcPts val="600"/>
                        </a:spcBef>
                      </a:pPr>
                      <a:r>
                        <a:rPr lang="en-US" sz="1100"/>
                        <a:t>$536</a:t>
                      </a:r>
                      <a:endParaRPr lang="en-US" sz="1100" b="0">
                        <a:latin typeface="+mj-lt"/>
                      </a:endParaRPr>
                    </a:p>
                  </a:txBody>
                  <a:tcPr marL="68580" marR="68580" marT="34290" marB="34290" anchor="ctr">
                    <a:solidFill>
                      <a:schemeClr val="accent3">
                        <a:lumMod val="20000"/>
                        <a:lumOff val="80000"/>
                      </a:schemeClr>
                    </a:solidFill>
                  </a:tcPr>
                </a:tc>
                <a:tc>
                  <a:txBody>
                    <a:bodyPr/>
                    <a:lstStyle/>
                    <a:p>
                      <a:pPr algn="ctr">
                        <a:spcBef>
                          <a:spcPts val="600"/>
                        </a:spcBef>
                      </a:pPr>
                      <a:r>
                        <a:rPr lang="en-US" sz="1100" b="0" dirty="0">
                          <a:latin typeface="+mn-lt"/>
                        </a:rPr>
                        <a:t>9</a:t>
                      </a:r>
                      <a:endParaRPr lang="en-US" sz="1100" b="0" dirty="0">
                        <a:latin typeface="+mj-lt"/>
                      </a:endParaRPr>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0003"/>
                  </a:ext>
                </a:extLst>
              </a:tr>
              <a:tr h="319301">
                <a:tc>
                  <a:txBody>
                    <a:bodyPr/>
                    <a:lstStyle/>
                    <a:p>
                      <a:pPr algn="ctr">
                        <a:spcBef>
                          <a:spcPts val="600"/>
                        </a:spcBef>
                      </a:pPr>
                      <a:r>
                        <a:rPr lang="en-US" sz="1100"/>
                        <a:t>US SC</a:t>
                      </a:r>
                      <a:endParaRPr lang="en-US" sz="1100" b="1">
                        <a:latin typeface="+mj-lt"/>
                      </a:endParaRPr>
                    </a:p>
                  </a:txBody>
                  <a:tcPr marL="68580" marR="68580" marT="34290" marB="34290" anchor="ctr">
                    <a:noFill/>
                  </a:tcPr>
                </a:tc>
                <a:tc>
                  <a:txBody>
                    <a:bodyPr/>
                    <a:lstStyle/>
                    <a:p>
                      <a:pPr algn="ctr" fontAlgn="b">
                        <a:spcBef>
                          <a:spcPts val="600"/>
                        </a:spcBef>
                      </a:pPr>
                      <a:r>
                        <a:rPr lang="en-US" sz="1100" u="none" strike="noStrike">
                          <a:effectLst/>
                        </a:rPr>
                        <a:t> $3,720</a:t>
                      </a:r>
                      <a:endParaRPr lang="en-US" sz="1100" b="0" i="0" u="none" strike="noStrike">
                        <a:solidFill>
                          <a:srgbClr val="000000"/>
                        </a:solidFill>
                        <a:effectLst/>
                        <a:latin typeface="+mj-lt"/>
                      </a:endParaRPr>
                    </a:p>
                  </a:txBody>
                  <a:tcPr marL="0" marR="0" marT="0" marB="0" anchor="ctr">
                    <a:noFill/>
                  </a:tcPr>
                </a:tc>
                <a:tc>
                  <a:txBody>
                    <a:bodyPr/>
                    <a:lstStyle/>
                    <a:p>
                      <a:pPr algn="ctr">
                        <a:spcBef>
                          <a:spcPts val="600"/>
                        </a:spcBef>
                      </a:pPr>
                      <a:r>
                        <a:rPr lang="en-US" sz="1100"/>
                        <a:t>70.7%</a:t>
                      </a:r>
                      <a:endParaRPr lang="en-US" sz="1100" b="0">
                        <a:latin typeface="+mj-lt"/>
                      </a:endParaRPr>
                    </a:p>
                  </a:txBody>
                  <a:tcPr marL="68580" marR="68580" marT="34290" marB="34290" anchor="ctr">
                    <a:noFill/>
                  </a:tcPr>
                </a:tc>
                <a:tc>
                  <a:txBody>
                    <a:bodyPr/>
                    <a:lstStyle/>
                    <a:p>
                      <a:pPr algn="ctr">
                        <a:spcBef>
                          <a:spcPts val="600"/>
                        </a:spcBef>
                      </a:pPr>
                      <a:r>
                        <a:rPr lang="en-US" sz="1100"/>
                        <a:t>$239</a:t>
                      </a:r>
                      <a:endParaRPr lang="en-US" sz="1100" b="0">
                        <a:latin typeface="+mj-lt"/>
                      </a:endParaRPr>
                    </a:p>
                  </a:txBody>
                  <a:tcPr marL="68580" marR="68580" marT="34290" marB="34290" anchor="ctr">
                    <a:noFill/>
                  </a:tcPr>
                </a:tc>
                <a:tc>
                  <a:txBody>
                    <a:bodyPr/>
                    <a:lstStyle/>
                    <a:p>
                      <a:pPr algn="ctr">
                        <a:spcBef>
                          <a:spcPts val="600"/>
                        </a:spcBef>
                      </a:pPr>
                      <a:r>
                        <a:rPr lang="en-US" sz="1100" b="0">
                          <a:latin typeface="+mn-lt"/>
                        </a:rPr>
                        <a:t>11</a:t>
                      </a:r>
                      <a:endParaRPr lang="en-US" sz="1100" b="0">
                        <a:latin typeface="+mj-lt"/>
                      </a:endParaRPr>
                    </a:p>
                  </a:txBody>
                  <a:tcPr marL="68580" marR="68580" marT="34290" marB="34290" anchor="ctr">
                    <a:noFill/>
                  </a:tcPr>
                </a:tc>
                <a:extLst>
                  <a:ext uri="{0D108BD9-81ED-4DB2-BD59-A6C34878D82A}">
                    <a16:rowId xmlns:a16="http://schemas.microsoft.com/office/drawing/2014/main" val="10005"/>
                  </a:ext>
                </a:extLst>
              </a:tr>
              <a:tr h="319301">
                <a:tc>
                  <a:txBody>
                    <a:bodyPr/>
                    <a:lstStyle/>
                    <a:p>
                      <a:pPr marL="0" algn="ctr" defTabSz="914400" rtl="0" eaLnBrk="1" latinLnBrk="0" hangingPunct="1">
                        <a:spcBef>
                          <a:spcPts val="600"/>
                        </a:spcBef>
                      </a:pPr>
                      <a:r>
                        <a:rPr lang="en-US" sz="1100" b="0" kern="1200" dirty="0">
                          <a:solidFill>
                            <a:schemeClr val="dk1"/>
                          </a:solidFill>
                          <a:latin typeface="+mn-lt"/>
                          <a:ea typeface="+mn-ea"/>
                          <a:cs typeface="+mn-cs"/>
                        </a:rPr>
                        <a:t>Currency</a:t>
                      </a:r>
                    </a:p>
                  </a:txBody>
                  <a:tcPr marL="68580" marR="68580" marT="34290" marB="34290" anchor="ctr">
                    <a:noFill/>
                  </a:tcPr>
                </a:tc>
                <a:tc>
                  <a:txBody>
                    <a:bodyPr/>
                    <a:lstStyle/>
                    <a:p>
                      <a:pPr marL="0" algn="ctr" defTabSz="914400" rtl="0" eaLnBrk="1" fontAlgn="b" latinLnBrk="0" hangingPunct="1">
                        <a:spcBef>
                          <a:spcPts val="600"/>
                        </a:spcBef>
                      </a:pPr>
                      <a:r>
                        <a:rPr lang="en-US" sz="1100" b="0" kern="1200" dirty="0">
                          <a:solidFill>
                            <a:schemeClr val="dk1"/>
                          </a:solidFill>
                          <a:latin typeface="+mn-lt"/>
                          <a:ea typeface="+mn-ea"/>
                          <a:cs typeface="+mn-cs"/>
                        </a:rPr>
                        <a:t>$2,950 (Notional)</a:t>
                      </a:r>
                    </a:p>
                  </a:txBody>
                  <a:tcPr marL="0" marR="0" marT="0" marB="0" anchor="ctr">
                    <a:noFill/>
                  </a:tcPr>
                </a:tc>
                <a:tc>
                  <a:txBody>
                    <a:bodyPr/>
                    <a:lstStyle/>
                    <a:p>
                      <a:pPr marL="0" algn="ctr" defTabSz="914400" rtl="0" eaLnBrk="1" latinLnBrk="0" hangingPunct="1">
                        <a:spcBef>
                          <a:spcPts val="600"/>
                        </a:spcBef>
                      </a:pPr>
                      <a:r>
                        <a:rPr lang="en-US" sz="1100" b="0" kern="1200" dirty="0">
                          <a:solidFill>
                            <a:schemeClr val="dk1"/>
                          </a:solidFill>
                          <a:latin typeface="+mn-lt"/>
                          <a:ea typeface="+mn-ea"/>
                          <a:cs typeface="+mn-cs"/>
                        </a:rPr>
                        <a:t>100.0%</a:t>
                      </a:r>
                    </a:p>
                  </a:txBody>
                  <a:tcPr marL="68580" marR="68580" marT="34290" marB="34290" anchor="ctr">
                    <a:noFill/>
                  </a:tcPr>
                </a:tc>
                <a:tc>
                  <a:txBody>
                    <a:bodyPr/>
                    <a:lstStyle/>
                    <a:p>
                      <a:pPr marL="0" algn="ctr" defTabSz="914400" rtl="0" eaLnBrk="1" latinLnBrk="0" hangingPunct="1">
                        <a:spcBef>
                          <a:spcPts val="600"/>
                        </a:spcBef>
                      </a:pPr>
                      <a:r>
                        <a:rPr lang="en-US" sz="1100" b="0" kern="1200" dirty="0">
                          <a:solidFill>
                            <a:schemeClr val="dk1"/>
                          </a:solidFill>
                          <a:latin typeface="+mn-lt"/>
                          <a:ea typeface="+mn-ea"/>
                          <a:cs typeface="+mn-cs"/>
                        </a:rPr>
                        <a:t>$983</a:t>
                      </a:r>
                    </a:p>
                  </a:txBody>
                  <a:tcPr marL="68580" marR="68580" marT="34290" marB="34290" anchor="ctr">
                    <a:noFill/>
                  </a:tcPr>
                </a:tc>
                <a:tc>
                  <a:txBody>
                    <a:bodyPr/>
                    <a:lstStyle/>
                    <a:p>
                      <a:pPr marL="0" algn="ctr" defTabSz="914400" rtl="0" eaLnBrk="1" latinLnBrk="0" hangingPunct="1">
                        <a:spcBef>
                          <a:spcPts val="600"/>
                        </a:spcBef>
                      </a:pPr>
                      <a:r>
                        <a:rPr lang="en-US" sz="1100" b="0" kern="1200" dirty="0">
                          <a:solidFill>
                            <a:schemeClr val="dk1"/>
                          </a:solidFill>
                          <a:latin typeface="+mn-lt"/>
                          <a:ea typeface="+mn-ea"/>
                          <a:cs typeface="+mn-cs"/>
                        </a:rPr>
                        <a:t>3</a:t>
                      </a:r>
                    </a:p>
                  </a:txBody>
                  <a:tcPr marL="68580" marR="68580" marT="34290" marB="34290" anchor="ctr">
                    <a:noFill/>
                  </a:tcPr>
                </a:tc>
                <a:extLst>
                  <a:ext uri="{0D108BD9-81ED-4DB2-BD59-A6C34878D82A}">
                    <a16:rowId xmlns:a16="http://schemas.microsoft.com/office/drawing/2014/main" val="10008"/>
                  </a:ext>
                </a:extLst>
              </a:tr>
            </a:tbl>
          </a:graphicData>
        </a:graphic>
      </p:graphicFrame>
      <p:sp>
        <p:nvSpPr>
          <p:cNvPr id="6" name="TextBox 5"/>
          <p:cNvSpPr txBox="1"/>
          <p:nvPr/>
        </p:nvSpPr>
        <p:spPr>
          <a:xfrm>
            <a:off x="228600" y="1173271"/>
            <a:ext cx="8686800" cy="300082"/>
          </a:xfrm>
          <a:prstGeom prst="rect">
            <a:avLst/>
          </a:prstGeom>
          <a:solidFill>
            <a:schemeClr val="bg2">
              <a:lumMod val="25000"/>
            </a:schemeClr>
          </a:solidFill>
        </p:spPr>
        <p:txBody>
          <a:bodyPr wrap="square" rtlCol="0">
            <a:spAutoFit/>
          </a:bodyPr>
          <a:lstStyle/>
          <a:p>
            <a:pPr algn="ctr" defTabSz="685800">
              <a:defRPr/>
            </a:pPr>
            <a:r>
              <a:rPr lang="en-US" sz="1350">
                <a:solidFill>
                  <a:prstClr val="white"/>
                </a:solidFill>
                <a:latin typeface="Calibri"/>
              </a:rPr>
              <a:t>Higher Active Exposures In Segments Where Risk Is Rewarded</a:t>
            </a:r>
          </a:p>
        </p:txBody>
      </p:sp>
      <p:sp>
        <p:nvSpPr>
          <p:cNvPr id="3" name="Slide Number Placeholder 2"/>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124</a:t>
            </a:fld>
            <a:endParaRPr lang="en-US">
              <a:solidFill>
                <a:prstClr val="black">
                  <a:tint val="75000"/>
                </a:prstClr>
              </a:solidFill>
            </a:endParaRPr>
          </a:p>
        </p:txBody>
      </p:sp>
    </p:spTree>
    <p:extLst>
      <p:ext uri="{BB962C8B-B14F-4D97-AF65-F5344CB8AC3E}">
        <p14:creationId xmlns:p14="http://schemas.microsoft.com/office/powerpoint/2010/main" val="10888709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a:p>
          <a:p>
            <a:endParaRPr lang="en-US"/>
          </a:p>
          <a:p>
            <a:endParaRPr lang="en-US"/>
          </a:p>
          <a:p>
            <a:r>
              <a:rPr lang="en-US">
                <a:solidFill>
                  <a:schemeClr val="tx1"/>
                </a:solidFill>
              </a:rPr>
              <a:t>Performance Review</a:t>
            </a:r>
          </a:p>
        </p:txBody>
      </p:sp>
    </p:spTree>
    <p:extLst>
      <p:ext uri="{BB962C8B-B14F-4D97-AF65-F5344CB8AC3E}">
        <p14:creationId xmlns:p14="http://schemas.microsoft.com/office/powerpoint/2010/main" val="21264459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Performance: Total Global Equity</a:t>
            </a:r>
          </a:p>
        </p:txBody>
      </p:sp>
      <p:graphicFrame>
        <p:nvGraphicFramePr>
          <p:cNvPr id="5" name="Table 4">
            <a:extLst>
              <a:ext uri="{FF2B5EF4-FFF2-40B4-BE49-F238E27FC236}">
                <a16:creationId xmlns:a16="http://schemas.microsoft.com/office/drawing/2014/main" id="{C6DCF234-7433-42B1-A0DF-CE2655584BA1}"/>
              </a:ext>
            </a:extLst>
          </p:cNvPr>
          <p:cNvGraphicFramePr>
            <a:graphicFrameLocks noGrp="1"/>
          </p:cNvGraphicFramePr>
          <p:nvPr>
            <p:extLst>
              <p:ext uri="{D42A27DB-BD31-4B8C-83A1-F6EECF244321}">
                <p14:modId xmlns:p14="http://schemas.microsoft.com/office/powerpoint/2010/main" val="1954070889"/>
              </p:ext>
            </p:extLst>
          </p:nvPr>
        </p:nvGraphicFramePr>
        <p:xfrm>
          <a:off x="1342075" y="1209450"/>
          <a:ext cx="6991668" cy="1321013"/>
        </p:xfrm>
        <a:graphic>
          <a:graphicData uri="http://schemas.openxmlformats.org/drawingml/2006/table">
            <a:tbl>
              <a:tblPr>
                <a:effectLst>
                  <a:outerShdw blurRad="50800" dist="38100" dir="2700000" algn="tl" rotWithShape="0">
                    <a:prstClr val="black">
                      <a:alpha val="40000"/>
                    </a:prstClr>
                  </a:outerShdw>
                </a:effectLst>
              </a:tblPr>
              <a:tblGrid>
                <a:gridCol w="1484789">
                  <a:extLst>
                    <a:ext uri="{9D8B030D-6E8A-4147-A177-3AD203B41FA5}">
                      <a16:colId xmlns:a16="http://schemas.microsoft.com/office/drawing/2014/main" val="2560893014"/>
                    </a:ext>
                  </a:extLst>
                </a:gridCol>
                <a:gridCol w="996124">
                  <a:extLst>
                    <a:ext uri="{9D8B030D-6E8A-4147-A177-3AD203B41FA5}">
                      <a16:colId xmlns:a16="http://schemas.microsoft.com/office/drawing/2014/main" val="3380509557"/>
                    </a:ext>
                  </a:extLst>
                </a:gridCol>
                <a:gridCol w="902151">
                  <a:extLst>
                    <a:ext uri="{9D8B030D-6E8A-4147-A177-3AD203B41FA5}">
                      <a16:colId xmlns:a16="http://schemas.microsoft.com/office/drawing/2014/main" val="1164563824"/>
                    </a:ext>
                  </a:extLst>
                </a:gridCol>
                <a:gridCol w="902151">
                  <a:extLst>
                    <a:ext uri="{9D8B030D-6E8A-4147-A177-3AD203B41FA5}">
                      <a16:colId xmlns:a16="http://schemas.microsoft.com/office/drawing/2014/main" val="1804172903"/>
                    </a:ext>
                  </a:extLst>
                </a:gridCol>
                <a:gridCol w="902151">
                  <a:extLst>
                    <a:ext uri="{9D8B030D-6E8A-4147-A177-3AD203B41FA5}">
                      <a16:colId xmlns:a16="http://schemas.microsoft.com/office/drawing/2014/main" val="3411408977"/>
                    </a:ext>
                  </a:extLst>
                </a:gridCol>
                <a:gridCol w="902151">
                  <a:extLst>
                    <a:ext uri="{9D8B030D-6E8A-4147-A177-3AD203B41FA5}">
                      <a16:colId xmlns:a16="http://schemas.microsoft.com/office/drawing/2014/main" val="959506496"/>
                    </a:ext>
                  </a:extLst>
                </a:gridCol>
                <a:gridCol w="902151">
                  <a:extLst>
                    <a:ext uri="{9D8B030D-6E8A-4147-A177-3AD203B41FA5}">
                      <a16:colId xmlns:a16="http://schemas.microsoft.com/office/drawing/2014/main" val="1283574992"/>
                    </a:ext>
                  </a:extLst>
                </a:gridCol>
              </a:tblGrid>
              <a:tr h="370418">
                <a:tc>
                  <a:txBody>
                    <a:bodyPr/>
                    <a:lstStyle/>
                    <a:p>
                      <a:pPr algn="l" fontAlgn="ctr"/>
                      <a:r>
                        <a:rPr lang="en-US" sz="1100" b="1" i="0" u="none" strike="noStrike">
                          <a:solidFill>
                            <a:srgbClr val="FFFFFF"/>
                          </a:solidFill>
                          <a:effectLst/>
                          <a:latin typeface="Calibri" panose="020F0502020204030204" pitchFamily="34" charset="0"/>
                          <a:cs typeface="Calibri" panose="020F0502020204030204" pitchFamily="34" charset="0"/>
                        </a:rPr>
                        <a:t> </a:t>
                      </a:r>
                    </a:p>
                  </a:txBody>
                  <a:tcPr marL="7144" marR="7144" marT="714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100" b="1" i="0" u="none" strike="noStrike">
                          <a:solidFill>
                            <a:srgbClr val="FFFFFF"/>
                          </a:solidFill>
                          <a:effectLst/>
                          <a:latin typeface="Calibri" panose="020F0502020204030204" pitchFamily="34" charset="0"/>
                          <a:cs typeface="Calibri" panose="020F0502020204030204" pitchFamily="34" charset="0"/>
                        </a:rPr>
                        <a:t>2Q 21</a:t>
                      </a:r>
                    </a:p>
                  </a:txBody>
                  <a:tcPr marL="7144" marR="7144" marT="714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100" b="1" i="0" u="none" strike="noStrike">
                          <a:solidFill>
                            <a:srgbClr val="FFFFFF"/>
                          </a:solidFill>
                          <a:effectLst/>
                          <a:latin typeface="Calibri" panose="020F0502020204030204" pitchFamily="34" charset="0"/>
                          <a:cs typeface="Calibri" panose="020F0502020204030204" pitchFamily="34" charset="0"/>
                        </a:rPr>
                        <a:t>CYTD</a:t>
                      </a:r>
                    </a:p>
                  </a:txBody>
                  <a:tcPr marL="7144" marR="7144" marT="714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100" b="1" i="0" u="none" strike="noStrike">
                          <a:solidFill>
                            <a:srgbClr val="FFFFFF"/>
                          </a:solidFill>
                          <a:effectLst/>
                          <a:latin typeface="Calibri" panose="020F0502020204030204" pitchFamily="34" charset="0"/>
                          <a:cs typeface="Calibri" panose="020F0502020204030204" pitchFamily="34" charset="0"/>
                        </a:rPr>
                        <a:t>1 Yr</a:t>
                      </a:r>
                    </a:p>
                  </a:txBody>
                  <a:tcPr marL="7144" marR="7144" marT="714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100" b="1" i="0" u="none" strike="noStrike">
                          <a:solidFill>
                            <a:srgbClr val="FFFFFF"/>
                          </a:solidFill>
                          <a:effectLst/>
                          <a:latin typeface="Calibri" panose="020F0502020204030204" pitchFamily="34" charset="0"/>
                          <a:cs typeface="Calibri" panose="020F0502020204030204" pitchFamily="34" charset="0"/>
                        </a:rPr>
                        <a:t>3 Yr</a:t>
                      </a:r>
                    </a:p>
                  </a:txBody>
                  <a:tcPr marL="7144" marR="7144" marT="714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100" b="1" i="0" u="none" strike="noStrike">
                          <a:solidFill>
                            <a:srgbClr val="FFFFFF"/>
                          </a:solidFill>
                          <a:effectLst/>
                          <a:latin typeface="Calibri" panose="020F0502020204030204" pitchFamily="34" charset="0"/>
                          <a:cs typeface="Calibri" panose="020F0502020204030204" pitchFamily="34" charset="0"/>
                        </a:rPr>
                        <a:t>5 Yr</a:t>
                      </a:r>
                    </a:p>
                  </a:txBody>
                  <a:tcPr marL="7144" marR="7144" marT="714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100" b="1" i="0" u="none" strike="noStrike" dirty="0">
                          <a:solidFill>
                            <a:srgbClr val="FFFFFF"/>
                          </a:solidFill>
                          <a:effectLst/>
                          <a:latin typeface="Calibri" panose="020F0502020204030204" pitchFamily="34" charset="0"/>
                          <a:cs typeface="Calibri" panose="020F0502020204030204" pitchFamily="34" charset="0"/>
                        </a:rPr>
                        <a:t>Incept </a:t>
                      </a:r>
                    </a:p>
                    <a:p>
                      <a:pPr algn="ctr" fontAlgn="ctr"/>
                      <a:r>
                        <a:rPr lang="en-US" sz="1100" b="1" i="0" u="none" strike="noStrike" dirty="0">
                          <a:solidFill>
                            <a:srgbClr val="FFFFFF"/>
                          </a:solidFill>
                          <a:effectLst/>
                          <a:latin typeface="Calibri" panose="020F0502020204030204" pitchFamily="34" charset="0"/>
                          <a:cs typeface="Calibri" panose="020F0502020204030204" pitchFamily="34" charset="0"/>
                        </a:rPr>
                        <a:t>Jul 2010</a:t>
                      </a:r>
                    </a:p>
                  </a:txBody>
                  <a:tcPr marL="7144" marR="7144" marT="714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271700051"/>
                  </a:ext>
                </a:extLst>
              </a:tr>
              <a:tr h="189253">
                <a:tc>
                  <a:txBody>
                    <a:bodyPr/>
                    <a:lstStyle/>
                    <a:p>
                      <a:pPr algn="l" fontAlgn="ctr"/>
                      <a:r>
                        <a:rPr lang="en-US" sz="1100" b="0" i="0" u="none" strike="noStrike">
                          <a:solidFill>
                            <a:srgbClr val="000000"/>
                          </a:solidFill>
                          <a:effectLst/>
                          <a:latin typeface="Calibri" panose="020F0502020204030204" pitchFamily="34" charset="0"/>
                          <a:cs typeface="Calibri" panose="020F0502020204030204" pitchFamily="34" charset="0"/>
                        </a:rPr>
                        <a:t>GE Return</a:t>
                      </a:r>
                    </a:p>
                  </a:txBody>
                  <a:tcPr marL="7144" marR="7144" marT="7144"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cs typeface="Calibri" panose="020F0502020204030204" pitchFamily="34" charset="0"/>
                        </a:rPr>
                        <a:t>7.50</a:t>
                      </a:r>
                    </a:p>
                  </a:txBody>
                  <a:tcPr marL="7144" marR="7144" marT="7144"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cs typeface="Calibri" panose="020F0502020204030204" pitchFamily="34" charset="0"/>
                        </a:rPr>
                        <a:t>13.24</a:t>
                      </a:r>
                    </a:p>
                  </a:txBody>
                  <a:tcPr marL="7144" marR="7144" marT="7144"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cs typeface="Calibri" panose="020F0502020204030204" pitchFamily="34" charset="0"/>
                        </a:rPr>
                        <a:t>41.78</a:t>
                      </a:r>
                    </a:p>
                  </a:txBody>
                  <a:tcPr marL="7144" marR="7144" marT="7144"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cs typeface="Calibri" panose="020F0502020204030204" pitchFamily="34" charset="0"/>
                        </a:rPr>
                        <a:t>14.94</a:t>
                      </a:r>
                    </a:p>
                  </a:txBody>
                  <a:tcPr marL="7144" marR="7144" marT="7144"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cs typeface="Calibri" panose="020F0502020204030204" pitchFamily="34" charset="0"/>
                        </a:rPr>
                        <a:t>15.17</a:t>
                      </a:r>
                    </a:p>
                  </a:txBody>
                  <a:tcPr marL="7144" marR="7144" marT="7144"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cs typeface="Calibri" panose="020F0502020204030204" pitchFamily="34" charset="0"/>
                        </a:rPr>
                        <a:t>12.48</a:t>
                      </a:r>
                    </a:p>
                  </a:txBody>
                  <a:tcPr marL="7144" marR="7144" marT="7144"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164172391"/>
                  </a:ext>
                </a:extLst>
              </a:tr>
              <a:tr h="189253">
                <a:tc>
                  <a:txBody>
                    <a:bodyPr/>
                    <a:lstStyle/>
                    <a:p>
                      <a:pPr algn="l" fontAlgn="ctr"/>
                      <a:r>
                        <a:rPr lang="en-US" sz="1100" b="0" i="0" u="none" strike="noStrike">
                          <a:solidFill>
                            <a:srgbClr val="000000"/>
                          </a:solidFill>
                          <a:effectLst/>
                          <a:latin typeface="Calibri" panose="020F0502020204030204" pitchFamily="34" charset="0"/>
                          <a:cs typeface="Calibri" panose="020F0502020204030204" pitchFamily="34" charset="0"/>
                        </a:rPr>
                        <a:t>Benchmark</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cs typeface="Calibri" panose="020F0502020204030204" pitchFamily="34" charset="0"/>
                        </a:rPr>
                        <a:t>7.16</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cs typeface="Calibri" panose="020F0502020204030204" pitchFamily="34" charset="0"/>
                        </a:rPr>
                        <a:t>12.66</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cs typeface="Calibri" panose="020F0502020204030204" pitchFamily="34" charset="0"/>
                        </a:rPr>
                        <a:t>40.95</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cs typeface="Calibri" panose="020F0502020204030204" pitchFamily="34" charset="0"/>
                        </a:rPr>
                        <a:t>14.27</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cs typeface="Calibri" panose="020F0502020204030204" pitchFamily="34" charset="0"/>
                        </a:rPr>
                        <a:t>14.57</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cs typeface="Calibri" panose="020F0502020204030204" pitchFamily="34" charset="0"/>
                        </a:rPr>
                        <a:t>11.65</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9116919"/>
                  </a:ext>
                </a:extLst>
              </a:tr>
              <a:tr h="189253">
                <a:tc>
                  <a:txBody>
                    <a:bodyPr/>
                    <a:lstStyle/>
                    <a:p>
                      <a:pPr algn="l" fontAlgn="ctr"/>
                      <a:r>
                        <a:rPr lang="en-US" sz="1100" b="1" i="0" u="none" strike="noStrike">
                          <a:solidFill>
                            <a:srgbClr val="000000"/>
                          </a:solidFill>
                          <a:effectLst/>
                          <a:latin typeface="Calibri" panose="020F0502020204030204" pitchFamily="34" charset="0"/>
                          <a:cs typeface="Calibri" panose="020F0502020204030204" pitchFamily="34" charset="0"/>
                        </a:rPr>
                        <a:t>Excess Return</a:t>
                      </a:r>
                    </a:p>
                  </a:txBody>
                  <a:tcPr marL="7144" marR="7144" marT="7144" marB="0" anchor="ctr">
                    <a:lnL>
                      <a:noFill/>
                    </a:lnL>
                    <a:lnR>
                      <a:noFill/>
                    </a:lnR>
                    <a:lnT w="6350" cap="flat" cmpd="sng" algn="ctr">
                      <a:solidFill>
                        <a:srgbClr val="000000"/>
                      </a:solidFill>
                      <a:prstDash val="solid"/>
                      <a:round/>
                      <a:headEnd type="none" w="med" len="med"/>
                      <a:tailEnd type="none" w="med" len="med"/>
                    </a:lnT>
                    <a:lnB>
                      <a:noFill/>
                    </a:lnB>
                    <a:solidFill>
                      <a:schemeClr val="bg1">
                        <a:lumMod val="75000"/>
                      </a:schemeClr>
                    </a:solidFill>
                  </a:tcPr>
                </a:tc>
                <a:tc>
                  <a:txBody>
                    <a:bodyPr/>
                    <a:lstStyle/>
                    <a:p>
                      <a:pPr algn="ctr" fontAlgn="ctr"/>
                      <a:r>
                        <a:rPr lang="en-US" sz="1100" b="1" i="0" u="none" strike="noStrike">
                          <a:solidFill>
                            <a:srgbClr val="000000"/>
                          </a:solidFill>
                          <a:effectLst/>
                          <a:latin typeface="Calibri" panose="020F0502020204030204" pitchFamily="34" charset="0"/>
                          <a:cs typeface="Calibri" panose="020F0502020204030204" pitchFamily="34" charset="0"/>
                        </a:rPr>
                        <a:t>0.34</a:t>
                      </a:r>
                    </a:p>
                  </a:txBody>
                  <a:tcPr marL="7144" marR="7144" marT="7144" marB="0" anchor="ctr">
                    <a:lnL>
                      <a:noFill/>
                    </a:lnL>
                    <a:lnR>
                      <a:noFill/>
                    </a:lnR>
                    <a:lnT w="6350" cap="flat" cmpd="sng" algn="ctr">
                      <a:solidFill>
                        <a:srgbClr val="000000"/>
                      </a:solidFill>
                      <a:prstDash val="solid"/>
                      <a:round/>
                      <a:headEnd type="none" w="med" len="med"/>
                      <a:tailEnd type="none" w="med" len="med"/>
                    </a:lnT>
                    <a:lnB>
                      <a:noFill/>
                    </a:lnB>
                    <a:solidFill>
                      <a:schemeClr val="bg1">
                        <a:lumMod val="75000"/>
                      </a:schemeClr>
                    </a:solidFill>
                  </a:tcPr>
                </a:tc>
                <a:tc>
                  <a:txBody>
                    <a:bodyPr/>
                    <a:lstStyle/>
                    <a:p>
                      <a:pPr algn="ctr" fontAlgn="ctr"/>
                      <a:r>
                        <a:rPr lang="en-US" sz="1100" b="1" i="0" u="none" strike="noStrike">
                          <a:solidFill>
                            <a:srgbClr val="000000"/>
                          </a:solidFill>
                          <a:effectLst/>
                          <a:latin typeface="Calibri" panose="020F0502020204030204" pitchFamily="34" charset="0"/>
                          <a:cs typeface="Calibri" panose="020F0502020204030204" pitchFamily="34" charset="0"/>
                        </a:rPr>
                        <a:t>0.58</a:t>
                      </a:r>
                    </a:p>
                  </a:txBody>
                  <a:tcPr marL="7144" marR="7144" marT="7144" marB="0" anchor="ctr">
                    <a:lnL>
                      <a:noFill/>
                    </a:lnL>
                    <a:lnR>
                      <a:noFill/>
                    </a:lnR>
                    <a:lnT w="6350" cap="flat" cmpd="sng" algn="ctr">
                      <a:solidFill>
                        <a:srgbClr val="000000"/>
                      </a:solidFill>
                      <a:prstDash val="solid"/>
                      <a:round/>
                      <a:headEnd type="none" w="med" len="med"/>
                      <a:tailEnd type="none" w="med" len="med"/>
                    </a:lnT>
                    <a:lnB>
                      <a:noFill/>
                    </a:lnB>
                    <a:solidFill>
                      <a:schemeClr val="bg1">
                        <a:lumMod val="75000"/>
                      </a:schemeClr>
                    </a:solidFill>
                  </a:tcPr>
                </a:tc>
                <a:tc>
                  <a:txBody>
                    <a:bodyPr/>
                    <a:lstStyle/>
                    <a:p>
                      <a:pPr algn="ctr" fontAlgn="ctr"/>
                      <a:r>
                        <a:rPr lang="en-US" sz="1100" b="1" i="0" u="none" strike="noStrike">
                          <a:solidFill>
                            <a:srgbClr val="000000"/>
                          </a:solidFill>
                          <a:effectLst/>
                          <a:latin typeface="Calibri" panose="020F0502020204030204" pitchFamily="34" charset="0"/>
                          <a:cs typeface="Calibri" panose="020F0502020204030204" pitchFamily="34" charset="0"/>
                        </a:rPr>
                        <a:t>0.83</a:t>
                      </a:r>
                    </a:p>
                  </a:txBody>
                  <a:tcPr marL="7144" marR="7144" marT="7144" marB="0" anchor="ctr">
                    <a:lnL>
                      <a:noFill/>
                    </a:lnL>
                    <a:lnR>
                      <a:noFill/>
                    </a:lnR>
                    <a:lnT w="6350" cap="flat" cmpd="sng" algn="ctr">
                      <a:solidFill>
                        <a:srgbClr val="000000"/>
                      </a:solidFill>
                      <a:prstDash val="solid"/>
                      <a:round/>
                      <a:headEnd type="none" w="med" len="med"/>
                      <a:tailEnd type="none" w="med" len="med"/>
                    </a:lnT>
                    <a:lnB>
                      <a:noFill/>
                    </a:lnB>
                    <a:solidFill>
                      <a:schemeClr val="bg1">
                        <a:lumMod val="75000"/>
                      </a:schemeClr>
                    </a:solidFill>
                  </a:tcPr>
                </a:tc>
                <a:tc>
                  <a:txBody>
                    <a:bodyPr/>
                    <a:lstStyle/>
                    <a:p>
                      <a:pPr algn="ctr" fontAlgn="ctr"/>
                      <a:r>
                        <a:rPr lang="en-US" sz="1100" b="1" i="0" u="none" strike="noStrike">
                          <a:solidFill>
                            <a:srgbClr val="000000"/>
                          </a:solidFill>
                          <a:effectLst/>
                          <a:latin typeface="Calibri" panose="020F0502020204030204" pitchFamily="34" charset="0"/>
                          <a:cs typeface="Calibri" panose="020F0502020204030204" pitchFamily="34" charset="0"/>
                        </a:rPr>
                        <a:t>0.67</a:t>
                      </a:r>
                    </a:p>
                  </a:txBody>
                  <a:tcPr marL="7144" marR="7144" marT="7144" marB="0" anchor="ctr">
                    <a:lnL>
                      <a:noFill/>
                    </a:lnL>
                    <a:lnR>
                      <a:noFill/>
                    </a:lnR>
                    <a:lnT w="6350" cap="flat" cmpd="sng" algn="ctr">
                      <a:solidFill>
                        <a:srgbClr val="000000"/>
                      </a:solidFill>
                      <a:prstDash val="solid"/>
                      <a:round/>
                      <a:headEnd type="none" w="med" len="med"/>
                      <a:tailEnd type="none" w="med" len="med"/>
                    </a:lnT>
                    <a:lnB>
                      <a:noFill/>
                    </a:lnB>
                    <a:solidFill>
                      <a:schemeClr val="bg1">
                        <a:lumMod val="75000"/>
                      </a:schemeClr>
                    </a:solidFill>
                  </a:tcPr>
                </a:tc>
                <a:tc>
                  <a:txBody>
                    <a:bodyPr/>
                    <a:lstStyle/>
                    <a:p>
                      <a:pPr algn="ctr" fontAlgn="ctr"/>
                      <a:r>
                        <a:rPr lang="en-US" sz="1100" b="1" i="0" u="none" strike="noStrike">
                          <a:solidFill>
                            <a:srgbClr val="000000"/>
                          </a:solidFill>
                          <a:effectLst/>
                          <a:latin typeface="Calibri" panose="020F0502020204030204" pitchFamily="34" charset="0"/>
                          <a:cs typeface="Calibri" panose="020F0502020204030204" pitchFamily="34" charset="0"/>
                        </a:rPr>
                        <a:t>0.60</a:t>
                      </a:r>
                    </a:p>
                  </a:txBody>
                  <a:tcPr marL="7144" marR="7144" marT="7144" marB="0" anchor="ctr">
                    <a:lnL>
                      <a:noFill/>
                    </a:lnL>
                    <a:lnR>
                      <a:noFill/>
                    </a:lnR>
                    <a:lnT w="6350" cap="flat" cmpd="sng" algn="ctr">
                      <a:solidFill>
                        <a:srgbClr val="000000"/>
                      </a:solidFill>
                      <a:prstDash val="solid"/>
                      <a:round/>
                      <a:headEnd type="none" w="med" len="med"/>
                      <a:tailEnd type="none" w="med" len="med"/>
                    </a:lnT>
                    <a:lnB>
                      <a:noFill/>
                    </a:lnB>
                    <a:solidFill>
                      <a:schemeClr val="bg1">
                        <a:lumMod val="75000"/>
                      </a:schemeClr>
                    </a:solidFill>
                  </a:tcPr>
                </a:tc>
                <a:tc>
                  <a:txBody>
                    <a:bodyPr/>
                    <a:lstStyle/>
                    <a:p>
                      <a:pPr algn="ctr" fontAlgn="ctr"/>
                      <a:r>
                        <a:rPr lang="en-US" sz="1100" b="1" i="0" u="none" strike="noStrike" dirty="0">
                          <a:solidFill>
                            <a:srgbClr val="000000"/>
                          </a:solidFill>
                          <a:effectLst/>
                          <a:latin typeface="Calibri" panose="020F0502020204030204" pitchFamily="34" charset="0"/>
                          <a:cs typeface="Calibri" panose="020F0502020204030204" pitchFamily="34" charset="0"/>
                        </a:rPr>
                        <a:t>0.83</a:t>
                      </a:r>
                    </a:p>
                  </a:txBody>
                  <a:tcPr marL="7144" marR="7144" marT="7144" marB="0" anchor="ctr">
                    <a:lnL>
                      <a:noFill/>
                    </a:lnL>
                    <a:lnR>
                      <a:noFill/>
                    </a:lnR>
                    <a:lnT w="6350" cap="flat" cmpd="sng" algn="ctr">
                      <a:solidFill>
                        <a:srgbClr val="000000"/>
                      </a:solidFill>
                      <a:prstDash val="solid"/>
                      <a:round/>
                      <a:headEnd type="none" w="med" len="med"/>
                      <a:tailEnd type="none" w="med" len="med"/>
                    </a:lnT>
                    <a:lnB>
                      <a:noFill/>
                    </a:lnB>
                    <a:solidFill>
                      <a:schemeClr val="bg1">
                        <a:lumMod val="75000"/>
                      </a:schemeClr>
                    </a:solidFill>
                  </a:tcPr>
                </a:tc>
                <a:extLst>
                  <a:ext uri="{0D108BD9-81ED-4DB2-BD59-A6C34878D82A}">
                    <a16:rowId xmlns:a16="http://schemas.microsoft.com/office/drawing/2014/main" val="3748930389"/>
                  </a:ext>
                </a:extLst>
              </a:tr>
              <a:tr h="189253">
                <a:tc>
                  <a:txBody>
                    <a:bodyPr/>
                    <a:lstStyle/>
                    <a:p>
                      <a:pPr algn="l" fontAlgn="ctr"/>
                      <a:r>
                        <a:rPr lang="en-US" sz="1100" b="0" i="0" u="none" strike="noStrike">
                          <a:solidFill>
                            <a:srgbClr val="000000"/>
                          </a:solidFill>
                          <a:effectLst/>
                          <a:latin typeface="Calibri" panose="020F0502020204030204" pitchFamily="34" charset="0"/>
                          <a:cs typeface="Calibri" panose="020F0502020204030204" pitchFamily="34" charset="0"/>
                        </a:rPr>
                        <a:t>Tracking Error</a:t>
                      </a:r>
                    </a:p>
                  </a:txBody>
                  <a:tcPr marL="7144" marR="7144" marT="7144" marB="0" anchor="ctr">
                    <a:lnL>
                      <a:noFill/>
                    </a:lnL>
                    <a:lnR>
                      <a:noFill/>
                    </a:lnR>
                    <a:lnT>
                      <a:noFill/>
                    </a:lnT>
                    <a:lnB>
                      <a:noFill/>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cs typeface="Calibri" panose="020F0502020204030204" pitchFamily="34" charset="0"/>
                        </a:rPr>
                        <a:t> </a:t>
                      </a:r>
                    </a:p>
                  </a:txBody>
                  <a:tcPr marL="7144" marR="7144" marT="7144" marB="0" anchor="ctr">
                    <a:lnL>
                      <a:noFill/>
                    </a:lnL>
                    <a:lnR>
                      <a:noFill/>
                    </a:lnR>
                    <a:lnT>
                      <a:noFill/>
                    </a:lnT>
                    <a:lnB>
                      <a:noFill/>
                    </a:lnB>
                    <a:solidFill>
                      <a:srgbClr val="FFFFFF"/>
                    </a:solidFill>
                  </a:tcPr>
                </a:tc>
                <a:tc>
                  <a:txBody>
                    <a:bodyPr/>
                    <a:lstStyle/>
                    <a:p>
                      <a:pPr algn="ctr" fontAlgn="ctr"/>
                      <a:endParaRPr lang="en-US" sz="1100" b="0"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cs typeface="Calibri" panose="020F0502020204030204" pitchFamily="34" charset="0"/>
                        </a:rPr>
                        <a:t>0.92</a:t>
                      </a:r>
                    </a:p>
                  </a:txBody>
                  <a:tcPr marL="7144" marR="7144" marT="7144"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cs typeface="Calibri" panose="020F0502020204030204" pitchFamily="34" charset="0"/>
                        </a:rPr>
                        <a:t>0.56</a:t>
                      </a:r>
                    </a:p>
                  </a:txBody>
                  <a:tcPr marL="7144" marR="7144" marT="7144"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cs typeface="Calibri" panose="020F0502020204030204" pitchFamily="34" charset="0"/>
                        </a:rPr>
                        <a:t>0.50</a:t>
                      </a:r>
                    </a:p>
                  </a:txBody>
                  <a:tcPr marL="7144" marR="7144" marT="7144" marB="0" anchor="ctr">
                    <a:lnL>
                      <a:noFill/>
                    </a:lnL>
                    <a:lnR>
                      <a:noFill/>
                    </a:lnR>
                    <a:lnT>
                      <a:noFill/>
                    </a:lnT>
                    <a:lnB>
                      <a:noFill/>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cs typeface="Calibri" panose="020F0502020204030204" pitchFamily="34" charset="0"/>
                        </a:rPr>
                        <a:t>0.52</a:t>
                      </a:r>
                    </a:p>
                  </a:txBody>
                  <a:tcPr marL="7144" marR="7144" marT="7144" marB="0" anchor="ctr">
                    <a:lnL>
                      <a:noFill/>
                    </a:lnL>
                    <a:lnR>
                      <a:noFill/>
                    </a:lnR>
                    <a:lnT>
                      <a:noFill/>
                    </a:lnT>
                    <a:lnB>
                      <a:noFill/>
                    </a:lnB>
                    <a:solidFill>
                      <a:srgbClr val="FFFFFF"/>
                    </a:solidFill>
                  </a:tcPr>
                </a:tc>
                <a:extLst>
                  <a:ext uri="{0D108BD9-81ED-4DB2-BD59-A6C34878D82A}">
                    <a16:rowId xmlns:a16="http://schemas.microsoft.com/office/drawing/2014/main" val="1321065530"/>
                  </a:ext>
                </a:extLst>
              </a:tr>
              <a:tr h="193583">
                <a:tc>
                  <a:txBody>
                    <a:bodyPr/>
                    <a:lstStyle/>
                    <a:p>
                      <a:pPr algn="l" fontAlgn="ctr"/>
                      <a:r>
                        <a:rPr lang="en-US" sz="1100" b="0" i="0" u="none" strike="noStrike">
                          <a:solidFill>
                            <a:srgbClr val="000000"/>
                          </a:solidFill>
                          <a:effectLst/>
                          <a:latin typeface="Calibri" panose="020F0502020204030204" pitchFamily="34" charset="0"/>
                          <a:cs typeface="Calibri" panose="020F0502020204030204" pitchFamily="34" charset="0"/>
                        </a:rPr>
                        <a:t>Info Ratio</a:t>
                      </a:r>
                    </a:p>
                  </a:txBody>
                  <a:tcPr marL="7144" marR="7144" marT="714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cs typeface="Calibri" panose="020F0502020204030204" pitchFamily="34" charset="0"/>
                        </a:rPr>
                        <a:t> </a:t>
                      </a:r>
                    </a:p>
                  </a:txBody>
                  <a:tcPr marL="7144" marR="7144" marT="714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1100" b="0"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cs typeface="Calibri" panose="020F0502020204030204" pitchFamily="34" charset="0"/>
                        </a:rPr>
                        <a:t>0.59</a:t>
                      </a:r>
                    </a:p>
                  </a:txBody>
                  <a:tcPr marL="7144" marR="7144" marT="714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cs typeface="Calibri" panose="020F0502020204030204" pitchFamily="34" charset="0"/>
                        </a:rPr>
                        <a:t>1.00</a:t>
                      </a:r>
                    </a:p>
                  </a:txBody>
                  <a:tcPr marL="7144" marR="7144" marT="714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cs typeface="Calibri" panose="020F0502020204030204" pitchFamily="34" charset="0"/>
                        </a:rPr>
                        <a:t>1.00</a:t>
                      </a:r>
                    </a:p>
                  </a:txBody>
                  <a:tcPr marL="7144" marR="7144" marT="714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cs typeface="Calibri" panose="020F0502020204030204" pitchFamily="34" charset="0"/>
                        </a:rPr>
                        <a:t>1.39</a:t>
                      </a:r>
                    </a:p>
                  </a:txBody>
                  <a:tcPr marL="7144" marR="7144" marT="714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80887691"/>
                  </a:ext>
                </a:extLst>
              </a:tr>
            </a:tbl>
          </a:graphicData>
        </a:graphic>
      </p:graphicFrame>
      <p:graphicFrame>
        <p:nvGraphicFramePr>
          <p:cNvPr id="9" name="Chart 8">
            <a:extLst>
              <a:ext uri="{FF2B5EF4-FFF2-40B4-BE49-F238E27FC236}">
                <a16:creationId xmlns:a16="http://schemas.microsoft.com/office/drawing/2014/main" id="{00000000-0008-0000-0B00-000002000000}"/>
              </a:ext>
            </a:extLst>
          </p:cNvPr>
          <p:cNvGraphicFramePr>
            <a:graphicFrameLocks/>
          </p:cNvGraphicFramePr>
          <p:nvPr>
            <p:extLst>
              <p:ext uri="{D42A27DB-BD31-4B8C-83A1-F6EECF244321}">
                <p14:modId xmlns:p14="http://schemas.microsoft.com/office/powerpoint/2010/main" val="1878434494"/>
              </p:ext>
            </p:extLst>
          </p:nvPr>
        </p:nvGraphicFramePr>
        <p:xfrm>
          <a:off x="1342074" y="2571750"/>
          <a:ext cx="7029450" cy="2277263"/>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126</a:t>
            </a:fld>
            <a:endParaRPr lang="en-US">
              <a:solidFill>
                <a:prstClr val="black">
                  <a:tint val="75000"/>
                </a:prstClr>
              </a:solidFill>
            </a:endParaRPr>
          </a:p>
        </p:txBody>
      </p:sp>
    </p:spTree>
    <p:extLst>
      <p:ext uri="{BB962C8B-B14F-4D97-AF65-F5344CB8AC3E}">
        <p14:creationId xmlns:p14="http://schemas.microsoft.com/office/powerpoint/2010/main" val="289100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t>Performance: Returns by Approach and Region</a:t>
            </a:r>
          </a:p>
        </p:txBody>
      </p:sp>
      <p:graphicFrame>
        <p:nvGraphicFramePr>
          <p:cNvPr id="3" name="Object 2">
            <a:extLst>
              <a:ext uri="{FF2B5EF4-FFF2-40B4-BE49-F238E27FC236}">
                <a16:creationId xmlns:a16="http://schemas.microsoft.com/office/drawing/2014/main" id="{E8638585-76F4-47D2-AF6A-428A1E8CC71B}"/>
              </a:ext>
            </a:extLst>
          </p:cNvPr>
          <p:cNvGraphicFramePr>
            <a:graphicFrameLocks noChangeAspect="1"/>
          </p:cNvGraphicFramePr>
          <p:nvPr>
            <p:extLst>
              <p:ext uri="{D42A27DB-BD31-4B8C-83A1-F6EECF244321}">
                <p14:modId xmlns:p14="http://schemas.microsoft.com/office/powerpoint/2010/main" val="2226610715"/>
              </p:ext>
            </p:extLst>
          </p:nvPr>
        </p:nvGraphicFramePr>
        <p:xfrm>
          <a:off x="754380" y="1287304"/>
          <a:ext cx="7703820" cy="3254693"/>
        </p:xfrm>
        <a:graphic>
          <a:graphicData uri="http://schemas.openxmlformats.org/presentationml/2006/ole">
            <mc:AlternateContent xmlns:mc="http://schemas.openxmlformats.org/markup-compatibility/2006">
              <mc:Choice xmlns:v="urn:schemas-microsoft-com:vml" Requires="v">
                <p:oleObj spid="_x0000_s1034" name="Worksheet" r:id="rId4" imgW="9283752" imgH="3467239" progId="Excel.Sheet.12">
                  <p:embed/>
                </p:oleObj>
              </mc:Choice>
              <mc:Fallback>
                <p:oleObj name="Worksheet" r:id="rId4" imgW="9283752" imgH="3467239" progId="Excel.Sheet.12">
                  <p:embed/>
                  <p:pic>
                    <p:nvPicPr>
                      <p:cNvPr id="3" name="Object 2">
                        <a:extLst>
                          <a:ext uri="{FF2B5EF4-FFF2-40B4-BE49-F238E27FC236}">
                            <a16:creationId xmlns:a16="http://schemas.microsoft.com/office/drawing/2014/main" id="{E8638585-76F4-47D2-AF6A-428A1E8CC71B}"/>
                          </a:ext>
                        </a:extLst>
                      </p:cNvPr>
                      <p:cNvPicPr/>
                      <p:nvPr/>
                    </p:nvPicPr>
                    <p:blipFill>
                      <a:blip r:embed="rId5"/>
                      <a:stretch>
                        <a:fillRect/>
                      </a:stretch>
                    </p:blipFill>
                    <p:spPr>
                      <a:xfrm>
                        <a:off x="754380" y="1287304"/>
                        <a:ext cx="7703820" cy="3254693"/>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127</a:t>
            </a:fld>
            <a:endParaRPr lang="en-US">
              <a:solidFill>
                <a:prstClr val="black">
                  <a:tint val="75000"/>
                </a:prstClr>
              </a:solidFill>
            </a:endParaRPr>
          </a:p>
        </p:txBody>
      </p:sp>
    </p:spTree>
    <p:extLst>
      <p:ext uri="{BB962C8B-B14F-4D97-AF65-F5344CB8AC3E}">
        <p14:creationId xmlns:p14="http://schemas.microsoft.com/office/powerpoint/2010/main" val="38983728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700" dirty="0"/>
              <a:t>Performance: By Active Aggregate</a:t>
            </a:r>
          </a:p>
        </p:txBody>
      </p:sp>
      <p:sp>
        <p:nvSpPr>
          <p:cNvPr id="4" name="Content Placeholder 3"/>
          <p:cNvSpPr>
            <a:spLocks noGrp="1"/>
          </p:cNvSpPr>
          <p:nvPr>
            <p:ph sz="half" idx="1"/>
          </p:nvPr>
        </p:nvSpPr>
        <p:spPr>
          <a:xfrm>
            <a:off x="419166" y="1548804"/>
            <a:ext cx="4040806" cy="3336682"/>
          </a:xfrm>
        </p:spPr>
        <p:txBody>
          <a:bodyPr vert="horz" lIns="68580" tIns="34290" rIns="68580" bIns="34290" rtlCol="0" anchor="t">
            <a:normAutofit fontScale="40000" lnSpcReduction="20000"/>
          </a:bodyPr>
          <a:lstStyle/>
          <a:p>
            <a:r>
              <a:rPr lang="en-US" dirty="0"/>
              <a:t>Foreign Developed Standard</a:t>
            </a:r>
            <a:endParaRPr lang="en-US" dirty="0">
              <a:cs typeface="Calibri"/>
            </a:endParaRPr>
          </a:p>
          <a:p>
            <a:pPr marL="342900" lvl="1" indent="0">
              <a:buNone/>
            </a:pPr>
            <a:r>
              <a:rPr lang="en-US" dirty="0"/>
              <a:t>A successful year with notable contributions from value-oriented managers who have faced a difficult environment for a very long time.  Contributions also came from disruptive growth stocks that benefited greatly during a pandemic that prompted dramatic changes to our everyday lives.     </a:t>
            </a:r>
            <a:endParaRPr lang="en-US" dirty="0">
              <a:cs typeface="Calibri"/>
            </a:endParaRPr>
          </a:p>
          <a:p>
            <a:pPr>
              <a:spcBef>
                <a:spcPts val="900"/>
              </a:spcBef>
            </a:pPr>
            <a:r>
              <a:rPr lang="en-US" dirty="0"/>
              <a:t>Emerging Markets</a:t>
            </a:r>
            <a:endParaRPr lang="en-US" dirty="0">
              <a:cs typeface="Calibri"/>
            </a:endParaRPr>
          </a:p>
          <a:p>
            <a:pPr marL="342900" lvl="1" indent="0">
              <a:buNone/>
            </a:pPr>
            <a:r>
              <a:rPr lang="en-US" dirty="0">
                <a:cs typeface="Calibri"/>
              </a:rPr>
              <a:t>An  underweight to China proved positive as investor sentiment soured due to an increased level of regulatory activity in certain sectors such as Information Technology.</a:t>
            </a:r>
            <a:endParaRPr lang="en-US" dirty="0"/>
          </a:p>
          <a:p>
            <a:pPr>
              <a:spcBef>
                <a:spcPts val="900"/>
              </a:spcBef>
            </a:pPr>
            <a:r>
              <a:rPr lang="en-US" dirty="0">
                <a:ea typeface="+mn-lt"/>
                <a:cs typeface="+mn-lt"/>
              </a:rPr>
              <a:t>Dedicated Global</a:t>
            </a:r>
          </a:p>
          <a:p>
            <a:pPr marL="342900" lvl="1" indent="0">
              <a:buNone/>
            </a:pPr>
            <a:r>
              <a:rPr lang="en-US" dirty="0">
                <a:ea typeface="+mn-lt"/>
                <a:cs typeface="+mn-lt"/>
              </a:rPr>
              <a:t>The aggregate was penalized by its defensive, low-beta characteristics in a period that the market raced ahead.</a:t>
            </a:r>
            <a:r>
              <a:rPr lang="en-US" dirty="0">
                <a:cs typeface="Calibri"/>
              </a:rPr>
              <a:t>                                                                                                           </a:t>
            </a:r>
          </a:p>
          <a:p>
            <a:pPr>
              <a:spcBef>
                <a:spcPts val="900"/>
              </a:spcBef>
            </a:pPr>
            <a:r>
              <a:rPr lang="en-US" dirty="0"/>
              <a:t>Foreign Developed Small Cap</a:t>
            </a:r>
            <a:endParaRPr lang="en-US" dirty="0">
              <a:cs typeface="Calibri"/>
            </a:endParaRPr>
          </a:p>
          <a:p>
            <a:pPr marL="342900" lvl="1" indent="0">
              <a:buNone/>
            </a:pPr>
            <a:r>
              <a:rPr lang="en-US" dirty="0">
                <a:cs typeface="Calibri"/>
              </a:rPr>
              <a:t>The aggregate benefited at various times from growth, momentum and value-oriented factors as leadership varied widely during the period.</a:t>
            </a:r>
            <a:endParaRPr lang="en-US" dirty="0"/>
          </a:p>
          <a:p>
            <a:pPr>
              <a:spcBef>
                <a:spcPts val="900"/>
              </a:spcBef>
            </a:pPr>
            <a:r>
              <a:rPr lang="en-US" dirty="0"/>
              <a:t>Currency </a:t>
            </a:r>
            <a:endParaRPr lang="en-US" dirty="0">
              <a:cs typeface="Calibri"/>
            </a:endParaRPr>
          </a:p>
          <a:p>
            <a:pPr marL="342900" lvl="1" indent="0">
              <a:buNone/>
            </a:pPr>
            <a:r>
              <a:rPr lang="en-US" dirty="0"/>
              <a:t>Positions in Emerging Markets and Cyclical currencies outperformed the US dollar</a:t>
            </a:r>
            <a:r>
              <a:rPr lang="en-US" dirty="0">
                <a:cs typeface="Calibri"/>
              </a:rPr>
              <a:t>, reversing the pattern of performance that took place as the pandemic took hold in 2020. </a:t>
            </a:r>
          </a:p>
          <a:p>
            <a:pPr>
              <a:spcBef>
                <a:spcPts val="900"/>
              </a:spcBef>
            </a:pPr>
            <a:r>
              <a:rPr lang="en-US" dirty="0"/>
              <a:t>US Small Cap</a:t>
            </a:r>
            <a:endParaRPr lang="en-US" dirty="0">
              <a:cs typeface="Calibri"/>
            </a:endParaRPr>
          </a:p>
          <a:p>
            <a:pPr marL="342900" lvl="1" indent="0">
              <a:buNone/>
            </a:pPr>
            <a:r>
              <a:rPr lang="en-US" dirty="0">
                <a:cs typeface="Calibri"/>
              </a:rPr>
              <a:t>Underweights to the defensive Utilities, Real Estate and Healthcare sectors boosted outperformance in a highly speculative market.</a:t>
            </a:r>
          </a:p>
          <a:p>
            <a:pPr>
              <a:spcBef>
                <a:spcPts val="900"/>
              </a:spcBef>
            </a:pPr>
            <a:r>
              <a:rPr lang="en-US" dirty="0"/>
              <a:t>US Large Cap</a:t>
            </a:r>
            <a:endParaRPr lang="en-US" dirty="0">
              <a:cs typeface="Calibri"/>
            </a:endParaRPr>
          </a:p>
          <a:p>
            <a:pPr marL="342900" lvl="1" indent="0">
              <a:buNone/>
            </a:pPr>
            <a:r>
              <a:rPr lang="en-US" dirty="0">
                <a:cs typeface="Calibri"/>
              </a:rPr>
              <a:t>This aggregate outperformed in Q2 2021, the first full period since it was repositioned and style benchmarks were eliminated.   Full-year alpha was boosted as market leadership finally shifted away from a handful of mega-cap, growth stocks.  </a:t>
            </a:r>
          </a:p>
        </p:txBody>
      </p:sp>
      <p:sp>
        <p:nvSpPr>
          <p:cNvPr id="6" name="TextBox 5"/>
          <p:cNvSpPr txBox="1"/>
          <p:nvPr/>
        </p:nvSpPr>
        <p:spPr>
          <a:xfrm>
            <a:off x="359744" y="1148280"/>
            <a:ext cx="4159652" cy="379591"/>
          </a:xfrm>
          <a:prstGeom prst="rect">
            <a:avLst/>
          </a:prstGeom>
          <a:solidFill>
            <a:srgbClr val="333300"/>
          </a:solidFill>
        </p:spPr>
        <p:txBody>
          <a:bodyPr wrap="square" rtlCol="0">
            <a:spAutoFit/>
          </a:bodyPr>
          <a:lstStyle/>
          <a:p>
            <a:pPr algn="ctr" defTabSz="685800">
              <a:spcBef>
                <a:spcPts val="750"/>
              </a:spcBef>
              <a:defRPr/>
            </a:pPr>
            <a:r>
              <a:rPr lang="en-US" sz="1350">
                <a:solidFill>
                  <a:prstClr val="white"/>
                </a:solidFill>
                <a:latin typeface="Calibri"/>
              </a:rPr>
              <a:t>Key Drivers of One Year Returns</a:t>
            </a:r>
          </a:p>
          <a:p>
            <a:pPr algn="ctr" defTabSz="685800">
              <a:spcBef>
                <a:spcPts val="450"/>
              </a:spcBef>
              <a:spcAft>
                <a:spcPts val="450"/>
              </a:spcAft>
              <a:defRPr/>
            </a:pPr>
            <a:endParaRPr lang="en-US" sz="100">
              <a:solidFill>
                <a:prstClr val="white"/>
              </a:solidFill>
              <a:latin typeface="Calibri"/>
            </a:endParaRPr>
          </a:p>
        </p:txBody>
      </p:sp>
      <p:graphicFrame>
        <p:nvGraphicFramePr>
          <p:cNvPr id="3" name="Object 2">
            <a:extLst>
              <a:ext uri="{FF2B5EF4-FFF2-40B4-BE49-F238E27FC236}">
                <a16:creationId xmlns:a16="http://schemas.microsoft.com/office/drawing/2014/main" id="{75F963A1-42FD-4EB1-8FE7-9E1A859F2936}"/>
              </a:ext>
            </a:extLst>
          </p:cNvPr>
          <p:cNvGraphicFramePr>
            <a:graphicFrameLocks noChangeAspect="1"/>
          </p:cNvGraphicFramePr>
          <p:nvPr>
            <p:extLst>
              <p:ext uri="{D42A27DB-BD31-4B8C-83A1-F6EECF244321}">
                <p14:modId xmlns:p14="http://schemas.microsoft.com/office/powerpoint/2010/main" val="3335082578"/>
              </p:ext>
            </p:extLst>
          </p:nvPr>
        </p:nvGraphicFramePr>
        <p:xfrm>
          <a:off x="4700935" y="1148279"/>
          <a:ext cx="4192538" cy="3524461"/>
        </p:xfrm>
        <a:graphic>
          <a:graphicData uri="http://schemas.openxmlformats.org/presentationml/2006/ole">
            <mc:AlternateContent xmlns:mc="http://schemas.openxmlformats.org/markup-compatibility/2006">
              <mc:Choice xmlns:v="urn:schemas-microsoft-com:vml" Requires="v">
                <p:oleObj spid="_x0000_s2058" name="Worksheet" r:id="rId4" imgW="5035470" imgH="4343400" progId="Excel.Sheet.12">
                  <p:embed/>
                </p:oleObj>
              </mc:Choice>
              <mc:Fallback>
                <p:oleObj name="Worksheet" r:id="rId4" imgW="5035470" imgH="4343400" progId="Excel.Sheet.12">
                  <p:embed/>
                  <p:pic>
                    <p:nvPicPr>
                      <p:cNvPr id="3" name="Object 2">
                        <a:extLst>
                          <a:ext uri="{FF2B5EF4-FFF2-40B4-BE49-F238E27FC236}">
                            <a16:creationId xmlns:a16="http://schemas.microsoft.com/office/drawing/2014/main" id="{75F963A1-42FD-4EB1-8FE7-9E1A859F2936}"/>
                          </a:ext>
                        </a:extLst>
                      </p:cNvPr>
                      <p:cNvPicPr/>
                      <p:nvPr/>
                    </p:nvPicPr>
                    <p:blipFill>
                      <a:blip r:embed="rId5"/>
                      <a:stretch>
                        <a:fillRect/>
                      </a:stretch>
                    </p:blipFill>
                    <p:spPr>
                      <a:xfrm>
                        <a:off x="4700935" y="1148279"/>
                        <a:ext cx="4192538" cy="3524461"/>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128</a:t>
            </a:fld>
            <a:endParaRPr lang="en-US">
              <a:solidFill>
                <a:prstClr val="black">
                  <a:tint val="75000"/>
                </a:prstClr>
              </a:solidFill>
            </a:endParaRPr>
          </a:p>
        </p:txBody>
      </p:sp>
    </p:spTree>
    <p:extLst>
      <p:ext uri="{BB962C8B-B14F-4D97-AF65-F5344CB8AC3E}">
        <p14:creationId xmlns:p14="http://schemas.microsoft.com/office/powerpoint/2010/main" val="4903998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vert="horz" lIns="68580" tIns="34290" rIns="68580" bIns="34290" rtlCol="0" anchor="t">
            <a:normAutofit/>
          </a:bodyPr>
          <a:lstStyle/>
          <a:p>
            <a:endParaRPr lang="en-US"/>
          </a:p>
          <a:p>
            <a:endParaRPr lang="en-US"/>
          </a:p>
          <a:p>
            <a:endParaRPr lang="en-US"/>
          </a:p>
          <a:p>
            <a:r>
              <a:rPr lang="en-US">
                <a:solidFill>
                  <a:schemeClr val="tx1"/>
                </a:solidFill>
              </a:rPr>
              <a:t>Appendix</a:t>
            </a:r>
            <a:endParaRPr lang="en-US">
              <a:solidFill>
                <a:schemeClr val="tx1"/>
              </a:solidFill>
              <a:cs typeface="Calibri"/>
            </a:endParaRPr>
          </a:p>
        </p:txBody>
      </p:sp>
    </p:spTree>
    <p:extLst>
      <p:ext uri="{BB962C8B-B14F-4D97-AF65-F5344CB8AC3E}">
        <p14:creationId xmlns:p14="http://schemas.microsoft.com/office/powerpoint/2010/main" val="3818968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dirty="0"/>
              <a:t>Current State </a:t>
            </a:r>
            <a:r>
              <a:rPr lang="en-US" altLang="en-US" dirty="0"/>
              <a:t>Asset-Liability Profile</a:t>
            </a:r>
          </a:p>
        </p:txBody>
      </p:sp>
      <p:sp>
        <p:nvSpPr>
          <p:cNvPr id="2" name="Content Placeholder 1">
            <a:extLst>
              <a:ext uri="{FF2B5EF4-FFF2-40B4-BE49-F238E27FC236}">
                <a16:creationId xmlns:a16="http://schemas.microsoft.com/office/drawing/2014/main" id="{C19FE3B0-DEBD-41A3-AB9A-0A81600FFB75}"/>
              </a:ext>
            </a:extLst>
          </p:cNvPr>
          <p:cNvSpPr>
            <a:spLocks noGrp="1"/>
          </p:cNvSpPr>
          <p:nvPr>
            <p:ph idx="1"/>
          </p:nvPr>
        </p:nvSpPr>
        <p:spPr>
          <a:xfrm>
            <a:off x="4697710" y="865479"/>
            <a:ext cx="4080530" cy="3310334"/>
          </a:xfrm>
        </p:spPr>
        <p:txBody>
          <a:bodyPr/>
          <a:lstStyle/>
          <a:p>
            <a:r>
              <a:rPr lang="en-US" sz="1100" b="1" dirty="0"/>
              <a:t>Key Takeaways:</a:t>
            </a:r>
          </a:p>
          <a:p>
            <a:pPr marL="168275" lvl="1" indent="-165100"/>
            <a:r>
              <a:rPr lang="en-US" altLang="en-US" sz="1100" dirty="0"/>
              <a:t>Pension plan is estimated to be </a:t>
            </a:r>
            <a:r>
              <a:rPr lang="en-US" altLang="en-US" sz="1100" b="1" dirty="0">
                <a:solidFill>
                  <a:schemeClr val="tx2"/>
                </a:solidFill>
              </a:rPr>
              <a:t>97.1%</a:t>
            </a:r>
            <a:r>
              <a:rPr lang="en-US" altLang="en-US" sz="1100" dirty="0"/>
              <a:t> funded on a market value of assets basis as of July 1, 2021</a:t>
            </a:r>
          </a:p>
          <a:p>
            <a:pPr marL="168275" lvl="1" indent="-165100"/>
            <a:r>
              <a:rPr lang="en-US" altLang="en-US" sz="1100" dirty="0"/>
              <a:t>Asset allocation is </a:t>
            </a:r>
            <a:r>
              <a:rPr lang="en-US" altLang="en-US" sz="1100" b="1" dirty="0">
                <a:solidFill>
                  <a:schemeClr val="tx2"/>
                </a:solidFill>
              </a:rPr>
              <a:t>81%</a:t>
            </a:r>
            <a:r>
              <a:rPr lang="en-US" altLang="en-US" sz="1100" dirty="0"/>
              <a:t> return-seeking assets with 19% risk-reducing/safety assets to withstand stressed markets</a:t>
            </a:r>
          </a:p>
          <a:p>
            <a:pPr marL="168275" lvl="1" indent="-165100"/>
            <a:r>
              <a:rPr lang="en-US" altLang="en-US" sz="1100" dirty="0"/>
              <a:t>Asset hurdle rate of </a:t>
            </a:r>
            <a:r>
              <a:rPr lang="en-US" altLang="en-US" sz="1100" b="1" dirty="0">
                <a:solidFill>
                  <a:schemeClr val="tx2"/>
                </a:solidFill>
              </a:rPr>
              <a:t>8.57%</a:t>
            </a:r>
            <a:r>
              <a:rPr lang="en-US" altLang="en-US" sz="1100" dirty="0"/>
              <a:t>, via cash funding and investment returns, needed to maintain or improve actuarial funded status</a:t>
            </a:r>
          </a:p>
          <a:p>
            <a:endParaRPr lang="en-US" sz="1100" dirty="0"/>
          </a:p>
        </p:txBody>
      </p:sp>
      <p:graphicFrame>
        <p:nvGraphicFramePr>
          <p:cNvPr id="11" name="Table 10">
            <a:extLst>
              <a:ext uri="{FF2B5EF4-FFF2-40B4-BE49-F238E27FC236}">
                <a16:creationId xmlns:a16="http://schemas.microsoft.com/office/drawing/2014/main" id="{56A17B3A-C036-4C22-9AB2-1BB2587F92C0}"/>
              </a:ext>
            </a:extLst>
          </p:cNvPr>
          <p:cNvGraphicFramePr>
            <a:graphicFrameLocks noGrp="1"/>
          </p:cNvGraphicFramePr>
          <p:nvPr>
            <p:extLst>
              <p:ext uri="{D42A27DB-BD31-4B8C-83A1-F6EECF244321}">
                <p14:modId xmlns:p14="http://schemas.microsoft.com/office/powerpoint/2010/main" val="351500466"/>
              </p:ext>
            </p:extLst>
          </p:nvPr>
        </p:nvGraphicFramePr>
        <p:xfrm>
          <a:off x="365761" y="855615"/>
          <a:ext cx="4089125" cy="1280160"/>
        </p:xfrm>
        <a:graphic>
          <a:graphicData uri="http://schemas.openxmlformats.org/drawingml/2006/table">
            <a:tbl>
              <a:tblPr/>
              <a:tblGrid>
                <a:gridCol w="1890580">
                  <a:extLst>
                    <a:ext uri="{9D8B030D-6E8A-4147-A177-3AD203B41FA5}">
                      <a16:colId xmlns:a16="http://schemas.microsoft.com/office/drawing/2014/main" val="20000"/>
                    </a:ext>
                  </a:extLst>
                </a:gridCol>
                <a:gridCol w="526357">
                  <a:extLst>
                    <a:ext uri="{9D8B030D-6E8A-4147-A177-3AD203B41FA5}">
                      <a16:colId xmlns:a16="http://schemas.microsoft.com/office/drawing/2014/main" val="20001"/>
                    </a:ext>
                  </a:extLst>
                </a:gridCol>
                <a:gridCol w="526357">
                  <a:extLst>
                    <a:ext uri="{9D8B030D-6E8A-4147-A177-3AD203B41FA5}">
                      <a16:colId xmlns:a16="http://schemas.microsoft.com/office/drawing/2014/main" val="1284469898"/>
                    </a:ext>
                  </a:extLst>
                </a:gridCol>
                <a:gridCol w="88141">
                  <a:extLst>
                    <a:ext uri="{9D8B030D-6E8A-4147-A177-3AD203B41FA5}">
                      <a16:colId xmlns:a16="http://schemas.microsoft.com/office/drawing/2014/main" val="174417838"/>
                    </a:ext>
                  </a:extLst>
                </a:gridCol>
                <a:gridCol w="528845">
                  <a:extLst>
                    <a:ext uri="{9D8B030D-6E8A-4147-A177-3AD203B41FA5}">
                      <a16:colId xmlns:a16="http://schemas.microsoft.com/office/drawing/2014/main" val="20002"/>
                    </a:ext>
                  </a:extLst>
                </a:gridCol>
                <a:gridCol w="528845">
                  <a:extLst>
                    <a:ext uri="{9D8B030D-6E8A-4147-A177-3AD203B41FA5}">
                      <a16:colId xmlns:a16="http://schemas.microsoft.com/office/drawing/2014/main" val="20003"/>
                    </a:ext>
                  </a:extLst>
                </a:gridCol>
              </a:tblGrid>
              <a:tr h="182880">
                <a:tc gridSpan="6">
                  <a:txBody>
                    <a:bodyPr/>
                    <a:lstStyle/>
                    <a:p>
                      <a:pPr algn="ctr" fontAlgn="b"/>
                      <a:r>
                        <a:rPr lang="en-US" sz="1000" b="1" i="0" u="none" strike="noStrike" dirty="0">
                          <a:solidFill>
                            <a:srgbClr val="FFFFFF"/>
                          </a:solidFill>
                          <a:effectLst/>
                          <a:latin typeface="Arial" panose="020B0604020202020204" pitchFamily="34" charset="0"/>
                        </a:rPr>
                        <a:t>Asset-Liability Snapshot</a:t>
                      </a:r>
                    </a:p>
                  </a:txBody>
                  <a:tcPr marL="0" marR="0" marT="0" marB="0" anchor="ctr">
                    <a:lnL>
                      <a:noFill/>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2880">
                <a:tc rowSpan="2">
                  <a:txBody>
                    <a:bodyPr/>
                    <a:lstStyle/>
                    <a:p>
                      <a:pPr algn="l" fontAlgn="b"/>
                      <a:r>
                        <a:rPr lang="en-US" sz="1000" b="1" i="0" u="none" strike="noStrike" dirty="0">
                          <a:solidFill>
                            <a:srgbClr val="FFFFFF"/>
                          </a:solidFill>
                          <a:effectLst/>
                          <a:latin typeface="Arial" panose="020B0604020202020204" pitchFamily="34" charset="0"/>
                        </a:rPr>
                        <a:t>Metric ($, Billions)</a:t>
                      </a:r>
                    </a:p>
                  </a:txBody>
                  <a:tcPr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tc gridSpan="2">
                  <a:txBody>
                    <a:bodyPr/>
                    <a:lstStyle/>
                    <a:p>
                      <a:pPr algn="ctr" fontAlgn="b"/>
                      <a:r>
                        <a:rPr lang="en-US" sz="1000" b="1" i="0" u="none" strike="noStrike" dirty="0">
                          <a:solidFill>
                            <a:srgbClr val="FFFFFF"/>
                          </a:solidFill>
                          <a:effectLst/>
                          <a:latin typeface="Arial" panose="020B0604020202020204" pitchFamily="34" charset="0"/>
                        </a:rPr>
                        <a:t>As of 7/1/2020</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tc hMerge="1">
                  <a:txBody>
                    <a:bodyPr/>
                    <a:lstStyle/>
                    <a:p>
                      <a:endParaRPr lang="en-US"/>
                    </a:p>
                  </a:txBody>
                  <a:tcP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39A6"/>
                    </a:solidFill>
                  </a:tcPr>
                </a:tc>
                <a:tc>
                  <a:txBody>
                    <a:bodyPr/>
                    <a:lstStyle/>
                    <a:p>
                      <a:pPr algn="ctr" fontAlgn="b"/>
                      <a:r>
                        <a:rPr lang="en-US" sz="1000" b="1" i="0" u="none" strike="noStrike" dirty="0">
                          <a:solidFill>
                            <a:srgbClr val="FFFFFF"/>
                          </a:solidFill>
                          <a:effectLst/>
                          <a:latin typeface="Arial" panose="020B0604020202020204" pitchFamily="34" charset="0"/>
                        </a:rPr>
                        <a:t> </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tc gridSpan="2">
                  <a:txBody>
                    <a:bodyPr/>
                    <a:lstStyle/>
                    <a:p>
                      <a:pPr algn="ctr" fontAlgn="b"/>
                      <a:r>
                        <a:rPr lang="en-US" sz="1000" b="1" i="0" u="none" strike="noStrike" dirty="0">
                          <a:solidFill>
                            <a:srgbClr val="FFFFFF"/>
                          </a:solidFill>
                          <a:effectLst/>
                          <a:latin typeface="Arial" panose="020B0604020202020204" pitchFamily="34" charset="0"/>
                        </a:rPr>
                        <a:t>As of 7/1/2021</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tc hMerge="1">
                  <a:txBody>
                    <a:bodyPr/>
                    <a:lstStyle/>
                    <a:p>
                      <a:endParaRPr lang="en-US"/>
                    </a:p>
                  </a:txBody>
                  <a:tcP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39A6"/>
                    </a:solidFill>
                  </a:tcPr>
                </a:tc>
                <a:extLst>
                  <a:ext uri="{0D108BD9-81ED-4DB2-BD59-A6C34878D82A}">
                    <a16:rowId xmlns:a16="http://schemas.microsoft.com/office/drawing/2014/main" val="2250912352"/>
                  </a:ext>
                </a:extLst>
              </a:tr>
              <a:tr h="182880">
                <a:tc vMerge="1">
                  <a:txBody>
                    <a:bodyPr/>
                    <a:lstStyle/>
                    <a:p>
                      <a:endParaRPr lang="en-US"/>
                    </a:p>
                  </a:txBody>
                  <a:tcP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39A6"/>
                    </a:solidFill>
                  </a:tcPr>
                </a:tc>
                <a:tc>
                  <a:txBody>
                    <a:bodyPr/>
                    <a:lstStyle/>
                    <a:p>
                      <a:pPr algn="ctr" fontAlgn="b"/>
                      <a:r>
                        <a:rPr lang="en-US" sz="1000" b="1" i="1" u="none" strike="noStrike" dirty="0">
                          <a:solidFill>
                            <a:srgbClr val="FFFFFF"/>
                          </a:solidFill>
                          <a:effectLst/>
                          <a:latin typeface="Arial" panose="020B0604020202020204" pitchFamily="34" charset="0"/>
                        </a:rPr>
                        <a:t>Value</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tc>
                  <a:txBody>
                    <a:bodyPr/>
                    <a:lstStyle/>
                    <a:p>
                      <a:pPr algn="ctr" fontAlgn="b"/>
                      <a:r>
                        <a:rPr lang="en-US" sz="1000" b="1" i="1" u="none" strike="noStrike" dirty="0">
                          <a:solidFill>
                            <a:srgbClr val="FFFFFF"/>
                          </a:solidFill>
                          <a:effectLst/>
                          <a:latin typeface="Arial" panose="020B0604020202020204" pitchFamily="34" charset="0"/>
                        </a:rPr>
                        <a:t>Fund %</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tc>
                  <a:txBody>
                    <a:bodyPr/>
                    <a:lstStyle/>
                    <a:p>
                      <a:pPr algn="ctr" fontAlgn="b"/>
                      <a:r>
                        <a:rPr lang="en-US" sz="1000" b="1" i="1" u="none" strike="noStrike" dirty="0">
                          <a:solidFill>
                            <a:srgbClr val="FFFFFF"/>
                          </a:solidFill>
                          <a:effectLst/>
                          <a:latin typeface="Arial" panose="020B0604020202020204" pitchFamily="34" charset="0"/>
                        </a:rPr>
                        <a:t> </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tc>
                  <a:txBody>
                    <a:bodyPr/>
                    <a:lstStyle/>
                    <a:p>
                      <a:pPr algn="ctr" fontAlgn="b"/>
                      <a:r>
                        <a:rPr lang="en-US" sz="1000" b="1" i="1" u="none" strike="noStrike" dirty="0">
                          <a:solidFill>
                            <a:srgbClr val="FFFFFF"/>
                          </a:solidFill>
                          <a:effectLst/>
                          <a:latin typeface="Arial" panose="020B0604020202020204" pitchFamily="34" charset="0"/>
                        </a:rPr>
                        <a:t>Value</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tc>
                  <a:txBody>
                    <a:bodyPr/>
                    <a:lstStyle/>
                    <a:p>
                      <a:pPr algn="ctr" fontAlgn="b"/>
                      <a:r>
                        <a:rPr lang="en-US" sz="1000" b="1" i="1" u="none" strike="noStrike" dirty="0">
                          <a:solidFill>
                            <a:srgbClr val="FFFFFF"/>
                          </a:solidFill>
                          <a:effectLst/>
                          <a:latin typeface="Arial" panose="020B0604020202020204" pitchFamily="34" charset="0"/>
                        </a:rPr>
                        <a:t>Fund %</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extLst>
                  <a:ext uri="{0D108BD9-81ED-4DB2-BD59-A6C34878D82A}">
                    <a16:rowId xmlns:a16="http://schemas.microsoft.com/office/drawing/2014/main" val="10001"/>
                  </a:ext>
                </a:extLst>
              </a:tr>
              <a:tr h="182880">
                <a:tc>
                  <a:txBody>
                    <a:bodyPr/>
                    <a:lstStyle/>
                    <a:p>
                      <a:pPr algn="l" fontAlgn="b"/>
                      <a:r>
                        <a:rPr lang="en-US" sz="1000" b="0" i="0" u="none" strike="noStrike" dirty="0">
                          <a:effectLst/>
                          <a:latin typeface="Arial" panose="020B0604020202020204" pitchFamily="34" charset="0"/>
                        </a:rPr>
                        <a:t>Market Value of Assets</a:t>
                      </a:r>
                    </a:p>
                  </a:txBody>
                  <a:tcPr marR="0" marT="0"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b"/>
                      <a:r>
                        <a:rPr lang="en-US" sz="1000" b="0" i="0" u="none" strike="noStrike" dirty="0">
                          <a:effectLst/>
                          <a:latin typeface="Arial" panose="020B0604020202020204" pitchFamily="34" charset="0"/>
                        </a:rPr>
                        <a:t>$161.6</a:t>
                      </a:r>
                    </a:p>
                  </a:txBody>
                  <a:tcPr marL="0" marR="0" marT="0" marB="0" anchor="b">
                    <a:lnL>
                      <a:noFill/>
                    </a:lnL>
                    <a:lnR>
                      <a:noFill/>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sz="1000" b="0" i="0" u="none" strike="noStrike" dirty="0">
                          <a:effectLst/>
                          <a:latin typeface="Arial" panose="020B0604020202020204" pitchFamily="34" charset="0"/>
                        </a:rPr>
                        <a:t>80.7%</a:t>
                      </a:r>
                    </a:p>
                  </a:txBody>
                  <a:tcPr marL="0" marR="0" marT="0" marB="0" anchor="b">
                    <a:lnL>
                      <a:noFill/>
                    </a:lnL>
                    <a:lnR>
                      <a:noFill/>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n-US" sz="1000" b="0" i="0" u="none" strike="noStrike" dirty="0">
                          <a:effectLst/>
                          <a:latin typeface="Arial" panose="020B0604020202020204" pitchFamily="34" charset="0"/>
                        </a:rPr>
                        <a:t> </a:t>
                      </a:r>
                    </a:p>
                  </a:txBody>
                  <a:tcPr marL="0" marR="0" marT="0"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b"/>
                      <a:r>
                        <a:rPr lang="en-US" sz="1000" b="0" i="0" u="none" strike="noStrike" dirty="0">
                          <a:effectLst/>
                          <a:latin typeface="Arial" panose="020B0604020202020204" pitchFamily="34" charset="0"/>
                        </a:rPr>
                        <a:t>$199.6</a:t>
                      </a:r>
                    </a:p>
                  </a:txBody>
                  <a:tcPr marL="0" marR="0" marT="0" marB="0" anchor="b">
                    <a:lnL>
                      <a:noFill/>
                    </a:lnL>
                    <a:lnR>
                      <a:noFill/>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sz="1000" b="0" i="0" u="none" strike="noStrike" dirty="0">
                          <a:effectLst/>
                          <a:latin typeface="Arial" panose="020B0604020202020204" pitchFamily="34" charset="0"/>
                        </a:rPr>
                        <a:t>97.1%</a:t>
                      </a:r>
                    </a:p>
                  </a:txBody>
                  <a:tcPr marL="0" marR="0" marT="0" marB="0" anchor="b">
                    <a:lnL>
                      <a:noFill/>
                    </a:lnL>
                    <a:lnR>
                      <a:noFill/>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2880">
                <a:tc>
                  <a:txBody>
                    <a:bodyPr/>
                    <a:lstStyle/>
                    <a:p>
                      <a:pPr algn="l" fontAlgn="b"/>
                      <a:r>
                        <a:rPr lang="en-US" sz="1000" b="0" i="0" u="none" strike="noStrike" dirty="0">
                          <a:effectLst/>
                          <a:latin typeface="Arial" panose="020B0604020202020204" pitchFamily="34" charset="0"/>
                        </a:rPr>
                        <a:t>Actuarial Value of Assets</a:t>
                      </a:r>
                    </a:p>
                  </a:txBody>
                  <a:tcPr marR="0" marT="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b"/>
                      <a:r>
                        <a:rPr lang="en-US" sz="1000" b="0" i="0" u="none" strike="noStrike" dirty="0">
                          <a:effectLst/>
                          <a:latin typeface="Arial" panose="020B0604020202020204" pitchFamily="34" charset="0"/>
                        </a:rPr>
                        <a:t>$164.3</a:t>
                      </a: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sz="1000" b="0" i="0" u="none" strike="noStrike" dirty="0">
                          <a:effectLst/>
                          <a:latin typeface="Arial" panose="020B0604020202020204" pitchFamily="34" charset="0"/>
                        </a:rPr>
                        <a:t>82.0%</a:t>
                      </a: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n-US" sz="1000" b="0" i="0" u="none" strike="noStrike" dirty="0">
                          <a:effectLst/>
                          <a:latin typeface="Arial" panose="020B0604020202020204" pitchFamily="34" charset="0"/>
                        </a:rPr>
                        <a:t> </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b"/>
                      <a:r>
                        <a:rPr lang="en-US" sz="1000" b="0" i="0" u="none" strike="noStrike" dirty="0">
                          <a:effectLst/>
                          <a:latin typeface="Arial" panose="020B0604020202020204" pitchFamily="34" charset="0"/>
                        </a:rPr>
                        <a:t>$174.9</a:t>
                      </a: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sz="1000" b="0" i="0" u="none" strike="noStrike" dirty="0">
                          <a:effectLst/>
                          <a:latin typeface="Arial" panose="020B0604020202020204" pitchFamily="34" charset="0"/>
                        </a:rPr>
                        <a:t>85.1%</a:t>
                      </a: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82880">
                <a:tc>
                  <a:txBody>
                    <a:bodyPr/>
                    <a:lstStyle/>
                    <a:p>
                      <a:pPr algn="l" fontAlgn="b"/>
                      <a:r>
                        <a:rPr lang="en-US" sz="1000" b="1" i="0" u="none" strike="noStrike" dirty="0">
                          <a:effectLst/>
                          <a:latin typeface="Arial" panose="020B0604020202020204" pitchFamily="34" charset="0"/>
                        </a:rPr>
                        <a:t>Liability Metrics</a:t>
                      </a:r>
                    </a:p>
                  </a:txBody>
                  <a:tcPr marR="0" marT="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n-US" sz="1000" b="0" i="0" u="none" strike="noStrike" dirty="0">
                          <a:effectLst/>
                          <a:latin typeface="Arial" panose="020B0604020202020204" pitchFamily="34" charset="0"/>
                        </a:rPr>
                        <a:t> </a:t>
                      </a: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n-US" sz="1000" b="0" i="0" u="none" strike="noStrike" dirty="0">
                          <a:effectLst/>
                          <a:latin typeface="Arial" panose="020B0604020202020204" pitchFamily="34" charset="0"/>
                        </a:rPr>
                        <a:t> </a:t>
                      </a: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n-US" sz="1000" b="1" i="0" u="none" strike="noStrike" dirty="0">
                          <a:effectLst/>
                          <a:latin typeface="Arial" panose="020B0604020202020204" pitchFamily="34" charset="0"/>
                        </a:rPr>
                        <a:t> </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n-US" sz="1000" b="0" i="0" u="none" strike="noStrike" dirty="0">
                          <a:effectLst/>
                          <a:latin typeface="Arial" panose="020B0604020202020204" pitchFamily="34" charset="0"/>
                        </a:rPr>
                        <a:t> </a:t>
                      </a: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n-US" sz="1000" b="0" i="0" u="none" strike="noStrike" dirty="0">
                          <a:effectLst/>
                          <a:latin typeface="Arial" panose="020B0604020202020204" pitchFamily="34" charset="0"/>
                        </a:rPr>
                        <a:t> </a:t>
                      </a: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82880">
                <a:tc>
                  <a:txBody>
                    <a:bodyPr/>
                    <a:lstStyle/>
                    <a:p>
                      <a:pPr algn="l" fontAlgn="b"/>
                      <a:r>
                        <a:rPr lang="en-US" sz="1000" b="0" i="0" u="none" strike="noStrike" dirty="0">
                          <a:effectLst/>
                          <a:latin typeface="Arial" panose="020B0604020202020204" pitchFamily="34" charset="0"/>
                        </a:rPr>
                        <a:t>Actuarial Liability (AL) - Funding</a:t>
                      </a:r>
                    </a:p>
                  </a:txBody>
                  <a:tcPr marR="0" marT="0" marB="0" anchor="ctr">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r" fontAlgn="b"/>
                      <a:r>
                        <a:rPr lang="en-US" sz="1000" b="0" i="0" u="none" strike="noStrike" dirty="0">
                          <a:effectLst/>
                          <a:latin typeface="Arial" panose="020B0604020202020204" pitchFamily="34" charset="0"/>
                        </a:rPr>
                        <a:t>$200.3</a:t>
                      </a: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l" fontAlgn="b"/>
                      <a:r>
                        <a:rPr lang="en-US" sz="1000" b="0" i="0" u="none" strike="noStrike" dirty="0">
                          <a:effectLst/>
                          <a:latin typeface="Arial" panose="020B0604020202020204" pitchFamily="34" charset="0"/>
                        </a:rPr>
                        <a:t> </a:t>
                      </a: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l" fontAlgn="b"/>
                      <a:r>
                        <a:rPr lang="en-US" sz="1000" b="0" i="0" u="none" strike="noStrike" dirty="0">
                          <a:solidFill>
                            <a:srgbClr val="FFFFFF"/>
                          </a:solidFill>
                          <a:effectLst/>
                          <a:latin typeface="Arial" panose="020B0604020202020204" pitchFamily="34" charset="0"/>
                        </a:rPr>
                        <a:t> </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r" fontAlgn="b"/>
                      <a:r>
                        <a:rPr lang="en-US" sz="1000" b="0" i="0" u="none" strike="noStrike" dirty="0">
                          <a:effectLst/>
                          <a:latin typeface="Arial" panose="020B0604020202020204" pitchFamily="34" charset="0"/>
                        </a:rPr>
                        <a:t>$205.5</a:t>
                      </a: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l" fontAlgn="b"/>
                      <a:r>
                        <a:rPr lang="en-US" sz="1000" b="0" i="0" u="none" strike="noStrike" dirty="0">
                          <a:effectLst/>
                          <a:latin typeface="Arial" panose="020B0604020202020204" pitchFamily="34" charset="0"/>
                        </a:rPr>
                        <a:t> </a:t>
                      </a: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12" name="Oval 11">
            <a:extLst>
              <a:ext uri="{FF2B5EF4-FFF2-40B4-BE49-F238E27FC236}">
                <a16:creationId xmlns:a16="http://schemas.microsoft.com/office/drawing/2014/main" id="{741A696A-CB8A-4D70-9E7A-0758F2F1283B}"/>
              </a:ext>
            </a:extLst>
          </p:cNvPr>
          <p:cNvSpPr/>
          <p:nvPr/>
        </p:nvSpPr>
        <p:spPr bwMode="auto">
          <a:xfrm>
            <a:off x="3938952" y="1423249"/>
            <a:ext cx="501866" cy="182812"/>
          </a:xfrm>
          <a:prstGeom prst="ellipse">
            <a:avLst/>
          </a:prstGeom>
          <a:noFill/>
          <a:ln w="25400" cap="flat" cmpd="sng" algn="ctr">
            <a:solidFill>
              <a:srgbClr val="E11B2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graphicFrame>
        <p:nvGraphicFramePr>
          <p:cNvPr id="13" name="Table 12">
            <a:extLst>
              <a:ext uri="{FF2B5EF4-FFF2-40B4-BE49-F238E27FC236}">
                <a16:creationId xmlns:a16="http://schemas.microsoft.com/office/drawing/2014/main" id="{EF8F3025-62E6-4E13-AE5C-BB8DA14B128E}"/>
              </a:ext>
            </a:extLst>
          </p:cNvPr>
          <p:cNvGraphicFramePr>
            <a:graphicFrameLocks noGrp="1"/>
          </p:cNvGraphicFramePr>
          <p:nvPr>
            <p:extLst>
              <p:ext uri="{D42A27DB-BD31-4B8C-83A1-F6EECF244321}">
                <p14:modId xmlns:p14="http://schemas.microsoft.com/office/powerpoint/2010/main" val="3528709947"/>
              </p:ext>
            </p:extLst>
          </p:nvPr>
        </p:nvGraphicFramePr>
        <p:xfrm>
          <a:off x="365760" y="2257866"/>
          <a:ext cx="4109636" cy="1828800"/>
        </p:xfrm>
        <a:graphic>
          <a:graphicData uri="http://schemas.openxmlformats.org/drawingml/2006/table">
            <a:tbl>
              <a:tblPr/>
              <a:tblGrid>
                <a:gridCol w="1983462">
                  <a:extLst>
                    <a:ext uri="{9D8B030D-6E8A-4147-A177-3AD203B41FA5}">
                      <a16:colId xmlns:a16="http://schemas.microsoft.com/office/drawing/2014/main" val="20000"/>
                    </a:ext>
                  </a:extLst>
                </a:gridCol>
                <a:gridCol w="461270">
                  <a:extLst>
                    <a:ext uri="{9D8B030D-6E8A-4147-A177-3AD203B41FA5}">
                      <a16:colId xmlns:a16="http://schemas.microsoft.com/office/drawing/2014/main" val="20001"/>
                    </a:ext>
                  </a:extLst>
                </a:gridCol>
                <a:gridCol w="832452">
                  <a:extLst>
                    <a:ext uri="{9D8B030D-6E8A-4147-A177-3AD203B41FA5}">
                      <a16:colId xmlns:a16="http://schemas.microsoft.com/office/drawing/2014/main" val="20002"/>
                    </a:ext>
                  </a:extLst>
                </a:gridCol>
                <a:gridCol w="832452">
                  <a:extLst>
                    <a:ext uri="{9D8B030D-6E8A-4147-A177-3AD203B41FA5}">
                      <a16:colId xmlns:a16="http://schemas.microsoft.com/office/drawing/2014/main" val="20003"/>
                    </a:ext>
                  </a:extLst>
                </a:gridCol>
              </a:tblGrid>
              <a:tr h="182880">
                <a:tc gridSpan="4">
                  <a:txBody>
                    <a:bodyPr/>
                    <a:lstStyle/>
                    <a:p>
                      <a:pPr algn="ctr" fontAlgn="b"/>
                      <a:r>
                        <a:rPr lang="en-US" sz="1000" b="1" i="0" u="none" strike="noStrike" dirty="0">
                          <a:solidFill>
                            <a:srgbClr val="FFFFFF"/>
                          </a:solidFill>
                          <a:effectLst/>
                          <a:latin typeface="Arial" panose="020B0604020202020204" pitchFamily="34" charset="0"/>
                        </a:rPr>
                        <a:t>Asset-Liability Growth Metrics</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D4F5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2880">
                <a:tc>
                  <a:txBody>
                    <a:bodyPr/>
                    <a:lstStyle/>
                    <a:p>
                      <a:pPr algn="l" fontAlgn="b"/>
                      <a:r>
                        <a:rPr lang="en-US" sz="1000" b="1" i="0" u="none" strike="noStrike">
                          <a:solidFill>
                            <a:srgbClr val="FFFFFF"/>
                          </a:solidFill>
                          <a:effectLst/>
                          <a:latin typeface="Arial" panose="020B0604020202020204" pitchFamily="34" charset="0"/>
                        </a:rPr>
                        <a:t>Metric ($, Billions)</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tc>
                  <a:txBody>
                    <a:bodyPr/>
                    <a:lstStyle/>
                    <a:p>
                      <a:pPr algn="r" fontAlgn="b"/>
                      <a:r>
                        <a:rPr lang="en-US" sz="1000" b="1" i="0" u="none" strike="noStrike">
                          <a:solidFill>
                            <a:srgbClr val="FFFFFF"/>
                          </a:solidFill>
                          <a:effectLst/>
                          <a:latin typeface="Arial" panose="020B0604020202020204" pitchFamily="34" charset="0"/>
                        </a:rPr>
                        <a:t>Value</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tc>
                  <a:txBody>
                    <a:bodyPr/>
                    <a:lstStyle/>
                    <a:p>
                      <a:pPr algn="r" fontAlgn="b"/>
                      <a:r>
                        <a:rPr lang="en-US" sz="1000" b="1" i="0" u="none" strike="noStrike">
                          <a:solidFill>
                            <a:srgbClr val="FFFFFF"/>
                          </a:solidFill>
                          <a:effectLst/>
                          <a:latin typeface="Arial" panose="020B0604020202020204" pitchFamily="34" charset="0"/>
                        </a:rPr>
                        <a:t>% Liability</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tc>
                  <a:txBody>
                    <a:bodyPr/>
                    <a:lstStyle/>
                    <a:p>
                      <a:pPr algn="r" fontAlgn="b"/>
                      <a:r>
                        <a:rPr lang="en-US" sz="1000" b="1" i="0" u="none" strike="noStrike">
                          <a:solidFill>
                            <a:srgbClr val="FFFFFF"/>
                          </a:solidFill>
                          <a:effectLst/>
                          <a:latin typeface="Arial" panose="020B0604020202020204" pitchFamily="34" charset="0"/>
                        </a:rPr>
                        <a:t>% Assets</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extLst>
                  <a:ext uri="{0D108BD9-81ED-4DB2-BD59-A6C34878D82A}">
                    <a16:rowId xmlns:a16="http://schemas.microsoft.com/office/drawing/2014/main" val="10001"/>
                  </a:ext>
                </a:extLst>
              </a:tr>
              <a:tr h="182880">
                <a:tc>
                  <a:txBody>
                    <a:bodyPr/>
                    <a:lstStyle/>
                    <a:p>
                      <a:pPr algn="l" fontAlgn="b"/>
                      <a:r>
                        <a:rPr lang="en-US" sz="1000" b="0" i="0" u="none" strike="noStrike">
                          <a:effectLst/>
                          <a:latin typeface="Arial" panose="020B0604020202020204" pitchFamily="34" charset="0"/>
                        </a:rPr>
                        <a:t>AL Discount Cost</a:t>
                      </a:r>
                    </a:p>
                  </a:txBody>
                  <a:tcPr marL="0" marR="0" marT="0"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0" i="0" u="none" strike="noStrike">
                          <a:effectLst/>
                          <a:latin typeface="Arial" panose="020B0604020202020204" pitchFamily="34" charset="0"/>
                        </a:rPr>
                        <a:t>$14.4</a:t>
                      </a:r>
                    </a:p>
                  </a:txBody>
                  <a:tcPr marL="0" marR="0" marT="0"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0" i="0" u="none" strike="noStrike">
                          <a:effectLst/>
                          <a:latin typeface="Arial" panose="020B0604020202020204" pitchFamily="34" charset="0"/>
                        </a:rPr>
                        <a:t>7.00%</a:t>
                      </a:r>
                    </a:p>
                  </a:txBody>
                  <a:tcPr marL="0" marR="0" marT="0"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0" i="0" u="none" strike="noStrike">
                          <a:effectLst/>
                          <a:latin typeface="Arial" panose="020B0604020202020204" pitchFamily="34" charset="0"/>
                        </a:rPr>
                        <a:t>7.21%</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2880">
                <a:tc>
                  <a:txBody>
                    <a:bodyPr/>
                    <a:lstStyle/>
                    <a:p>
                      <a:pPr algn="l" fontAlgn="b"/>
                      <a:r>
                        <a:rPr lang="en-US" sz="1000" b="0" i="0" u="none" strike="noStrike">
                          <a:effectLst/>
                          <a:latin typeface="Arial" panose="020B0604020202020204" pitchFamily="34" charset="0"/>
                        </a:rPr>
                        <a:t>AL Normal Cost</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0" i="0" u="none" strike="noStrike">
                          <a:effectLst/>
                          <a:latin typeface="Arial" panose="020B0604020202020204" pitchFamily="34" charset="0"/>
                        </a:rPr>
                        <a:t>$2.7</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0" i="0" u="none" strike="noStrike">
                          <a:effectLst/>
                          <a:latin typeface="Arial" panose="020B0604020202020204" pitchFamily="34" charset="0"/>
                        </a:rPr>
                        <a:t>1.32%</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0" i="0" u="none" strike="noStrike">
                          <a:effectLst/>
                          <a:latin typeface="Arial" panose="020B0604020202020204" pitchFamily="34" charset="0"/>
                        </a:rPr>
                        <a:t>1.36%</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82880">
                <a:tc>
                  <a:txBody>
                    <a:bodyPr/>
                    <a:lstStyle/>
                    <a:p>
                      <a:pPr algn="l" fontAlgn="b"/>
                      <a:r>
                        <a:rPr lang="en-US" sz="1000" b="1" i="0" u="none" strike="noStrike">
                          <a:effectLst/>
                          <a:latin typeface="Arial" panose="020B0604020202020204" pitchFamily="34" charset="0"/>
                        </a:rPr>
                        <a:t>Total Liability Hurdle Rate</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1" i="0" u="none" strike="noStrike">
                          <a:effectLst/>
                          <a:latin typeface="Arial" panose="020B0604020202020204" pitchFamily="34" charset="0"/>
                        </a:rPr>
                        <a:t>$17.1</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1" i="0" u="none" strike="noStrike">
                          <a:effectLst/>
                          <a:latin typeface="Arial" panose="020B0604020202020204" pitchFamily="34" charset="0"/>
                        </a:rPr>
                        <a:t>8.32%</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1" i="0" u="none" strike="noStrike">
                          <a:effectLst/>
                          <a:latin typeface="Arial" panose="020B0604020202020204" pitchFamily="34" charset="0"/>
                        </a:rPr>
                        <a:t>8.57%</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82880">
                <a:tc>
                  <a:txBody>
                    <a:bodyPr/>
                    <a:lstStyle/>
                    <a:p>
                      <a:pPr algn="l" fontAlgn="b"/>
                      <a:r>
                        <a:rPr lang="en-US" sz="1000" b="0" i="0" u="none" strike="noStrike">
                          <a:effectLst/>
                          <a:latin typeface="Arial" panose="020B0604020202020204" pitchFamily="34" charset="0"/>
                        </a:rPr>
                        <a:t>Expected Return on Assets²</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0" i="0" u="none" strike="noStrike">
                          <a:effectLst/>
                          <a:latin typeface="Arial" panose="020B0604020202020204" pitchFamily="34" charset="0"/>
                        </a:rPr>
                        <a:t>$12.2</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0" i="0" u="none" strike="noStrike">
                          <a:effectLst/>
                          <a:latin typeface="Arial" panose="020B0604020202020204" pitchFamily="34" charset="0"/>
                        </a:rPr>
                        <a:t>5.95%</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0" i="0" u="none" strike="noStrike">
                          <a:effectLst/>
                          <a:latin typeface="Arial" panose="020B0604020202020204" pitchFamily="34" charset="0"/>
                        </a:rPr>
                        <a:t>6.13%</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82880">
                <a:tc>
                  <a:txBody>
                    <a:bodyPr/>
                    <a:lstStyle/>
                    <a:p>
                      <a:pPr algn="l" fontAlgn="b"/>
                      <a:r>
                        <a:rPr lang="en-US" sz="1000" b="0" i="0" u="none" strike="noStrike">
                          <a:effectLst/>
                          <a:latin typeface="Arial" panose="020B0604020202020204" pitchFamily="34" charset="0"/>
                        </a:rPr>
                        <a:t>Total Contributions</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0" i="0" u="none" strike="noStrike">
                          <a:effectLst/>
                          <a:latin typeface="Arial" panose="020B0604020202020204" pitchFamily="34" charset="0"/>
                        </a:rPr>
                        <a:t>$5.0</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0" i="0" u="none" strike="noStrike">
                          <a:effectLst/>
                          <a:latin typeface="Arial" panose="020B0604020202020204" pitchFamily="34" charset="0"/>
                        </a:rPr>
                        <a:t>2.42%</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0" i="0" u="none" strike="noStrike">
                          <a:effectLst/>
                          <a:latin typeface="Arial" panose="020B0604020202020204" pitchFamily="34" charset="0"/>
                        </a:rPr>
                        <a:t>2.49%</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82880">
                <a:tc>
                  <a:txBody>
                    <a:bodyPr/>
                    <a:lstStyle/>
                    <a:p>
                      <a:pPr algn="l" fontAlgn="b"/>
                      <a:r>
                        <a:rPr lang="en-US" sz="1000" b="1" i="0" u="none" strike="noStrike">
                          <a:effectLst/>
                          <a:latin typeface="Arial" panose="020B0604020202020204" pitchFamily="34" charset="0"/>
                        </a:rPr>
                        <a:t>Total Exp. Asset Growth</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1" i="0" u="none" strike="noStrike">
                          <a:effectLst/>
                          <a:latin typeface="Arial" panose="020B0604020202020204" pitchFamily="34" charset="0"/>
                        </a:rPr>
                        <a:t>$17.2</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1" i="0" u="none" strike="noStrike">
                          <a:effectLst/>
                          <a:latin typeface="Arial" panose="020B0604020202020204" pitchFamily="34" charset="0"/>
                        </a:rPr>
                        <a:t>8.37%</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1" i="0" u="none" strike="noStrike">
                          <a:effectLst/>
                          <a:latin typeface="Arial" panose="020B0604020202020204" pitchFamily="34" charset="0"/>
                        </a:rPr>
                        <a:t>8.62%</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82880">
                <a:tc>
                  <a:txBody>
                    <a:bodyPr/>
                    <a:lstStyle/>
                    <a:p>
                      <a:pPr algn="l" fontAlgn="b"/>
                      <a:r>
                        <a:rPr lang="en-US" sz="1000" b="1" i="0" u="none" strike="noStrike">
                          <a:effectLst/>
                          <a:latin typeface="Arial" panose="020B0604020202020204" pitchFamily="34" charset="0"/>
                        </a:rPr>
                        <a:t>Hurdle Rate Shortfall/(Surplus)</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1" i="0" u="none" strike="noStrike">
                          <a:effectLst/>
                          <a:latin typeface="Arial" panose="020B0604020202020204" pitchFamily="34" charset="0"/>
                        </a:rPr>
                        <a:t>-$0.1</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1" i="0" u="none" strike="noStrike">
                          <a:effectLst/>
                          <a:latin typeface="Arial" panose="020B0604020202020204" pitchFamily="34" charset="0"/>
                        </a:rPr>
                        <a:t>-0.05%</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1" i="0" u="none" strike="noStrike">
                          <a:effectLst/>
                          <a:latin typeface="Arial" panose="020B0604020202020204" pitchFamily="34" charset="0"/>
                        </a:rPr>
                        <a:t>-0.05%</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82880">
                <a:tc>
                  <a:txBody>
                    <a:bodyPr/>
                    <a:lstStyle/>
                    <a:p>
                      <a:pPr algn="l" fontAlgn="b"/>
                      <a:r>
                        <a:rPr lang="en-US" sz="1000" b="0" i="0" u="none" strike="noStrike">
                          <a:effectLst/>
                          <a:latin typeface="Arial" panose="020B0604020202020204" pitchFamily="34" charset="0"/>
                        </a:rPr>
                        <a:t>Est. Benefit Payments</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0" i="0" u="none" strike="noStrike">
                          <a:effectLst/>
                          <a:latin typeface="Arial" panose="020B0604020202020204" pitchFamily="34" charset="0"/>
                        </a:rPr>
                        <a:t>$11.2</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0" i="0" u="none" strike="noStrike">
                          <a:effectLst/>
                          <a:latin typeface="Arial" panose="020B0604020202020204" pitchFamily="34" charset="0"/>
                        </a:rPr>
                        <a:t>5.47%</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b="0" i="0" u="none" strike="noStrike" dirty="0">
                          <a:effectLst/>
                          <a:latin typeface="Arial" panose="020B0604020202020204" pitchFamily="34" charset="0"/>
                        </a:rPr>
                        <a:t>5.63%</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14" name="Oval 13">
            <a:extLst>
              <a:ext uri="{FF2B5EF4-FFF2-40B4-BE49-F238E27FC236}">
                <a16:creationId xmlns:a16="http://schemas.microsoft.com/office/drawing/2014/main" id="{CD75F417-A509-4392-B986-5C29992C90D0}"/>
              </a:ext>
            </a:extLst>
          </p:cNvPr>
          <p:cNvSpPr/>
          <p:nvPr/>
        </p:nvSpPr>
        <p:spPr bwMode="auto">
          <a:xfrm>
            <a:off x="4044462" y="2982352"/>
            <a:ext cx="446576" cy="210914"/>
          </a:xfrm>
          <a:prstGeom prst="ellipse">
            <a:avLst/>
          </a:prstGeom>
          <a:noFill/>
          <a:ln w="25400" cap="flat" cmpd="sng" algn="ctr">
            <a:solidFill>
              <a:srgbClr val="E11B2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graphicFrame>
        <p:nvGraphicFramePr>
          <p:cNvPr id="15" name="Table 14">
            <a:extLst>
              <a:ext uri="{FF2B5EF4-FFF2-40B4-BE49-F238E27FC236}">
                <a16:creationId xmlns:a16="http://schemas.microsoft.com/office/drawing/2014/main" id="{96E318B0-A555-4EE1-B20B-9825487A3984}"/>
              </a:ext>
            </a:extLst>
          </p:cNvPr>
          <p:cNvGraphicFramePr>
            <a:graphicFrameLocks noGrp="1"/>
          </p:cNvGraphicFramePr>
          <p:nvPr>
            <p:extLst>
              <p:ext uri="{D42A27DB-BD31-4B8C-83A1-F6EECF244321}">
                <p14:modId xmlns:p14="http://schemas.microsoft.com/office/powerpoint/2010/main" val="2771629914"/>
              </p:ext>
            </p:extLst>
          </p:nvPr>
        </p:nvGraphicFramePr>
        <p:xfrm>
          <a:off x="4697710" y="2257866"/>
          <a:ext cx="4116090" cy="1981200"/>
        </p:xfrm>
        <a:graphic>
          <a:graphicData uri="http://schemas.openxmlformats.org/drawingml/2006/table">
            <a:tbl>
              <a:tblPr/>
              <a:tblGrid>
                <a:gridCol w="1593029">
                  <a:extLst>
                    <a:ext uri="{9D8B030D-6E8A-4147-A177-3AD203B41FA5}">
                      <a16:colId xmlns:a16="http://schemas.microsoft.com/office/drawing/2014/main" val="20000"/>
                    </a:ext>
                  </a:extLst>
                </a:gridCol>
                <a:gridCol w="883993">
                  <a:extLst>
                    <a:ext uri="{9D8B030D-6E8A-4147-A177-3AD203B41FA5}">
                      <a16:colId xmlns:a16="http://schemas.microsoft.com/office/drawing/2014/main" val="20001"/>
                    </a:ext>
                  </a:extLst>
                </a:gridCol>
                <a:gridCol w="819534">
                  <a:extLst>
                    <a:ext uri="{9D8B030D-6E8A-4147-A177-3AD203B41FA5}">
                      <a16:colId xmlns:a16="http://schemas.microsoft.com/office/drawing/2014/main" val="20002"/>
                    </a:ext>
                  </a:extLst>
                </a:gridCol>
                <a:gridCol w="819534">
                  <a:extLst>
                    <a:ext uri="{9D8B030D-6E8A-4147-A177-3AD203B41FA5}">
                      <a16:colId xmlns:a16="http://schemas.microsoft.com/office/drawing/2014/main" val="20003"/>
                    </a:ext>
                  </a:extLst>
                </a:gridCol>
              </a:tblGrid>
              <a:tr h="91440">
                <a:tc gridSpan="4">
                  <a:txBody>
                    <a:bodyPr/>
                    <a:lstStyle/>
                    <a:p>
                      <a:pPr algn="ctr" fontAlgn="b"/>
                      <a:r>
                        <a:rPr lang="en-US" sz="1000" b="1" i="0" u="none" strike="noStrike" dirty="0">
                          <a:solidFill>
                            <a:srgbClr val="FFFFFF"/>
                          </a:solidFill>
                          <a:effectLst/>
                          <a:latin typeface="Arial" panose="020B0604020202020204" pitchFamily="34" charset="0"/>
                        </a:rPr>
                        <a:t>Target Asset Allocation as of 6/30/2021</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1440">
                <a:tc>
                  <a:txBody>
                    <a:bodyPr/>
                    <a:lstStyle/>
                    <a:p>
                      <a:pPr algn="l" fontAlgn="b"/>
                      <a:r>
                        <a:rPr lang="en-US" sz="1000" b="1" i="0" u="none" strike="noStrike" dirty="0">
                          <a:solidFill>
                            <a:srgbClr val="FFFFFF"/>
                          </a:solidFill>
                          <a:effectLst/>
                          <a:latin typeface="Arial" panose="020B0604020202020204" pitchFamily="34" charset="0"/>
                        </a:rPr>
                        <a:t>Metric ($, Billions)</a:t>
                      </a:r>
                    </a:p>
                  </a:txBody>
                  <a:tcPr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tc>
                  <a:txBody>
                    <a:bodyPr/>
                    <a:lstStyle/>
                    <a:p>
                      <a:pPr algn="l" fontAlgn="b"/>
                      <a:r>
                        <a:rPr lang="en-US" sz="1000" b="1" i="0" u="none" strike="noStrike" dirty="0">
                          <a:solidFill>
                            <a:srgbClr val="FFFFFF"/>
                          </a:solidFill>
                          <a:effectLst/>
                          <a:latin typeface="Arial" panose="020B0604020202020204" pitchFamily="34" charset="0"/>
                        </a:rPr>
                        <a:t> </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tc>
                  <a:txBody>
                    <a:bodyPr/>
                    <a:lstStyle/>
                    <a:p>
                      <a:pPr algn="r" fontAlgn="b"/>
                      <a:r>
                        <a:rPr lang="en-US" sz="1000" b="1" i="0" u="none" strike="noStrike" dirty="0">
                          <a:solidFill>
                            <a:srgbClr val="FFFFFF"/>
                          </a:solidFill>
                          <a:effectLst/>
                          <a:latin typeface="Arial" panose="020B0604020202020204" pitchFamily="34" charset="0"/>
                        </a:rPr>
                        <a:t>Value</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tc>
                  <a:txBody>
                    <a:bodyPr/>
                    <a:lstStyle/>
                    <a:p>
                      <a:pPr algn="r" fontAlgn="b"/>
                      <a:r>
                        <a:rPr lang="en-US" sz="1000" b="1" i="0" u="none" strike="noStrike" dirty="0">
                          <a:solidFill>
                            <a:srgbClr val="FFFFFF"/>
                          </a:solidFill>
                          <a:effectLst/>
                          <a:latin typeface="Arial" panose="020B0604020202020204" pitchFamily="34" charset="0"/>
                        </a:rPr>
                        <a:t>Alloc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D4F53"/>
                    </a:solidFill>
                  </a:tcPr>
                </a:tc>
                <a:extLst>
                  <a:ext uri="{0D108BD9-81ED-4DB2-BD59-A6C34878D82A}">
                    <a16:rowId xmlns:a16="http://schemas.microsoft.com/office/drawing/2014/main" val="10001"/>
                  </a:ext>
                </a:extLst>
              </a:tr>
              <a:tr h="91440">
                <a:tc gridSpan="2">
                  <a:txBody>
                    <a:bodyPr/>
                    <a:lstStyle/>
                    <a:p>
                      <a:pPr algn="l" fontAlgn="b"/>
                      <a:r>
                        <a:rPr lang="en-US" sz="1000" b="1" i="0" u="none" strike="noStrike" dirty="0">
                          <a:effectLst/>
                          <a:latin typeface="Arial" panose="020B0604020202020204" pitchFamily="34" charset="0"/>
                        </a:rPr>
                        <a:t>Return-Seeking</a:t>
                      </a:r>
                    </a:p>
                  </a:txBody>
                  <a:tcPr marR="0" marT="0"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l" fontAlgn="b"/>
                      <a:r>
                        <a:rPr lang="en-US" sz="1000" b="0" i="0" u="none" strike="noStrike" dirty="0">
                          <a:effectLst/>
                          <a:latin typeface="Arial" panose="020B0604020202020204" pitchFamily="34" charset="0"/>
                        </a:rPr>
                        <a:t> </a:t>
                      </a:r>
                    </a:p>
                  </a:txBody>
                  <a:tcPr marL="0" marR="0" marT="0"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dirty="0">
                          <a:effectLst/>
                          <a:latin typeface="Arial" panose="020B0604020202020204" pitchFamily="34" charset="0"/>
                        </a:rPr>
                        <a:t>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1440">
                <a:tc gridSpan="2">
                  <a:txBody>
                    <a:bodyPr/>
                    <a:lstStyle/>
                    <a:p>
                      <a:pPr algn="l" fontAlgn="b"/>
                      <a:r>
                        <a:rPr lang="en-US" sz="1000" b="0" i="0" u="none" strike="noStrike" dirty="0">
                          <a:effectLst/>
                          <a:latin typeface="Arial" panose="020B0604020202020204" pitchFamily="34" charset="0"/>
                        </a:rPr>
                        <a:t> - Global Equity</a:t>
                      </a:r>
                    </a:p>
                  </a:txBody>
                  <a:tcPr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fontAlgn="b"/>
                      <a:r>
                        <a:rPr lang="en-US" sz="1000" b="0" i="0" u="none" strike="noStrike" dirty="0">
                          <a:effectLst/>
                          <a:latin typeface="Arial" panose="020B0604020202020204" pitchFamily="34" charset="0"/>
                        </a:rPr>
                        <a:t>$105.8</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000" b="0" i="0" u="none" strike="noStrike" dirty="0">
                          <a:effectLst/>
                          <a:latin typeface="Arial" panose="020B0604020202020204" pitchFamily="34" charset="0"/>
                        </a:rPr>
                        <a:t>53%</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91440">
                <a:tc gridSpan="2">
                  <a:txBody>
                    <a:bodyPr/>
                    <a:lstStyle/>
                    <a:p>
                      <a:pPr algn="l" fontAlgn="b"/>
                      <a:r>
                        <a:rPr lang="en-US" sz="1000" b="0" i="0" u="none" strike="noStrike" dirty="0">
                          <a:effectLst/>
                          <a:latin typeface="Arial" panose="020B0604020202020204" pitchFamily="34" charset="0"/>
                        </a:rPr>
                        <a:t> - Private Equity</a:t>
                      </a:r>
                    </a:p>
                  </a:txBody>
                  <a:tcPr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fontAlgn="b"/>
                      <a:r>
                        <a:rPr lang="en-US" sz="1000" b="0" i="0" u="none" strike="noStrike" dirty="0">
                          <a:effectLst/>
                          <a:latin typeface="Arial" panose="020B0604020202020204" pitchFamily="34" charset="0"/>
                        </a:rPr>
                        <a:t>$12.0</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000" b="0" i="0" u="none" strike="noStrike" dirty="0">
                          <a:effectLst/>
                          <a:latin typeface="Arial" panose="020B0604020202020204" pitchFamily="34" charset="0"/>
                        </a:rPr>
                        <a:t>6%</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91440">
                <a:tc gridSpan="2">
                  <a:txBody>
                    <a:bodyPr/>
                    <a:lstStyle/>
                    <a:p>
                      <a:pPr algn="l" fontAlgn="b"/>
                      <a:r>
                        <a:rPr lang="en-US" sz="1000" b="0" i="0" u="none" strike="noStrike" dirty="0">
                          <a:effectLst/>
                          <a:latin typeface="Arial" panose="020B0604020202020204" pitchFamily="34" charset="0"/>
                        </a:rPr>
                        <a:t> - Real Estate</a:t>
                      </a:r>
                    </a:p>
                  </a:txBody>
                  <a:tcPr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fontAlgn="b"/>
                      <a:r>
                        <a:rPr lang="en-US" sz="1000" b="0" i="0" u="none" strike="noStrike" dirty="0">
                          <a:effectLst/>
                          <a:latin typeface="Arial" panose="020B0604020202020204" pitchFamily="34" charset="0"/>
                        </a:rPr>
                        <a:t>$20.0</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000" b="0" i="0" u="none" strike="noStrike" dirty="0">
                          <a:effectLst/>
                          <a:latin typeface="Arial" panose="020B0604020202020204" pitchFamily="34" charset="0"/>
                        </a:rPr>
                        <a:t>10%</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91440">
                <a:tc gridSpan="2">
                  <a:txBody>
                    <a:bodyPr/>
                    <a:lstStyle/>
                    <a:p>
                      <a:pPr algn="l" fontAlgn="b"/>
                      <a:r>
                        <a:rPr lang="en-US" sz="1000" b="0" i="0" u="none" strike="noStrike" dirty="0">
                          <a:effectLst/>
                          <a:latin typeface="Arial" panose="020B0604020202020204" pitchFamily="34" charset="0"/>
                        </a:rPr>
                        <a:t> - Strategic Allocation</a:t>
                      </a:r>
                    </a:p>
                  </a:txBody>
                  <a:tcPr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fontAlgn="b"/>
                      <a:r>
                        <a:rPr lang="en-US" sz="1000" b="0" i="0" u="none" strike="noStrike" dirty="0">
                          <a:effectLst/>
                          <a:latin typeface="Arial" panose="020B0604020202020204" pitchFamily="34" charset="0"/>
                        </a:rPr>
                        <a:t>$24.0</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000" b="0" i="0" u="none" strike="noStrike" dirty="0">
                          <a:effectLst/>
                          <a:latin typeface="Arial" panose="020B0604020202020204" pitchFamily="34" charset="0"/>
                        </a:rPr>
                        <a:t>12%</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91440">
                <a:tc gridSpan="2">
                  <a:txBody>
                    <a:bodyPr/>
                    <a:lstStyle/>
                    <a:p>
                      <a:pPr algn="l" fontAlgn="b"/>
                      <a:r>
                        <a:rPr lang="en-US" sz="1000" b="0" i="0" u="none" strike="noStrike" dirty="0">
                          <a:effectLst/>
                          <a:latin typeface="Arial" panose="020B0604020202020204" pitchFamily="34" charset="0"/>
                        </a:rPr>
                        <a:t> - Total</a:t>
                      </a:r>
                    </a:p>
                  </a:txBody>
                  <a:tcPr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fontAlgn="b"/>
                      <a:r>
                        <a:rPr lang="en-US" sz="1000" b="0" i="0" u="none" strike="noStrike" dirty="0">
                          <a:effectLst/>
                          <a:latin typeface="Arial" panose="020B0604020202020204" pitchFamily="34" charset="0"/>
                        </a:rPr>
                        <a:t>$161.7</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000" b="0" i="0" u="none" strike="noStrike" dirty="0">
                          <a:effectLst/>
                          <a:latin typeface="Arial" panose="020B0604020202020204" pitchFamily="34" charset="0"/>
                        </a:rPr>
                        <a:t>81%</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91440">
                <a:tc gridSpan="2">
                  <a:txBody>
                    <a:bodyPr/>
                    <a:lstStyle/>
                    <a:p>
                      <a:pPr algn="l" fontAlgn="b"/>
                      <a:r>
                        <a:rPr lang="en-US" sz="1000" b="1" i="0" u="none" strike="noStrike" dirty="0">
                          <a:effectLst/>
                          <a:latin typeface="Arial" panose="020B0604020202020204" pitchFamily="34" charset="0"/>
                        </a:rPr>
                        <a:t>Risk-Reducing</a:t>
                      </a:r>
                    </a:p>
                  </a:txBody>
                  <a:tcPr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l" fontAlgn="b"/>
                      <a:r>
                        <a:rPr lang="en-US" sz="1000" b="0" i="0" u="none" strike="noStrike" dirty="0">
                          <a:solidFill>
                            <a:srgbClr val="FFFFFF"/>
                          </a:solidFill>
                          <a:effectLst/>
                          <a:latin typeface="Arial" panose="020B0604020202020204" pitchFamily="34"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dirty="0">
                          <a:solidFill>
                            <a:srgbClr val="FFFFFF"/>
                          </a:solidFill>
                          <a:effectLst/>
                          <a:latin typeface="Arial" panose="020B0604020202020204" pitchFamily="34" charset="0"/>
                        </a:rPr>
                        <a:t> </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91440">
                <a:tc gridSpan="2">
                  <a:txBody>
                    <a:bodyPr/>
                    <a:lstStyle/>
                    <a:p>
                      <a:pPr algn="l" fontAlgn="b"/>
                      <a:r>
                        <a:rPr lang="en-US" sz="1000" b="0" i="0" u="none" strike="noStrike" dirty="0">
                          <a:effectLst/>
                          <a:latin typeface="Arial" panose="020B0604020202020204" pitchFamily="34" charset="0"/>
                        </a:rPr>
                        <a:t> - Cash &amp; Short Duration Fixed Income</a:t>
                      </a:r>
                    </a:p>
                  </a:txBody>
                  <a:tcPr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fontAlgn="b"/>
                      <a:r>
                        <a:rPr lang="en-US" sz="1000" b="0" i="0" u="none" strike="noStrike" dirty="0">
                          <a:effectLst/>
                          <a:latin typeface="Arial" panose="020B0604020202020204" pitchFamily="34" charset="0"/>
                        </a:rPr>
                        <a:t>$2.0</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000" b="0" i="0" u="none" strike="noStrike" dirty="0">
                          <a:effectLst/>
                          <a:latin typeface="Arial" panose="020B0604020202020204" pitchFamily="34" charset="0"/>
                        </a:rPr>
                        <a:t>1%</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91440">
                <a:tc gridSpan="2">
                  <a:txBody>
                    <a:bodyPr/>
                    <a:lstStyle/>
                    <a:p>
                      <a:pPr algn="l" fontAlgn="b"/>
                      <a:r>
                        <a:rPr lang="en-US" sz="1000" b="0" i="0" u="none" strike="noStrike" dirty="0">
                          <a:effectLst/>
                          <a:latin typeface="Arial" panose="020B0604020202020204" pitchFamily="34" charset="0"/>
                        </a:rPr>
                        <a:t> - Intermediate Duration Fixed Income</a:t>
                      </a:r>
                    </a:p>
                  </a:txBody>
                  <a:tcPr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fontAlgn="b"/>
                      <a:r>
                        <a:rPr lang="en-US" sz="1000" b="0" i="0" u="none" strike="noStrike" dirty="0">
                          <a:effectLst/>
                          <a:latin typeface="Arial" panose="020B0604020202020204" pitchFamily="34" charset="0"/>
                        </a:rPr>
                        <a:t>$35.9</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000" b="0" i="0" u="none" strike="noStrike" dirty="0">
                          <a:effectLst/>
                          <a:latin typeface="Arial" panose="020B0604020202020204" pitchFamily="34" charset="0"/>
                        </a:rPr>
                        <a:t>18%</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91440">
                <a:tc gridSpan="2">
                  <a:txBody>
                    <a:bodyPr/>
                    <a:lstStyle/>
                    <a:p>
                      <a:pPr algn="l" fontAlgn="b"/>
                      <a:r>
                        <a:rPr lang="en-US" sz="1000" b="0" i="0" u="none" strike="noStrike" dirty="0">
                          <a:effectLst/>
                          <a:latin typeface="Arial" panose="020B0604020202020204" pitchFamily="34" charset="0"/>
                        </a:rPr>
                        <a:t> - Total</a:t>
                      </a:r>
                    </a:p>
                  </a:txBody>
                  <a:tcPr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fontAlgn="b"/>
                      <a:r>
                        <a:rPr lang="en-US" sz="1000" b="0" i="0" u="none" strike="noStrike" dirty="0">
                          <a:effectLst/>
                          <a:latin typeface="Arial" panose="020B0604020202020204" pitchFamily="34" charset="0"/>
                        </a:rPr>
                        <a:t>$37.9</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000" b="0" i="0" u="none" strike="noStrike" dirty="0">
                          <a:effectLst/>
                          <a:latin typeface="Arial" panose="020B0604020202020204" pitchFamily="34" charset="0"/>
                        </a:rPr>
                        <a:t>19%</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91440">
                <a:tc gridSpan="2">
                  <a:txBody>
                    <a:bodyPr/>
                    <a:lstStyle/>
                    <a:p>
                      <a:pPr algn="l" fontAlgn="b"/>
                      <a:r>
                        <a:rPr lang="en-US" sz="1000" b="1" i="0" u="none" strike="noStrike" dirty="0">
                          <a:effectLst/>
                          <a:latin typeface="Arial" panose="020B0604020202020204" pitchFamily="34" charset="0"/>
                        </a:rPr>
                        <a:t>Total</a:t>
                      </a:r>
                    </a:p>
                  </a:txBody>
                  <a:tcPr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fontAlgn="b"/>
                      <a:r>
                        <a:rPr lang="en-US" sz="1000" b="0" i="0" u="none" strike="noStrike" dirty="0">
                          <a:effectLst/>
                          <a:latin typeface="Arial" panose="020B0604020202020204" pitchFamily="34" charset="0"/>
                        </a:rPr>
                        <a:t>$199.6</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000" b="0" i="0" u="none" strike="noStrike" dirty="0">
                          <a:effectLst/>
                          <a:latin typeface="Arial" panose="020B0604020202020204" pitchFamily="34" charset="0"/>
                        </a:rPr>
                        <a:t>100%</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16" name="Oval 15">
            <a:extLst>
              <a:ext uri="{FF2B5EF4-FFF2-40B4-BE49-F238E27FC236}">
                <a16:creationId xmlns:a16="http://schemas.microsoft.com/office/drawing/2014/main" id="{9D86FD9A-32C7-423D-B6AF-2F9EF6BA09CF}"/>
              </a:ext>
            </a:extLst>
          </p:cNvPr>
          <p:cNvSpPr/>
          <p:nvPr/>
        </p:nvSpPr>
        <p:spPr bwMode="auto">
          <a:xfrm>
            <a:off x="8428891" y="3310598"/>
            <a:ext cx="489929" cy="200542"/>
          </a:xfrm>
          <a:prstGeom prst="ellipse">
            <a:avLst/>
          </a:prstGeom>
          <a:noFill/>
          <a:ln w="25400" cap="flat" cmpd="sng" algn="ctr">
            <a:solidFill>
              <a:srgbClr val="E11B2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graphicFrame>
        <p:nvGraphicFramePr>
          <p:cNvPr id="18" name="Table 17">
            <a:extLst>
              <a:ext uri="{FF2B5EF4-FFF2-40B4-BE49-F238E27FC236}">
                <a16:creationId xmlns:a16="http://schemas.microsoft.com/office/drawing/2014/main" id="{B91D5009-46A8-457E-8900-6FCE29B6783D}"/>
              </a:ext>
            </a:extLst>
          </p:cNvPr>
          <p:cNvGraphicFramePr>
            <a:graphicFrameLocks noGrp="1"/>
          </p:cNvGraphicFramePr>
          <p:nvPr>
            <p:extLst>
              <p:ext uri="{D42A27DB-BD31-4B8C-83A1-F6EECF244321}">
                <p14:modId xmlns:p14="http://schemas.microsoft.com/office/powerpoint/2010/main" val="71323707"/>
              </p:ext>
            </p:extLst>
          </p:nvPr>
        </p:nvGraphicFramePr>
        <p:xfrm>
          <a:off x="378309" y="4185803"/>
          <a:ext cx="7193627" cy="509580"/>
        </p:xfrm>
        <a:graphic>
          <a:graphicData uri="http://schemas.openxmlformats.org/drawingml/2006/table">
            <a:tbl>
              <a:tblPr/>
              <a:tblGrid>
                <a:gridCol w="99993">
                  <a:extLst>
                    <a:ext uri="{9D8B030D-6E8A-4147-A177-3AD203B41FA5}">
                      <a16:colId xmlns:a16="http://schemas.microsoft.com/office/drawing/2014/main" val="20000"/>
                    </a:ext>
                  </a:extLst>
                </a:gridCol>
                <a:gridCol w="7093634">
                  <a:extLst>
                    <a:ext uri="{9D8B030D-6E8A-4147-A177-3AD203B41FA5}">
                      <a16:colId xmlns:a16="http://schemas.microsoft.com/office/drawing/2014/main" val="20001"/>
                    </a:ext>
                  </a:extLst>
                </a:gridCol>
              </a:tblGrid>
              <a:tr h="143820">
                <a:tc>
                  <a:txBody>
                    <a:bodyPr/>
                    <a:lstStyle/>
                    <a:p>
                      <a:pPr algn="l" fontAlgn="b"/>
                      <a:r>
                        <a:rPr lang="en-US" sz="800" b="0" i="0" u="none" strike="noStrike" baseline="30000" dirty="0">
                          <a:solidFill>
                            <a:schemeClr val="bg2"/>
                          </a:solidFill>
                          <a:effectLst/>
                          <a:latin typeface="Arial"/>
                        </a:rPr>
                        <a:t>1</a:t>
                      </a:r>
                      <a:endParaRPr lang="en-US" sz="800" b="0" i="0" u="none" strike="noStrike" dirty="0">
                        <a:solidFill>
                          <a:schemeClr val="bg2"/>
                        </a:solidFill>
                        <a:effectLst/>
                        <a:latin typeface="Arial"/>
                      </a:endParaRPr>
                    </a:p>
                  </a:txBody>
                  <a:tcPr marL="0" marR="0" marT="0" marB="0">
                    <a:lnL w="1270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r>
                        <a:rPr lang="en-US" sz="800" b="0" i="0" u="none" strike="noStrike" dirty="0">
                          <a:solidFill>
                            <a:schemeClr val="bg2"/>
                          </a:solidFill>
                          <a:effectLst/>
                          <a:latin typeface="Arial"/>
                        </a:rPr>
                        <a:t>Based on a 7.00</a:t>
                      </a:r>
                      <a:r>
                        <a:rPr lang="en-US" sz="800" b="0" i="0" u="none" strike="noStrike" baseline="0" dirty="0">
                          <a:solidFill>
                            <a:schemeClr val="bg2"/>
                          </a:solidFill>
                          <a:effectLst/>
                          <a:latin typeface="Arial"/>
                        </a:rPr>
                        <a:t>% discount rate consistent with the July 1, 2020 valuation results</a:t>
                      </a:r>
                      <a:r>
                        <a:rPr lang="en-US" sz="800" b="0" i="0" u="none" strike="noStrike" dirty="0">
                          <a:solidFill>
                            <a:schemeClr val="bg2"/>
                          </a:solidFill>
                          <a:effectLst/>
                          <a:latin typeface="Arial"/>
                        </a:rPr>
                        <a:t>. </a:t>
                      </a:r>
                    </a:p>
                  </a:txBody>
                  <a:tcPr marL="0" marR="0" marT="0" marB="0" anchor="b">
                    <a:lnL>
                      <a:noFill/>
                    </a:lnL>
                    <a:lnR>
                      <a:noFill/>
                    </a:lnR>
                    <a:lnT>
                      <a:noFill/>
                    </a:lnT>
                    <a:lnB>
                      <a:noFill/>
                    </a:lnB>
                    <a:noFill/>
                  </a:tcPr>
                </a:tc>
                <a:extLst>
                  <a:ext uri="{0D108BD9-81ED-4DB2-BD59-A6C34878D82A}">
                    <a16:rowId xmlns:a16="http://schemas.microsoft.com/office/drawing/2014/main" val="10000"/>
                  </a:ext>
                </a:extLst>
              </a:tr>
              <a:tr h="36185">
                <a:tc>
                  <a:txBody>
                    <a:bodyPr/>
                    <a:lstStyle/>
                    <a:p>
                      <a:pPr algn="l" fontAlgn="b"/>
                      <a:r>
                        <a:rPr lang="en-US" sz="800" b="0" i="0" u="none" strike="noStrike" baseline="30000" dirty="0">
                          <a:solidFill>
                            <a:schemeClr val="bg2"/>
                          </a:solidFill>
                          <a:effectLst/>
                          <a:latin typeface="Arial"/>
                        </a:rPr>
                        <a:t>2</a:t>
                      </a:r>
                    </a:p>
                  </a:txBody>
                  <a:tcPr marL="0" marR="0" marT="0" marB="0">
                    <a:lnL w="12700" cap="flat" cmpd="sng" algn="ctr">
                      <a:solidFill>
                        <a:srgbClr val="FFFFFF"/>
                      </a:solidFill>
                      <a:prstDash val="solid"/>
                      <a:round/>
                      <a:headEnd type="none" w="med" len="med"/>
                      <a:tailEnd type="none" w="med" len="med"/>
                    </a:lnL>
                    <a:lnR>
                      <a:noFill/>
                    </a:lnR>
                    <a:lnT>
                      <a:noFill/>
                    </a:lnT>
                    <a:lnB>
                      <a:noFill/>
                    </a:lnB>
                    <a:noFill/>
                  </a:tcPr>
                </a:tc>
                <a:tc>
                  <a:txBody>
                    <a:bodyPr/>
                    <a:lstStyle/>
                    <a:p>
                      <a:pPr marL="0" lvl="1" indent="0" algn="l">
                        <a:spcBef>
                          <a:spcPts val="0"/>
                        </a:spcBef>
                        <a:tabLst/>
                      </a:pPr>
                      <a:r>
                        <a:rPr lang="en-US" sz="800" dirty="0">
                          <a:solidFill>
                            <a:schemeClr val="bg2"/>
                          </a:solidFill>
                        </a:rPr>
                        <a:t>Expected returns are using customized Aon Investments’ Q3 2021 Capital Market Assumptions. Assumptions do not include fees/expenses. All expected returns are</a:t>
                      </a:r>
                      <a:r>
                        <a:rPr lang="en-US" sz="800" baseline="0" dirty="0">
                          <a:solidFill>
                            <a:schemeClr val="bg2"/>
                          </a:solidFill>
                        </a:rPr>
                        <a:t> </a:t>
                      </a:r>
                      <a:r>
                        <a:rPr lang="en-US" sz="800" dirty="0">
                          <a:solidFill>
                            <a:schemeClr val="bg2"/>
                          </a:solidFill>
                        </a:rPr>
                        <a:t>geometric (long-term compounded; rounded to the nearest decimal) and net of investment fees. Expected returns presented are models and do not represent the returns of an actual client account. Not a guarantee of future results. See capital market assumptions disclosure pages in Appendix.</a:t>
                      </a:r>
                      <a:endParaRPr lang="en-US" altLang="en-US" sz="800" dirty="0">
                        <a:solidFill>
                          <a:schemeClr val="bg2"/>
                        </a:solidFill>
                      </a:endParaRPr>
                    </a:p>
                  </a:txBody>
                  <a:tcPr marL="0" marR="0" marT="0" marB="0" anchor="b">
                    <a:lnL>
                      <a:noFill/>
                    </a:lnL>
                    <a:lnR>
                      <a:noFill/>
                    </a:lnR>
                    <a:lnT>
                      <a:noFill/>
                    </a:lnT>
                    <a:lnB>
                      <a:noFill/>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556229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00000000-0008-0000-1000-000003000000}"/>
              </a:ext>
            </a:extLst>
          </p:cNvPr>
          <p:cNvGraphicFramePr>
            <a:graphicFrameLocks/>
          </p:cNvGraphicFramePr>
          <p:nvPr>
            <p:extLst>
              <p:ext uri="{D42A27DB-BD31-4B8C-83A1-F6EECF244321}">
                <p14:modId xmlns:p14="http://schemas.microsoft.com/office/powerpoint/2010/main" val="3894457885"/>
              </p:ext>
            </p:extLst>
          </p:nvPr>
        </p:nvGraphicFramePr>
        <p:xfrm>
          <a:off x="260664" y="1403035"/>
          <a:ext cx="8648700" cy="172450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lstStyle/>
          <a:p>
            <a:r>
              <a:rPr lang="en-US"/>
              <a:t>Process: Internal Asset Management</a:t>
            </a:r>
          </a:p>
        </p:txBody>
      </p:sp>
      <p:sp>
        <p:nvSpPr>
          <p:cNvPr id="7" name="Content Placeholder 6"/>
          <p:cNvSpPr>
            <a:spLocks noGrp="1"/>
          </p:cNvSpPr>
          <p:nvPr>
            <p:ph idx="1"/>
          </p:nvPr>
        </p:nvSpPr>
        <p:spPr>
          <a:xfrm>
            <a:off x="342900" y="3432062"/>
            <a:ext cx="8267700" cy="1600200"/>
          </a:xfrm>
        </p:spPr>
        <p:txBody>
          <a:bodyPr vert="horz" lIns="68580" tIns="34290" rIns="68580" bIns="34290" rtlCol="0" anchor="t">
            <a:normAutofit fontScale="55000" lnSpcReduction="20000"/>
          </a:bodyPr>
          <a:lstStyle/>
          <a:p>
            <a:pPr>
              <a:spcAft>
                <a:spcPts val="300"/>
              </a:spcAft>
            </a:pPr>
            <a:r>
              <a:rPr lang="en-US"/>
              <a:t>Explicit cost advantage in that asset management fees are not paid to external investment firms</a:t>
            </a:r>
          </a:p>
          <a:p>
            <a:pPr>
              <a:spcAft>
                <a:spcPts val="300"/>
              </a:spcAft>
            </a:pPr>
            <a:r>
              <a:rPr lang="en-US"/>
              <a:t>Fixed cost of running passive money spread over large asset base</a:t>
            </a:r>
            <a:endParaRPr lang="en-US">
              <a:cs typeface="Calibri"/>
            </a:endParaRPr>
          </a:p>
          <a:p>
            <a:pPr>
              <a:spcAft>
                <a:spcPts val="300"/>
              </a:spcAft>
            </a:pPr>
            <a:r>
              <a:rPr lang="en-US"/>
              <a:t>Ability to leverage skills gained in directly managing money to analyze external managers</a:t>
            </a:r>
            <a:endParaRPr lang="en-US">
              <a:cs typeface="Calibri"/>
            </a:endParaRPr>
          </a:p>
          <a:p>
            <a:pPr>
              <a:spcAft>
                <a:spcPts val="300"/>
              </a:spcAft>
            </a:pPr>
            <a:r>
              <a:rPr lang="en-US"/>
              <a:t>Capability to internally manage equity transitions and liquidity raises </a:t>
            </a:r>
            <a:endParaRPr lang="en-US">
              <a:cs typeface="Calibri"/>
            </a:endParaRPr>
          </a:p>
          <a:p>
            <a:pPr>
              <a:spcAft>
                <a:spcPts val="300"/>
              </a:spcAft>
            </a:pPr>
            <a:r>
              <a:rPr lang="en-US"/>
              <a:t>Opportunity to support trading needs of other asset classes</a:t>
            </a:r>
            <a:endParaRPr lang="en-US">
              <a:cs typeface="Calibri"/>
            </a:endParaRPr>
          </a:p>
          <a:p>
            <a:pPr>
              <a:spcAft>
                <a:spcPts val="300"/>
              </a:spcAft>
            </a:pPr>
            <a:r>
              <a:rPr lang="en-US"/>
              <a:t>Ability to manage cash flows associated with Currency program</a:t>
            </a:r>
            <a:endParaRPr lang="en-US">
              <a:cs typeface="Calibri"/>
            </a:endParaRPr>
          </a:p>
          <a:p>
            <a:endParaRPr lang="en-US"/>
          </a:p>
        </p:txBody>
      </p:sp>
      <p:sp>
        <p:nvSpPr>
          <p:cNvPr id="9" name="TextBox 8"/>
          <p:cNvSpPr txBox="1"/>
          <p:nvPr/>
        </p:nvSpPr>
        <p:spPr>
          <a:xfrm>
            <a:off x="260664" y="1159390"/>
            <a:ext cx="8648700" cy="300082"/>
          </a:xfrm>
          <a:prstGeom prst="rect">
            <a:avLst/>
          </a:prstGeom>
          <a:solidFill>
            <a:schemeClr val="bg2">
              <a:lumMod val="25000"/>
            </a:schemeClr>
          </a:solidFill>
        </p:spPr>
        <p:txBody>
          <a:bodyPr wrap="square" rtlCol="0">
            <a:spAutoFit/>
          </a:bodyPr>
          <a:lstStyle/>
          <a:p>
            <a:pPr algn="ctr" defTabSz="685800">
              <a:defRPr/>
            </a:pPr>
            <a:r>
              <a:rPr lang="en-US" sz="1350">
                <a:solidFill>
                  <a:prstClr val="white"/>
                </a:solidFill>
                <a:latin typeface="Calibri"/>
              </a:rPr>
              <a:t>% Internally Managed Assets over Time</a:t>
            </a:r>
          </a:p>
        </p:txBody>
      </p:sp>
      <p:sp>
        <p:nvSpPr>
          <p:cNvPr id="10" name="TextBox 9"/>
          <p:cNvSpPr txBox="1"/>
          <p:nvPr/>
        </p:nvSpPr>
        <p:spPr>
          <a:xfrm>
            <a:off x="260664" y="3127543"/>
            <a:ext cx="8648700" cy="300082"/>
          </a:xfrm>
          <a:prstGeom prst="rect">
            <a:avLst/>
          </a:prstGeom>
          <a:solidFill>
            <a:schemeClr val="bg2">
              <a:lumMod val="25000"/>
            </a:schemeClr>
          </a:solidFill>
        </p:spPr>
        <p:txBody>
          <a:bodyPr wrap="square" rtlCol="0">
            <a:spAutoFit/>
          </a:bodyPr>
          <a:lstStyle/>
          <a:p>
            <a:pPr algn="ctr" defTabSz="685800">
              <a:defRPr/>
            </a:pPr>
            <a:r>
              <a:rPr lang="en-US" sz="1350">
                <a:solidFill>
                  <a:prstClr val="white"/>
                </a:solidFill>
                <a:latin typeface="Calibri"/>
              </a:rPr>
              <a:t>Benefits of GE’s Internal Management Program</a:t>
            </a:r>
          </a:p>
        </p:txBody>
      </p:sp>
      <p:sp>
        <p:nvSpPr>
          <p:cNvPr id="17" name="Rounded Rectangular Callout 16"/>
          <p:cNvSpPr/>
          <p:nvPr/>
        </p:nvSpPr>
        <p:spPr>
          <a:xfrm>
            <a:off x="4803712" y="2287336"/>
            <a:ext cx="1034716" cy="461597"/>
          </a:xfrm>
          <a:prstGeom prst="wedgeRoundRectCallout">
            <a:avLst>
              <a:gd name="adj1" fmla="val -50862"/>
              <a:gd name="adj2" fmla="val -76874"/>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r>
              <a:rPr lang="en-US" sz="825">
                <a:solidFill>
                  <a:prstClr val="black"/>
                </a:solidFill>
                <a:latin typeface="Calibri"/>
              </a:rPr>
              <a:t>Launch of Internal Global Factor Strategy, </a:t>
            </a:r>
            <a:r>
              <a:rPr lang="en-US" sz="825" err="1">
                <a:solidFill>
                  <a:prstClr val="black"/>
                </a:solidFill>
                <a:latin typeface="Calibri"/>
              </a:rPr>
              <a:t>Sinensis</a:t>
            </a:r>
            <a:endParaRPr lang="en-US" sz="825">
              <a:solidFill>
                <a:prstClr val="black"/>
              </a:solidFill>
              <a:latin typeface="Calibri"/>
            </a:endParaRPr>
          </a:p>
        </p:txBody>
      </p:sp>
      <p:sp>
        <p:nvSpPr>
          <p:cNvPr id="19" name="Rounded Rectangular Callout 18"/>
          <p:cNvSpPr/>
          <p:nvPr/>
        </p:nvSpPr>
        <p:spPr>
          <a:xfrm>
            <a:off x="2218940" y="1697224"/>
            <a:ext cx="857250" cy="409472"/>
          </a:xfrm>
          <a:prstGeom prst="wedgeRoundRectCallout">
            <a:avLst>
              <a:gd name="adj1" fmla="val 36877"/>
              <a:gd name="adj2" fmla="val 75634"/>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825" dirty="0">
                <a:solidFill>
                  <a:prstClr val="black"/>
                </a:solidFill>
                <a:latin typeface="Calibri"/>
              </a:rPr>
              <a:t>Launch of Global Passive Portfolio, Atlas</a:t>
            </a:r>
          </a:p>
        </p:txBody>
      </p:sp>
      <p:pic>
        <p:nvPicPr>
          <p:cNvPr id="3" name="Picture 2">
            <a:extLst>
              <a:ext uri="{FF2B5EF4-FFF2-40B4-BE49-F238E27FC236}">
                <a16:creationId xmlns:a16="http://schemas.microsoft.com/office/drawing/2014/main" id="{8F2F9FAD-D372-4873-AA94-45D80B7ED85C}"/>
              </a:ext>
            </a:extLst>
          </p:cNvPr>
          <p:cNvPicPr>
            <a:picLocks noChangeAspect="1"/>
          </p:cNvPicPr>
          <p:nvPr/>
        </p:nvPicPr>
        <p:blipFill>
          <a:blip r:embed="rId4"/>
          <a:stretch>
            <a:fillRect/>
          </a:stretch>
        </p:blipFill>
        <p:spPr>
          <a:xfrm>
            <a:off x="2938025" y="2297407"/>
            <a:ext cx="864183" cy="548687"/>
          </a:xfrm>
          <a:prstGeom prst="rect">
            <a:avLst/>
          </a:prstGeom>
        </p:spPr>
      </p:pic>
      <p:pic>
        <p:nvPicPr>
          <p:cNvPr id="4" name="Picture 3">
            <a:extLst>
              <a:ext uri="{FF2B5EF4-FFF2-40B4-BE49-F238E27FC236}">
                <a16:creationId xmlns:a16="http://schemas.microsoft.com/office/drawing/2014/main" id="{E9F88ECD-74F7-453C-8A1E-A5B632032233}"/>
              </a:ext>
            </a:extLst>
          </p:cNvPr>
          <p:cNvPicPr>
            <a:picLocks noChangeAspect="1"/>
          </p:cNvPicPr>
          <p:nvPr/>
        </p:nvPicPr>
        <p:blipFill>
          <a:blip r:embed="rId5"/>
          <a:stretch>
            <a:fillRect/>
          </a:stretch>
        </p:blipFill>
        <p:spPr>
          <a:xfrm>
            <a:off x="7187147" y="1959697"/>
            <a:ext cx="864183" cy="690432"/>
          </a:xfrm>
          <a:prstGeom prst="rect">
            <a:avLst/>
          </a:prstGeom>
        </p:spPr>
      </p:pic>
      <p:sp>
        <p:nvSpPr>
          <p:cNvPr id="2" name="Slide Number Placeholder 1"/>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130</a:t>
            </a:fld>
            <a:endParaRPr lang="en-US">
              <a:solidFill>
                <a:prstClr val="black">
                  <a:tint val="75000"/>
                </a:prstClr>
              </a:solidFill>
            </a:endParaRPr>
          </a:p>
        </p:txBody>
      </p:sp>
    </p:spTree>
    <p:extLst>
      <p:ext uri="{BB962C8B-B14F-4D97-AF65-F5344CB8AC3E}">
        <p14:creationId xmlns:p14="http://schemas.microsoft.com/office/powerpoint/2010/main" val="35683785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of the Investment Advisory Council </a:t>
            </a:r>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85800" y="1733554"/>
            <a:ext cx="8001000" cy="1754318"/>
          </a:xfrm>
          <a:prstGeom prst="rect">
            <a:avLst/>
          </a:prstGeom>
        </p:spPr>
        <p:txBody>
          <a:bodyPr wrap="square" lIns="91432" tIns="45716" rIns="91432" bIns="45716">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Item 4.	Global</a:t>
            </a:r>
            <a:r>
              <a:rPr kumimoji="0" lang="en-US" sz="1800" b="1" i="0" u="none" strike="noStrike" kern="1200" cap="none" spc="0" normalizeH="0" noProof="0" dirty="0">
                <a:ln>
                  <a:noFill/>
                </a:ln>
                <a:solidFill>
                  <a:prstClr val="black"/>
                </a:solidFill>
                <a:effectLst/>
                <a:uLnTx/>
                <a:uFillTx/>
                <a:latin typeface="Calibri"/>
                <a:ea typeface="+mn-ea"/>
                <a:cs typeface="+mn-cs"/>
              </a:rPr>
              <a:t> Equity Asset Class Review</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p>
          <a:p>
            <a:pPr lvl="0">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	Jay Love, Mercer</a:t>
            </a:r>
            <a:endParaRPr kumimoji="0" lang="en-US" sz="1800" b="0" i="1" u="none" strike="noStrike" kern="1200" cap="none" spc="0" normalizeH="0" noProof="0" dirty="0">
              <a:ln>
                <a:noFill/>
              </a:ln>
              <a:solidFill>
                <a:prstClr val="black"/>
              </a:solidFill>
              <a:effectLst/>
              <a:uLnTx/>
              <a:uFillTx/>
              <a:latin typeface="Calibri"/>
              <a:ea typeface="+mn-ea"/>
              <a:cs typeface="+mn-cs"/>
            </a:endParaRPr>
          </a:p>
          <a:p>
            <a:pPr lvl="0">
              <a:defRPr/>
            </a:pPr>
            <a:endParaRPr lang="en-US" i="1" baseline="0" dirty="0">
              <a:solidFill>
                <a:prstClr val="black"/>
              </a:solidFill>
              <a:latin typeface="Calibri"/>
            </a:endParaRPr>
          </a:p>
          <a:p>
            <a:pPr>
              <a:defRPr/>
            </a:pPr>
            <a:r>
              <a:rPr lang="en-US" i="1" dirty="0"/>
              <a:t>	(See Attachments 4B)</a:t>
            </a:r>
            <a:endParaRPr lang="en-US" dirty="0"/>
          </a:p>
          <a:p>
            <a:pPr lvl="0">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131</a:t>
            </a:fld>
            <a:endParaRPr lang="en-US"/>
          </a:p>
        </p:txBody>
      </p:sp>
    </p:spTree>
    <p:extLst>
      <p:ext uri="{BB962C8B-B14F-4D97-AF65-F5344CB8AC3E}">
        <p14:creationId xmlns:p14="http://schemas.microsoft.com/office/powerpoint/2010/main" val="37248638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roHeading1"/>
          <p:cNvSpPr>
            <a:spLocks noGrp="1"/>
          </p:cNvSpPr>
          <p:nvPr>
            <p:ph type="ctrTitle"/>
            <p:custDataLst>
              <p:tags r:id="rId2"/>
            </p:custDataLst>
          </p:nvPr>
        </p:nvSpPr>
        <p:spPr/>
        <p:txBody>
          <a:bodyPr/>
          <a:lstStyle/>
          <a:p>
            <a:r>
              <a:rPr lang="en-US" sz="2625" dirty="0"/>
              <a:t>Florida State Board of Administration</a:t>
            </a:r>
          </a:p>
        </p:txBody>
      </p:sp>
      <p:sp>
        <p:nvSpPr>
          <p:cNvPr id="9" name="HeroHeading2"/>
          <p:cNvSpPr>
            <a:spLocks noGrp="1"/>
          </p:cNvSpPr>
          <p:nvPr>
            <p:ph type="subTitle" idx="1"/>
            <p:custDataLst>
              <p:tags r:id="rId3"/>
            </p:custDataLst>
          </p:nvPr>
        </p:nvSpPr>
        <p:spPr>
          <a:xfrm>
            <a:off x="1658685" y="1486090"/>
            <a:ext cx="4658989" cy="1852232"/>
          </a:xfrm>
        </p:spPr>
        <p:txBody>
          <a:bodyPr wrap="square"/>
          <a:lstStyle/>
          <a:p>
            <a:endParaRPr lang="en-US" sz="3750" b="1" dirty="0"/>
          </a:p>
          <a:p>
            <a:r>
              <a:rPr lang="en-US" sz="3750" b="1" dirty="0"/>
              <a:t>Review of Public Equity Markets</a:t>
            </a:r>
          </a:p>
        </p:txBody>
      </p:sp>
      <p:sp>
        <p:nvSpPr>
          <p:cNvPr id="6" name="Date"/>
          <p:cNvSpPr txBox="1"/>
          <p:nvPr>
            <p:custDataLst>
              <p:tags r:id="rId4"/>
            </p:custDataLst>
          </p:nvPr>
        </p:nvSpPr>
        <p:spPr>
          <a:xfrm>
            <a:off x="1658700" y="3877200"/>
            <a:ext cx="891000" cy="162000"/>
          </a:xfrm>
          <a:prstGeom prst="rect">
            <a:avLst/>
          </a:prstGeom>
          <a:noFill/>
        </p:spPr>
        <p:txBody>
          <a:bodyPr vert="horz" wrap="none" lIns="0" tIns="0" rIns="0" bIns="0" rtlCol="0" anchor="t" anchorCtr="0">
            <a:noAutofit/>
          </a:bodyPr>
          <a:lstStyle/>
          <a:p>
            <a:pPr defTabSz="685800">
              <a:tabLst>
                <a:tab pos="1200150" algn="l"/>
              </a:tabLst>
            </a:pPr>
            <a:r>
              <a:rPr lang="en-US" sz="900" dirty="0">
                <a:solidFill>
                  <a:srgbClr val="FFFFFF"/>
                </a:solidFill>
                <a:latin typeface="Arial"/>
              </a:rPr>
              <a:t>September 2021</a:t>
            </a:r>
          </a:p>
        </p:txBody>
      </p:sp>
      <p:sp>
        <p:nvSpPr>
          <p:cNvPr id="7" name="Summary"/>
          <p:cNvSpPr txBox="1"/>
          <p:nvPr>
            <p:custDataLst>
              <p:tags r:id="rId5"/>
            </p:custDataLst>
          </p:nvPr>
        </p:nvSpPr>
        <p:spPr>
          <a:xfrm>
            <a:off x="2622600" y="3877200"/>
            <a:ext cx="891000" cy="162000"/>
          </a:xfrm>
          <a:prstGeom prst="rect">
            <a:avLst/>
          </a:prstGeom>
          <a:noFill/>
        </p:spPr>
        <p:txBody>
          <a:bodyPr vert="horz" wrap="none" lIns="0" tIns="0" rIns="0" bIns="0" rtlCol="0" anchor="t" anchorCtr="0">
            <a:noAutofit/>
          </a:bodyPr>
          <a:lstStyle/>
          <a:p>
            <a:pPr defTabSz="685800">
              <a:tabLst>
                <a:tab pos="1200150" algn="l"/>
              </a:tabLst>
            </a:pPr>
            <a:endParaRPr lang="en-US" sz="900" dirty="0">
              <a:solidFill>
                <a:srgbClr val="FFFFFF"/>
              </a:solidFill>
              <a:latin typeface="Arial"/>
            </a:endParaRPr>
          </a:p>
        </p:txBody>
      </p:sp>
      <p:sp>
        <p:nvSpPr>
          <p:cNvPr id="3" name="GLOBALPEERREVIEW"/>
          <p:cNvSpPr txBox="1"/>
          <p:nvPr/>
        </p:nvSpPr>
        <p:spPr>
          <a:xfrm>
            <a:off x="5546694" y="4804699"/>
            <a:ext cx="2381250" cy="253916"/>
          </a:xfrm>
          <a:prstGeom prst="rect">
            <a:avLst/>
          </a:prstGeom>
          <a:solidFill>
            <a:scrgbClr r="0" g="0" b="0">
              <a:alpha val="25000"/>
            </a:scrgbClr>
          </a:solidFill>
        </p:spPr>
        <p:txBody>
          <a:bodyPr vert="horz" wrap="square" lIns="0" tIns="0" rIns="0" bIns="0" rtlCol="0" anchor="t" anchorCtr="0">
            <a:spAutoFit/>
          </a:bodyPr>
          <a:lstStyle/>
          <a:p>
            <a:pPr defTabSz="685800"/>
            <a:r>
              <a:rPr lang="en-US" sz="1650" dirty="0">
                <a:solidFill>
                  <a:srgbClr val="A9A9A9"/>
                </a:solidFill>
                <a:latin typeface="Arial Black" panose="020B0A04020102020204" pitchFamily="34" charset="0"/>
              </a:rPr>
              <a:t>Not Peer Reviewed</a:t>
            </a:r>
          </a:p>
        </p:txBody>
      </p:sp>
    </p:spTree>
    <p:custDataLst>
      <p:tags r:id="rId1"/>
    </p:custDataLst>
    <p:extLst>
      <p:ext uri="{BB962C8B-B14F-4D97-AF65-F5344CB8AC3E}">
        <p14:creationId xmlns:p14="http://schemas.microsoft.com/office/powerpoint/2010/main" val="155215393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66949" y="857250"/>
            <a:ext cx="6262601" cy="1254189"/>
          </a:xfrm>
        </p:spPr>
        <p:txBody>
          <a:bodyPr wrap="square">
            <a:spAutoFit/>
          </a:bodyPr>
          <a:lstStyle/>
          <a:p>
            <a:pPr>
              <a:spcBef>
                <a:spcPts val="1050"/>
              </a:spcBef>
              <a:spcAft>
                <a:spcPts val="0"/>
              </a:spcAft>
            </a:pPr>
            <a:r>
              <a:rPr lang="en-US" dirty="0"/>
              <a:t>SBA’s Public </a:t>
            </a:r>
            <a:r>
              <a:rPr lang="en-US" dirty="0" smtClean="0"/>
              <a:t>Markets </a:t>
            </a:r>
            <a:r>
              <a:rPr lang="en-US" dirty="0"/>
              <a:t>Investment Program</a:t>
            </a:r>
          </a:p>
          <a:p>
            <a:pPr>
              <a:spcBef>
                <a:spcPts val="1050"/>
              </a:spcBef>
              <a:spcAft>
                <a:spcPts val="0"/>
              </a:spcAft>
            </a:pPr>
            <a:r>
              <a:rPr lang="en-US" dirty="0"/>
              <a:t>Review of Equities</a:t>
            </a:r>
          </a:p>
          <a:p>
            <a:pPr>
              <a:spcBef>
                <a:spcPts val="1050"/>
              </a:spcBef>
              <a:spcAft>
                <a:spcPts val="0"/>
              </a:spcAft>
            </a:pPr>
            <a:r>
              <a:rPr lang="en-US" dirty="0"/>
              <a:t>Recent </a:t>
            </a:r>
            <a:r>
              <a:rPr lang="en-US" dirty="0" smtClean="0"/>
              <a:t>Activity </a:t>
            </a:r>
          </a:p>
          <a:p>
            <a:pPr>
              <a:spcBef>
                <a:spcPts val="1050"/>
              </a:spcBef>
              <a:spcAft>
                <a:spcPts val="0"/>
              </a:spcAft>
            </a:pPr>
            <a:endParaRPr lang="en-US" dirty="0"/>
          </a:p>
        </p:txBody>
      </p:sp>
      <p:sp>
        <p:nvSpPr>
          <p:cNvPr id="2" name="Title 1"/>
          <p:cNvSpPr>
            <a:spLocks noGrp="1"/>
          </p:cNvSpPr>
          <p:nvPr>
            <p:ph type="title"/>
          </p:nvPr>
        </p:nvSpPr>
        <p:spPr>
          <a:xfrm>
            <a:off x="1566948" y="364722"/>
            <a:ext cx="5688711" cy="290849"/>
          </a:xfrm>
        </p:spPr>
        <p:txBody>
          <a:bodyPr>
            <a:spAutoFit/>
          </a:bodyPr>
          <a:lstStyle/>
          <a:p>
            <a:r>
              <a:rPr lang="en-US" dirty="0"/>
              <a:t>Agenda</a:t>
            </a:r>
          </a:p>
        </p:txBody>
      </p:sp>
    </p:spTree>
    <p:custDataLst>
      <p:tags r:id="rId1"/>
    </p:custDataLst>
    <p:extLst>
      <p:ext uri="{BB962C8B-B14F-4D97-AF65-F5344CB8AC3E}">
        <p14:creationId xmlns:p14="http://schemas.microsoft.com/office/powerpoint/2010/main" val="249368876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747BA-AFE4-344C-9925-9AD482172B5C}"/>
              </a:ext>
            </a:extLst>
          </p:cNvPr>
          <p:cNvSpPr/>
          <p:nvPr/>
        </p:nvSpPr>
        <p:spPr>
          <a:xfrm>
            <a:off x="1657350" y="1371600"/>
            <a:ext cx="5829300" cy="997196"/>
          </a:xfrm>
          <a:prstGeom prst="rect">
            <a:avLst/>
          </a:prstGeom>
        </p:spPr>
        <p:txBody>
          <a:bodyPr wrap="square" lIns="0" tIns="0" rIns="0" bIns="0">
            <a:spAutoFit/>
          </a:bodyPr>
          <a:lstStyle/>
          <a:p>
            <a:pPr defTabSz="685800">
              <a:lnSpc>
                <a:spcPct val="80000"/>
              </a:lnSpc>
              <a:defRPr/>
            </a:pPr>
            <a:r>
              <a:rPr lang="en-US" sz="4050" b="1" dirty="0">
                <a:gradFill flip="none" rotWithShape="1">
                  <a:gsLst>
                    <a:gs pos="100000">
                      <a:srgbClr val="009DE0"/>
                    </a:gs>
                    <a:gs pos="0">
                      <a:srgbClr val="00AC41"/>
                    </a:gs>
                  </a:gsLst>
                  <a:lin ang="7200000" scaled="0"/>
                  <a:tileRect/>
                </a:gradFill>
                <a:latin typeface="Times New Roman" panose="02020603050405020304" pitchFamily="18" charset="0"/>
                <a:cs typeface="Times New Roman" panose="02020603050405020304" pitchFamily="18" charset="0"/>
              </a:rPr>
              <a:t>SBA’s Public Markets Investment Program</a:t>
            </a:r>
          </a:p>
        </p:txBody>
      </p:sp>
    </p:spTree>
    <p:custDataLst>
      <p:tags r:id="rId1"/>
    </p:custDataLst>
    <p:extLst>
      <p:ext uri="{BB962C8B-B14F-4D97-AF65-F5344CB8AC3E}">
        <p14:creationId xmlns:p14="http://schemas.microsoft.com/office/powerpoint/2010/main" val="35455845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314450" y="857251"/>
            <a:ext cx="6515100" cy="1751762"/>
          </a:xfrm>
        </p:spPr>
        <p:txBody>
          <a:bodyPr wrap="square">
            <a:spAutoFit/>
          </a:bodyPr>
          <a:lstStyle/>
          <a:p>
            <a:pPr>
              <a:spcBef>
                <a:spcPts val="1050"/>
              </a:spcBef>
              <a:spcAft>
                <a:spcPts val="0"/>
              </a:spcAft>
            </a:pPr>
            <a:r>
              <a:rPr lang="en-US" spc="-8" dirty="0"/>
              <a:t>All asset classes shall be invested to achieve or exceed the return of their respective </a:t>
            </a:r>
            <a:r>
              <a:rPr lang="en-US" dirty="0"/>
              <a:t>benchmarks over a long period of time. To obtain appropriate compensation for associated performance risks: </a:t>
            </a:r>
          </a:p>
          <a:p>
            <a:pPr lvl="1">
              <a:spcBef>
                <a:spcPts val="675"/>
              </a:spcBef>
              <a:spcAft>
                <a:spcPts val="0"/>
              </a:spcAft>
            </a:pPr>
            <a:r>
              <a:rPr lang="en-US" dirty="0"/>
              <a:t>Public market asset classes shall be well diversified with respect to their benchmarks and have a reliance on low cost passive strategies scaled according to the degree of efficiency in underlying securities markets, capacity in effective </a:t>
            </a:r>
            <a:r>
              <a:rPr lang="en-US" spc="-8" dirty="0"/>
              <a:t>active strategies, and ongoing total fund liquidity requirements (Investment Policy </a:t>
            </a:r>
            <a:r>
              <a:rPr lang="en-US" dirty="0"/>
              <a:t>Statement).</a:t>
            </a:r>
          </a:p>
        </p:txBody>
      </p:sp>
      <p:sp>
        <p:nvSpPr>
          <p:cNvPr id="3" name="Title 2"/>
          <p:cNvSpPr>
            <a:spLocks noGrp="1"/>
          </p:cNvSpPr>
          <p:nvPr>
            <p:ph type="title"/>
          </p:nvPr>
        </p:nvSpPr>
        <p:spPr>
          <a:xfrm>
            <a:off x="1314450" y="171450"/>
            <a:ext cx="6515100" cy="581698"/>
          </a:xfrm>
        </p:spPr>
        <p:txBody>
          <a:bodyPr wrap="square">
            <a:spAutoFit/>
          </a:bodyPr>
          <a:lstStyle/>
          <a:p>
            <a:r>
              <a:rPr lang="en-US" dirty="0"/>
              <a:t>SBA’s Public Markets Investment Programs</a:t>
            </a:r>
            <a:br>
              <a:rPr lang="en-US" dirty="0"/>
            </a:br>
            <a:r>
              <a:rPr lang="en-US" dirty="0">
                <a:solidFill>
                  <a:schemeClr val="tx2"/>
                </a:solidFill>
              </a:rPr>
              <a:t>Guiding Principles</a:t>
            </a:r>
          </a:p>
        </p:txBody>
      </p:sp>
    </p:spTree>
    <p:custDataLst>
      <p:tags r:id="rId1"/>
    </p:custDataLst>
    <p:extLst>
      <p:ext uri="{BB962C8B-B14F-4D97-AF65-F5344CB8AC3E}">
        <p14:creationId xmlns:p14="http://schemas.microsoft.com/office/powerpoint/2010/main" val="329595016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14450" y="4568650"/>
            <a:ext cx="4775318" cy="103875"/>
          </a:xfrm>
          <a:prstGeom prst="rect">
            <a:avLst/>
          </a:prstGeom>
          <a:noFill/>
        </p:spPr>
        <p:txBody>
          <a:bodyPr wrap="square" lIns="0" tIns="0" rIns="0" bIns="0" rtlCol="0" anchor="t" anchorCtr="0">
            <a:spAutoFit/>
          </a:bodyPr>
          <a:lstStyle/>
          <a:p>
            <a:pPr marL="52241" indent="-52241" defTabSz="685800">
              <a:tabLst>
                <a:tab pos="52241" algn="l"/>
              </a:tabLst>
            </a:pPr>
            <a:r>
              <a:rPr lang="en-US" sz="675" baseline="30000" dirty="0">
                <a:solidFill>
                  <a:srgbClr val="FFFFFF">
                    <a:lumMod val="50000"/>
                  </a:srgbClr>
                </a:solidFill>
                <a:latin typeface="Arial" pitchFamily="34" charset="0"/>
                <a:cs typeface="Arial" pitchFamily="34" charset="0"/>
              </a:rPr>
              <a:t>1</a:t>
            </a:r>
            <a:r>
              <a:rPr lang="en-US" sz="675" dirty="0">
                <a:solidFill>
                  <a:srgbClr val="FFFFFF">
                    <a:lumMod val="50000"/>
                  </a:srgbClr>
                </a:solidFill>
                <a:latin typeface="Arial" pitchFamily="34" charset="0"/>
                <a:cs typeface="Arial" pitchFamily="34" charset="0"/>
              </a:rPr>
              <a:t>	Source: Data as of 12/31/2019 – CEM 2020 Survey</a:t>
            </a:r>
          </a:p>
        </p:txBody>
      </p:sp>
      <p:sp>
        <p:nvSpPr>
          <p:cNvPr id="2" name="Title 1"/>
          <p:cNvSpPr>
            <a:spLocks noGrp="1"/>
          </p:cNvSpPr>
          <p:nvPr>
            <p:ph type="title"/>
          </p:nvPr>
        </p:nvSpPr>
        <p:spPr>
          <a:xfrm>
            <a:off x="1314450" y="171450"/>
            <a:ext cx="6515100" cy="581698"/>
          </a:xfrm>
        </p:spPr>
        <p:txBody>
          <a:bodyPr wrap="square">
            <a:spAutoFit/>
          </a:bodyPr>
          <a:lstStyle/>
          <a:p>
            <a:r>
              <a:rPr lang="en-US" dirty="0"/>
              <a:t>SBA’s </a:t>
            </a:r>
            <a:r>
              <a:rPr lang="en-US" dirty="0" smtClean="0"/>
              <a:t>Global Equity Investment </a:t>
            </a:r>
            <a:r>
              <a:rPr lang="en-US" dirty="0"/>
              <a:t>Program</a:t>
            </a:r>
            <a:br>
              <a:rPr lang="en-US" dirty="0"/>
            </a:br>
            <a:r>
              <a:rPr lang="en-US" dirty="0">
                <a:solidFill>
                  <a:schemeClr val="tx2"/>
                </a:solidFill>
              </a:rPr>
              <a:t>Mercer’s General Observations</a:t>
            </a:r>
          </a:p>
        </p:txBody>
      </p:sp>
      <p:sp>
        <p:nvSpPr>
          <p:cNvPr id="3" name="Content Placeholder 2"/>
          <p:cNvSpPr>
            <a:spLocks noGrp="1"/>
          </p:cNvSpPr>
          <p:nvPr>
            <p:ph idx="1"/>
          </p:nvPr>
        </p:nvSpPr>
        <p:spPr>
          <a:xfrm>
            <a:off x="1314451" y="857250"/>
            <a:ext cx="6597650" cy="2716128"/>
          </a:xfrm>
        </p:spPr>
        <p:txBody>
          <a:bodyPr wrap="square">
            <a:spAutoFit/>
          </a:bodyPr>
          <a:lstStyle/>
          <a:p>
            <a:pPr>
              <a:spcBef>
                <a:spcPts val="1050"/>
              </a:spcBef>
              <a:spcAft>
                <a:spcPts val="0"/>
              </a:spcAft>
            </a:pPr>
            <a:r>
              <a:rPr lang="en-US" dirty="0"/>
              <a:t>FRS is very intensive in its manager due diligence, selection and monitoring</a:t>
            </a:r>
          </a:p>
          <a:p>
            <a:pPr>
              <a:spcBef>
                <a:spcPts val="1050"/>
              </a:spcBef>
              <a:spcAft>
                <a:spcPts val="0"/>
              </a:spcAft>
            </a:pPr>
            <a:r>
              <a:rPr lang="en-US" dirty="0" smtClean="0"/>
              <a:t>The </a:t>
            </a:r>
            <a:r>
              <a:rPr lang="en-US" dirty="0"/>
              <a:t>global equity asset class is managed in a prudent, risk-controlled fashion.</a:t>
            </a:r>
          </a:p>
          <a:p>
            <a:pPr>
              <a:spcBef>
                <a:spcPts val="1050"/>
              </a:spcBef>
              <a:spcAft>
                <a:spcPts val="0"/>
              </a:spcAft>
            </a:pPr>
            <a:r>
              <a:rPr lang="en-US" dirty="0"/>
              <a:t>Appropriate levels of delegation are given to the staff</a:t>
            </a:r>
          </a:p>
          <a:p>
            <a:pPr>
              <a:spcBef>
                <a:spcPts val="1050"/>
              </a:spcBef>
              <a:spcAft>
                <a:spcPts val="0"/>
              </a:spcAft>
            </a:pPr>
            <a:r>
              <a:rPr lang="en-US" spc="-8" dirty="0"/>
              <a:t>FRS is a significant user of passive management albeit slightly less than peers (48% of Portfolio vs. 52% of peers</a:t>
            </a:r>
            <a:r>
              <a:rPr lang="en-US" spc="-8" baseline="30000" dirty="0"/>
              <a:t>1</a:t>
            </a:r>
            <a:r>
              <a:rPr lang="en-US" spc="-8" dirty="0"/>
              <a:t>)</a:t>
            </a:r>
          </a:p>
          <a:p>
            <a:pPr>
              <a:spcBef>
                <a:spcPts val="1050"/>
              </a:spcBef>
              <a:spcAft>
                <a:spcPts val="0"/>
              </a:spcAft>
            </a:pPr>
            <a:r>
              <a:rPr lang="en-US" dirty="0"/>
              <a:t>Active risk levels are monitored against predetermined ranges</a:t>
            </a:r>
          </a:p>
          <a:p>
            <a:pPr>
              <a:spcBef>
                <a:spcPts val="1050"/>
              </a:spcBef>
              <a:spcAft>
                <a:spcPts val="0"/>
              </a:spcAft>
            </a:pPr>
            <a:r>
              <a:rPr lang="en-US" dirty="0"/>
              <a:t>The Plan effectively uses internal resources to keep costs low (</a:t>
            </a:r>
            <a:r>
              <a:rPr lang="en-US" dirty="0" smtClean="0"/>
              <a:t>46% </a:t>
            </a:r>
            <a:r>
              <a:rPr lang="en-US" dirty="0"/>
              <a:t>of Portfolio vs. </a:t>
            </a:r>
            <a:r>
              <a:rPr lang="en-US" dirty="0" smtClean="0"/>
              <a:t>40% </a:t>
            </a:r>
            <a:r>
              <a:rPr lang="en-US" dirty="0"/>
              <a:t>of peers</a:t>
            </a:r>
            <a:r>
              <a:rPr lang="en-US" baseline="30000" dirty="0"/>
              <a:t>1</a:t>
            </a:r>
            <a:r>
              <a:rPr lang="en-US" dirty="0"/>
              <a:t>)</a:t>
            </a:r>
          </a:p>
          <a:p>
            <a:pPr>
              <a:spcBef>
                <a:spcPts val="1050"/>
              </a:spcBef>
              <a:spcAft>
                <a:spcPts val="0"/>
              </a:spcAft>
            </a:pPr>
            <a:r>
              <a:rPr lang="en-US" dirty="0"/>
              <a:t>Results have been favorable over all time periods measured</a:t>
            </a:r>
          </a:p>
        </p:txBody>
      </p:sp>
    </p:spTree>
    <p:custDataLst>
      <p:tags r:id="rId1"/>
    </p:custDataLst>
    <p:extLst>
      <p:ext uri="{BB962C8B-B14F-4D97-AF65-F5344CB8AC3E}">
        <p14:creationId xmlns:p14="http://schemas.microsoft.com/office/powerpoint/2010/main" val="377756104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flipV="1">
            <a:off x="2006600" y="1511300"/>
            <a:ext cx="5238749" cy="2209801"/>
          </a:xfrm>
          <a:prstGeom prst="rect">
            <a:avLst/>
          </a:prstGeom>
          <a:solidFill>
            <a:srgbClr val="E6E6E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627861854"/>
              </p:ext>
            </p:extLst>
          </p:nvPr>
        </p:nvGraphicFramePr>
        <p:xfrm>
          <a:off x="2171700" y="1739901"/>
          <a:ext cx="4802477" cy="1524000"/>
        </p:xfrm>
        <a:graphic>
          <a:graphicData uri="http://schemas.openxmlformats.org/drawingml/2006/table">
            <a:tbl>
              <a:tblPr/>
              <a:tblGrid>
                <a:gridCol w="1726810">
                  <a:extLst>
                    <a:ext uri="{9D8B030D-6E8A-4147-A177-3AD203B41FA5}">
                      <a16:colId xmlns:a16="http://schemas.microsoft.com/office/drawing/2014/main" val="20000"/>
                    </a:ext>
                  </a:extLst>
                </a:gridCol>
                <a:gridCol w="1518755">
                  <a:extLst>
                    <a:ext uri="{9D8B030D-6E8A-4147-A177-3AD203B41FA5}">
                      <a16:colId xmlns:a16="http://schemas.microsoft.com/office/drawing/2014/main" val="20001"/>
                    </a:ext>
                  </a:extLst>
                </a:gridCol>
                <a:gridCol w="1556912">
                  <a:extLst>
                    <a:ext uri="{9D8B030D-6E8A-4147-A177-3AD203B41FA5}">
                      <a16:colId xmlns:a16="http://schemas.microsoft.com/office/drawing/2014/main" val="20002"/>
                    </a:ext>
                  </a:extLst>
                </a:gridCol>
              </a:tblGrid>
              <a:tr h="297180">
                <a:tc>
                  <a:txBody>
                    <a:bodyPr/>
                    <a:lstStyle/>
                    <a:p>
                      <a:pPr algn="l" fontAlgn="b"/>
                      <a:endParaRPr kumimoji="0" lang="en-US" sz="1100" b="1" i="0" u="none" strike="noStrike" kern="1200" cap="none" normalizeH="0" baseline="0" dirty="0">
                        <a:ln>
                          <a:noFill/>
                        </a:ln>
                        <a:solidFill>
                          <a:schemeClr val="accent2"/>
                        </a:solidFill>
                        <a:effectLst/>
                        <a:latin typeface="Arial" charset="0"/>
                        <a:ea typeface="ＭＳ Ｐゴシック"/>
                        <a:cs typeface="ＭＳ Ｐゴシック"/>
                      </a:endParaRPr>
                    </a:p>
                  </a:txBody>
                  <a:tcPr marL="68580" marR="68580" marT="68580" marB="68580" anchor="ctr">
                    <a:lnL>
                      <a:noFill/>
                    </a:lnL>
                    <a:lnR>
                      <a:noFill/>
                    </a:lnR>
                    <a:lnT w="19050" cap="flat" cmpd="sng" algn="ctr">
                      <a:solidFill>
                        <a:srgbClr val="003865"/>
                      </a:solidFill>
                      <a:prstDash val="solid"/>
                      <a:round/>
                      <a:headEnd type="none" w="med" len="med"/>
                      <a:tailEnd type="none" w="med" len="med"/>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kumimoji="0" lang="en-US" sz="1100" b="1" i="0" u="none" strike="noStrike" kern="1200" cap="none" normalizeH="0" baseline="0" dirty="0" smtClean="0">
                          <a:ln>
                            <a:noFill/>
                          </a:ln>
                          <a:solidFill>
                            <a:schemeClr val="accent2"/>
                          </a:solidFill>
                          <a:effectLst/>
                          <a:latin typeface="Arial" charset="0"/>
                          <a:ea typeface="ＭＳ Ｐゴシック"/>
                          <a:cs typeface="ＭＳ Ｐゴシック"/>
                        </a:rPr>
                        <a:t>FRS</a:t>
                      </a:r>
                      <a:r>
                        <a:rPr kumimoji="0" lang="en-US" sz="1100" b="1" i="0" u="none" strike="noStrike" kern="1200" cap="none" normalizeH="0" baseline="30000" dirty="0" smtClean="0">
                          <a:ln>
                            <a:noFill/>
                          </a:ln>
                          <a:solidFill>
                            <a:schemeClr val="accent2"/>
                          </a:solidFill>
                          <a:effectLst/>
                          <a:latin typeface="Arial" charset="0"/>
                          <a:ea typeface="ＭＳ Ｐゴシック"/>
                          <a:cs typeface="ＭＳ Ｐゴシック"/>
                        </a:rPr>
                        <a:t>1</a:t>
                      </a:r>
                      <a:endParaRPr kumimoji="0" lang="en-US" sz="1100" b="1" i="0" u="none" strike="noStrike" kern="1200" cap="none" normalizeH="0" baseline="30000" dirty="0">
                        <a:ln>
                          <a:noFill/>
                        </a:ln>
                        <a:solidFill>
                          <a:schemeClr val="accent2"/>
                        </a:solidFill>
                        <a:effectLst/>
                        <a:latin typeface="Arial" charset="0"/>
                        <a:ea typeface="ＭＳ Ｐゴシック"/>
                        <a:cs typeface="ＭＳ Ｐゴシック"/>
                      </a:endParaRPr>
                    </a:p>
                  </a:txBody>
                  <a:tcPr marL="68580" marR="68580" marT="68580" marB="68580" anchor="ctr">
                    <a:lnL>
                      <a:noFill/>
                    </a:lnL>
                    <a:lnR>
                      <a:noFill/>
                    </a:lnR>
                    <a:lnT w="19050" cap="flat" cmpd="sng" algn="ctr">
                      <a:solidFill>
                        <a:srgbClr val="003865"/>
                      </a:solidFill>
                      <a:prstDash val="solid"/>
                      <a:round/>
                      <a:headEnd type="none" w="med" len="med"/>
                      <a:tailEnd type="none" w="med" len="med"/>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kumimoji="0" lang="en-US" sz="1100" b="1" i="0" u="none" strike="noStrike" kern="1200" cap="none" normalizeH="0" baseline="0" dirty="0" smtClean="0">
                          <a:ln>
                            <a:noFill/>
                          </a:ln>
                          <a:solidFill>
                            <a:schemeClr val="accent2"/>
                          </a:solidFill>
                          <a:effectLst/>
                          <a:latin typeface="Arial" charset="0"/>
                          <a:ea typeface="ＭＳ Ｐゴシック"/>
                          <a:cs typeface="ＭＳ Ｐゴシック"/>
                        </a:rPr>
                        <a:t>Peers</a:t>
                      </a:r>
                      <a:endParaRPr kumimoji="0" lang="en-US" sz="1100" b="1" i="0" u="none" strike="noStrike" kern="1200" cap="none" normalizeH="0" baseline="0" dirty="0">
                        <a:ln>
                          <a:noFill/>
                        </a:ln>
                        <a:solidFill>
                          <a:schemeClr val="accent2"/>
                        </a:solidFill>
                        <a:effectLst/>
                        <a:latin typeface="Arial" charset="0"/>
                        <a:ea typeface="ＭＳ Ｐゴシック"/>
                        <a:cs typeface="ＭＳ Ｐゴシック"/>
                      </a:endParaRPr>
                    </a:p>
                  </a:txBody>
                  <a:tcPr marL="68580" marR="68580" marT="68580" marB="68580" anchor="ctr">
                    <a:lnL>
                      <a:noFill/>
                    </a:lnL>
                    <a:lnR>
                      <a:noFill/>
                    </a:lnR>
                    <a:lnT w="19050" cap="flat" cmpd="sng" algn="ctr">
                      <a:solidFill>
                        <a:srgbClr val="003865"/>
                      </a:solidFill>
                      <a:prstDash val="solid"/>
                      <a:round/>
                      <a:headEnd type="none" w="med" len="med"/>
                      <a:tailEnd type="none" w="med" len="med"/>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7180">
                <a:tc>
                  <a:txBody>
                    <a:bodyPr/>
                    <a:lstStyle/>
                    <a:p>
                      <a:pPr algn="l" fontAlgn="b"/>
                      <a:r>
                        <a:rPr lang="en-US" sz="1100" b="0" i="0" u="none" strike="noStrike" dirty="0" smtClean="0">
                          <a:solidFill>
                            <a:schemeClr val="tx1"/>
                          </a:solidFill>
                          <a:effectLst/>
                          <a:latin typeface="Arial" panose="020B0604020202020204" pitchFamily="34" charset="0"/>
                          <a:cs typeface="Arial" panose="020B0604020202020204" pitchFamily="34" charset="0"/>
                        </a:rPr>
                        <a:t>Internal Passive</a:t>
                      </a:r>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marL="68580" marR="68580" marT="68580" marB="68580" anchor="ctr">
                    <a:lnL>
                      <a:noFill/>
                    </a:lnL>
                    <a:lnR>
                      <a:noFill/>
                    </a:lnR>
                    <a:lnT w="19050" cap="flat" cmpd="sng" algn="ctr">
                      <a:solidFill>
                        <a:srgbClr val="003865"/>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44.5%</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68580" marB="68580" anchor="ctr">
                    <a:lnL>
                      <a:noFill/>
                    </a:lnL>
                    <a:lnR>
                      <a:noFill/>
                    </a:lnR>
                    <a:lnT w="19050" cap="flat" cmpd="sng" algn="ctr">
                      <a:solidFill>
                        <a:srgbClr val="003865"/>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26.3%</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68580" marB="68580" anchor="ctr">
                    <a:lnL>
                      <a:noFill/>
                    </a:lnL>
                    <a:lnR>
                      <a:noFill/>
                    </a:lnR>
                    <a:lnT w="19050" cap="flat" cmpd="sng" algn="ctr">
                      <a:solidFill>
                        <a:srgbClr val="003865"/>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7180">
                <a:tc>
                  <a:txBody>
                    <a:bodyPr/>
                    <a:lstStyle/>
                    <a:p>
                      <a:pPr algn="l" fontAlgn="b"/>
                      <a:r>
                        <a:rPr lang="en-US" sz="1100" b="0" i="0" u="none" strike="noStrike" dirty="0" smtClean="0">
                          <a:solidFill>
                            <a:schemeClr val="tx1"/>
                          </a:solidFill>
                          <a:effectLst/>
                          <a:latin typeface="Arial" panose="020B0604020202020204" pitchFamily="34" charset="0"/>
                          <a:cs typeface="Arial" panose="020B0604020202020204" pitchFamily="34" charset="0"/>
                        </a:rPr>
                        <a:t>Internal Active</a:t>
                      </a:r>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marL="68580" marR="68580" marT="68580" marB="6858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1.3%</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68580" marB="6858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13.6%</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68580" marB="6858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7180">
                <a:tc>
                  <a:txBody>
                    <a:bodyPr/>
                    <a:lstStyle/>
                    <a:p>
                      <a:pPr algn="l" fontAlgn="b"/>
                      <a:r>
                        <a:rPr lang="en-US" sz="1100" b="0" i="0" u="none" strike="noStrike" dirty="0" smtClean="0">
                          <a:solidFill>
                            <a:schemeClr val="tx1"/>
                          </a:solidFill>
                          <a:effectLst/>
                          <a:latin typeface="Arial" panose="020B0604020202020204" pitchFamily="34" charset="0"/>
                          <a:cs typeface="Arial" panose="020B0604020202020204" pitchFamily="34" charset="0"/>
                        </a:rPr>
                        <a:t>External</a:t>
                      </a:r>
                      <a:r>
                        <a:rPr lang="en-US" sz="1100" b="0" i="0" u="none" strike="noStrike" baseline="0" dirty="0" smtClean="0">
                          <a:solidFill>
                            <a:schemeClr val="tx1"/>
                          </a:solidFill>
                          <a:effectLst/>
                          <a:latin typeface="Arial" panose="020B0604020202020204" pitchFamily="34" charset="0"/>
                          <a:cs typeface="Arial" panose="020B0604020202020204" pitchFamily="34" charset="0"/>
                        </a:rPr>
                        <a:t> Passive</a:t>
                      </a:r>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marL="68580" marR="68580" marT="68580" marB="6858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3.9%</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68580" marB="6858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25.9%</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68580" marB="6858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97180">
                <a:tc>
                  <a:txBody>
                    <a:bodyPr/>
                    <a:lstStyle/>
                    <a:p>
                      <a:pPr algn="l" fontAlgn="b"/>
                      <a:r>
                        <a:rPr lang="en-US" sz="1100" b="0" i="0" u="none" strike="noStrike" dirty="0" smtClean="0">
                          <a:solidFill>
                            <a:schemeClr val="tx1"/>
                          </a:solidFill>
                          <a:effectLst/>
                          <a:latin typeface="Arial" panose="020B0604020202020204" pitchFamily="34" charset="0"/>
                          <a:cs typeface="Arial" panose="020B0604020202020204" pitchFamily="34" charset="0"/>
                        </a:rPr>
                        <a:t>External Active</a:t>
                      </a:r>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marL="68580" marR="68580" marT="68580" marB="68580" anchor="ctr">
                    <a:lnL>
                      <a:noFill/>
                    </a:lnL>
                    <a:lnR>
                      <a:noFill/>
                    </a:lnR>
                    <a:lnT>
                      <a:noFill/>
                    </a:lnT>
                    <a:lnB w="19050" cap="flat" cmpd="sng" algn="ctr">
                      <a:solidFill>
                        <a:srgbClr val="003865"/>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50.3%</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68580" marB="68580" anchor="ctr">
                    <a:lnL>
                      <a:noFill/>
                    </a:lnL>
                    <a:lnR>
                      <a:noFill/>
                    </a:lnR>
                    <a:lnT>
                      <a:noFill/>
                    </a:lnT>
                    <a:lnB w="19050" cap="flat" cmpd="sng" algn="ctr">
                      <a:solidFill>
                        <a:srgbClr val="003865"/>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34.3%</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68580" marB="68580" anchor="ctr">
                    <a:lnL>
                      <a:noFill/>
                    </a:lnL>
                    <a:lnR>
                      <a:noFill/>
                    </a:lnR>
                    <a:lnT>
                      <a:noFill/>
                    </a:lnT>
                    <a:lnB w="19050" cap="flat" cmpd="sng" algn="ctr">
                      <a:solidFill>
                        <a:srgbClr val="003865"/>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314450" y="171450"/>
            <a:ext cx="6515100" cy="581698"/>
          </a:xfrm>
        </p:spPr>
        <p:txBody>
          <a:bodyPr wrap="square">
            <a:spAutoFit/>
          </a:bodyPr>
          <a:lstStyle/>
          <a:p>
            <a:r>
              <a:rPr lang="en-US" dirty="0"/>
              <a:t>Review of Equities</a:t>
            </a:r>
            <a:br>
              <a:rPr lang="en-US" dirty="0"/>
            </a:br>
            <a:r>
              <a:rPr lang="en-US" dirty="0">
                <a:solidFill>
                  <a:schemeClr val="tx2"/>
                </a:solidFill>
              </a:rPr>
              <a:t>Asset Allocation – Passive versus Active</a:t>
            </a:r>
          </a:p>
        </p:txBody>
      </p:sp>
      <p:sp>
        <p:nvSpPr>
          <p:cNvPr id="3" name="Content Placeholder 2"/>
          <p:cNvSpPr>
            <a:spLocks noGrp="1"/>
          </p:cNvSpPr>
          <p:nvPr>
            <p:ph idx="1"/>
          </p:nvPr>
        </p:nvSpPr>
        <p:spPr>
          <a:xfrm>
            <a:off x="1314451" y="857250"/>
            <a:ext cx="6369050" cy="369332"/>
          </a:xfrm>
        </p:spPr>
        <p:txBody>
          <a:bodyPr wrap="square">
            <a:spAutoFit/>
          </a:bodyPr>
          <a:lstStyle/>
          <a:p>
            <a:pPr>
              <a:spcBef>
                <a:spcPts val="1050"/>
              </a:spcBef>
              <a:spcAft>
                <a:spcPts val="0"/>
              </a:spcAft>
            </a:pPr>
            <a:r>
              <a:rPr lang="en-US" sz="1200" spc="-8" dirty="0"/>
              <a:t>The SBA uses more internal passive management and external active management relative to peers.</a:t>
            </a:r>
          </a:p>
        </p:txBody>
      </p:sp>
      <p:sp>
        <p:nvSpPr>
          <p:cNvPr id="9" name="TextBox 8"/>
          <p:cNvSpPr txBox="1"/>
          <p:nvPr/>
        </p:nvSpPr>
        <p:spPr>
          <a:xfrm>
            <a:off x="2171700" y="3301998"/>
            <a:ext cx="4775318" cy="223138"/>
          </a:xfrm>
          <a:prstGeom prst="rect">
            <a:avLst/>
          </a:prstGeom>
          <a:noFill/>
        </p:spPr>
        <p:txBody>
          <a:bodyPr wrap="square" lIns="0" tIns="0" rIns="0" bIns="0" rtlCol="0" anchor="t" anchorCtr="0">
            <a:spAutoFit/>
          </a:bodyPr>
          <a:lstStyle/>
          <a:p>
            <a:pPr marL="52241" indent="-52241" defTabSz="685800">
              <a:tabLst>
                <a:tab pos="52241" algn="l"/>
              </a:tabLst>
            </a:pPr>
            <a:r>
              <a:rPr lang="en-US" sz="600" baseline="30000" dirty="0">
                <a:solidFill>
                  <a:srgbClr val="FFFFFF">
                    <a:lumMod val="50000"/>
                  </a:srgbClr>
                </a:solidFill>
                <a:latin typeface="Arial" pitchFamily="34" charset="0"/>
                <a:cs typeface="Arial" pitchFamily="34" charset="0"/>
              </a:rPr>
              <a:t>1 </a:t>
            </a:r>
            <a:r>
              <a:rPr lang="en-US" sz="600" dirty="0">
                <a:solidFill>
                  <a:srgbClr val="FFFFFF">
                    <a:lumMod val="50000"/>
                  </a:srgbClr>
                </a:solidFill>
                <a:latin typeface="Arial" pitchFamily="34" charset="0"/>
                <a:cs typeface="Arial" pitchFamily="34" charset="0"/>
              </a:rPr>
              <a:t>May not add to 100% due to rounding.</a:t>
            </a:r>
          </a:p>
          <a:p>
            <a:pPr marL="52241" indent="-52241" defTabSz="685800">
              <a:spcBef>
                <a:spcPts val="300"/>
              </a:spcBef>
              <a:tabLst>
                <a:tab pos="52241" algn="l"/>
              </a:tabLst>
            </a:pPr>
            <a:r>
              <a:rPr lang="en-US" sz="600" dirty="0">
                <a:solidFill>
                  <a:srgbClr val="FFFFFF">
                    <a:lumMod val="50000"/>
                  </a:srgbClr>
                </a:solidFill>
                <a:latin typeface="Arial" pitchFamily="34" charset="0"/>
                <a:cs typeface="Arial" pitchFamily="34" charset="0"/>
              </a:rPr>
              <a:t>Source: Data as of 12/31/2019 – CEM 2020 Survey</a:t>
            </a:r>
          </a:p>
        </p:txBody>
      </p:sp>
    </p:spTree>
    <p:custDataLst>
      <p:tags r:id="rId1"/>
    </p:custDataLst>
    <p:extLst>
      <p:ext uri="{BB962C8B-B14F-4D97-AF65-F5344CB8AC3E}">
        <p14:creationId xmlns:p14="http://schemas.microsoft.com/office/powerpoint/2010/main" val="41830129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71450"/>
            <a:ext cx="6515100" cy="581698"/>
          </a:xfrm>
        </p:spPr>
        <p:txBody>
          <a:bodyPr>
            <a:spAutoFit/>
          </a:bodyPr>
          <a:lstStyle/>
          <a:p>
            <a:r>
              <a:rPr lang="en-US" dirty="0"/>
              <a:t>SBA’s Public Markets Investment Programs</a:t>
            </a:r>
            <a:br>
              <a:rPr lang="en-US" dirty="0"/>
            </a:br>
            <a:r>
              <a:rPr lang="en-US" dirty="0">
                <a:solidFill>
                  <a:schemeClr val="tx2"/>
                </a:solidFill>
              </a:rPr>
              <a:t>Guiding Principles</a:t>
            </a:r>
          </a:p>
        </p:txBody>
      </p:sp>
      <p:sp>
        <p:nvSpPr>
          <p:cNvPr id="4" name="Content Placeholder 3"/>
          <p:cNvSpPr>
            <a:spLocks noGrp="1"/>
          </p:cNvSpPr>
          <p:nvPr>
            <p:ph idx="1"/>
          </p:nvPr>
        </p:nvSpPr>
        <p:spPr>
          <a:xfrm>
            <a:off x="1314450" y="754380"/>
            <a:ext cx="6515100" cy="4003660"/>
          </a:xfrm>
        </p:spPr>
        <p:txBody>
          <a:bodyPr>
            <a:spAutoFit/>
          </a:bodyPr>
          <a:lstStyle/>
          <a:p>
            <a:pPr marL="127397" indent="-127397">
              <a:spcBef>
                <a:spcPts val="900"/>
              </a:spcBef>
              <a:spcAft>
                <a:spcPts val="0"/>
              </a:spcAft>
            </a:pPr>
            <a:r>
              <a:rPr lang="en-US" sz="1050" dirty="0"/>
              <a:t>In 2016, Mercer conducted a structural review of the Global Equity Asset Class and concluded Global Equity incorporates many of the best practices in institutional fund management and is appropriate given the FRS’s size and negative cash flow position. Specifically, Mercer believes there are a number of key areas that should be evaluated for best practices, with some key observations for SBA:</a:t>
            </a:r>
          </a:p>
          <a:p>
            <a:pPr lvl="1">
              <a:spcBef>
                <a:spcPts val="525"/>
              </a:spcBef>
              <a:spcAft>
                <a:spcPts val="0"/>
              </a:spcAft>
            </a:pPr>
            <a:r>
              <a:rPr lang="en-US" sz="1050" dirty="0"/>
              <a:t>Active/Passive Allocations. The SBA is utilizing active/passive management across sub-asset classes effectively. </a:t>
            </a:r>
          </a:p>
          <a:p>
            <a:pPr lvl="1">
              <a:spcBef>
                <a:spcPts val="525"/>
              </a:spcBef>
              <a:spcAft>
                <a:spcPts val="0"/>
              </a:spcAft>
            </a:pPr>
            <a:r>
              <a:rPr lang="en-US" sz="1050" dirty="0"/>
              <a:t>Use of Internal Management. The SBA has been cost effective in their use of internal passive management within the US Equities and Dedicated Global Equities space, unlike many of their peers. </a:t>
            </a:r>
          </a:p>
          <a:p>
            <a:pPr lvl="1">
              <a:spcBef>
                <a:spcPts val="525"/>
              </a:spcBef>
              <a:spcAft>
                <a:spcPts val="0"/>
              </a:spcAft>
            </a:pPr>
            <a:r>
              <a:rPr lang="en-US" sz="1050" dirty="0"/>
              <a:t>Active Risk Budget. The risk budgeting monitoring standards for the FRS Pension Plan for the Global Equity asset class is a monitoring standard of 0.75% and an escalation standard of 1.25% and staff has stayed well within these bounds over time.</a:t>
            </a:r>
          </a:p>
          <a:p>
            <a:pPr lvl="1">
              <a:spcBef>
                <a:spcPts val="525"/>
              </a:spcBef>
              <a:spcAft>
                <a:spcPts val="0"/>
              </a:spcAft>
            </a:pPr>
            <a:r>
              <a:rPr lang="en-US" sz="1050" dirty="0"/>
              <a:t>Investment Manager Review. Overall we believe the sub-asset classes to be well diversified in terms of manager style and risk.</a:t>
            </a:r>
          </a:p>
          <a:p>
            <a:pPr lvl="1">
              <a:spcBef>
                <a:spcPts val="525"/>
              </a:spcBef>
              <a:spcAft>
                <a:spcPts val="0"/>
              </a:spcAft>
            </a:pPr>
            <a:r>
              <a:rPr lang="en-US" sz="1050" dirty="0"/>
              <a:t>Benchmarking/Market-Capitalization Weighted Exposures. Except in unique circumstances, the staff has incurred very little misfit risk relative to its asset class benchmarks. </a:t>
            </a:r>
          </a:p>
          <a:p>
            <a:pPr lvl="1">
              <a:spcBef>
                <a:spcPts val="525"/>
              </a:spcBef>
              <a:spcAft>
                <a:spcPts val="0"/>
              </a:spcAft>
            </a:pPr>
            <a:r>
              <a:rPr lang="en-US" sz="1050" dirty="0"/>
              <a:t>Potential Alpha Opportunities. The Global Equity staff continually researches and capitalizes on potential alpha opportunities which has included exposures to China A shares, frontier markets, emerging markets small cap, US microcap, and a currency overlay program.</a:t>
            </a:r>
          </a:p>
          <a:p>
            <a:pPr lvl="1">
              <a:spcBef>
                <a:spcPts val="525"/>
              </a:spcBef>
              <a:spcAft>
                <a:spcPts val="0"/>
              </a:spcAft>
            </a:pPr>
            <a:r>
              <a:rPr lang="en-US" sz="1050" dirty="0"/>
              <a:t>Performance Summary. The SBA has realized strong risk-adjusted returns historically. These strong risk-adjusted returns are attributable to the SBA’s thoughtful approach to portfolio construction through employing passive mandates in more efficient markets, allocating assets to a diversified yet high conviction active manager base, and deploying assets in higher alpha potential market segments.</a:t>
            </a:r>
          </a:p>
        </p:txBody>
      </p:sp>
    </p:spTree>
    <p:custDataLst>
      <p:tags r:id="rId1"/>
    </p:custDataLst>
    <p:extLst>
      <p:ext uri="{BB962C8B-B14F-4D97-AF65-F5344CB8AC3E}">
        <p14:creationId xmlns:p14="http://schemas.microsoft.com/office/powerpoint/2010/main" val="220207256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747BA-AFE4-344C-9925-9AD482172B5C}"/>
              </a:ext>
            </a:extLst>
          </p:cNvPr>
          <p:cNvSpPr/>
          <p:nvPr/>
        </p:nvSpPr>
        <p:spPr>
          <a:xfrm>
            <a:off x="1657350" y="1371600"/>
            <a:ext cx="5829300" cy="498598"/>
          </a:xfrm>
          <a:prstGeom prst="rect">
            <a:avLst/>
          </a:prstGeom>
        </p:spPr>
        <p:txBody>
          <a:bodyPr wrap="square" lIns="0" tIns="0" rIns="0" bIns="0">
            <a:spAutoFit/>
          </a:bodyPr>
          <a:lstStyle/>
          <a:p>
            <a:pPr defTabSz="685800">
              <a:lnSpc>
                <a:spcPct val="80000"/>
              </a:lnSpc>
              <a:defRPr/>
            </a:pPr>
            <a:r>
              <a:rPr lang="en-US" sz="4050" b="1" dirty="0">
                <a:gradFill flip="none" rotWithShape="1">
                  <a:gsLst>
                    <a:gs pos="100000">
                      <a:srgbClr val="009DE0"/>
                    </a:gs>
                    <a:gs pos="0">
                      <a:srgbClr val="00AC41"/>
                    </a:gs>
                  </a:gsLst>
                  <a:lin ang="7200000" scaled="0"/>
                  <a:tileRect/>
                </a:gradFill>
                <a:latin typeface="Times New Roman" panose="02020603050405020304" pitchFamily="18" charset="0"/>
                <a:cs typeface="Times New Roman" panose="02020603050405020304" pitchFamily="18" charset="0"/>
              </a:rPr>
              <a:t>Review of Equities</a:t>
            </a:r>
          </a:p>
        </p:txBody>
      </p:sp>
    </p:spTree>
    <p:custDataLst>
      <p:tags r:id="rId1"/>
    </p:custDataLst>
    <p:extLst>
      <p:ext uri="{BB962C8B-B14F-4D97-AF65-F5344CB8AC3E}">
        <p14:creationId xmlns:p14="http://schemas.microsoft.com/office/powerpoint/2010/main" val="5245752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6844C-BE00-42CE-BA3F-2BF2E7B86AAB}"/>
              </a:ext>
            </a:extLst>
          </p:cNvPr>
          <p:cNvPicPr>
            <a:picLocks noChangeAspect="1"/>
          </p:cNvPicPr>
          <p:nvPr/>
        </p:nvPicPr>
        <p:blipFill>
          <a:blip r:embed="rId2"/>
          <a:stretch>
            <a:fillRect/>
          </a:stretch>
        </p:blipFill>
        <p:spPr>
          <a:xfrm>
            <a:off x="4114812" y="803269"/>
            <a:ext cx="4200508" cy="3436491"/>
          </a:xfrm>
          <a:prstGeom prst="rect">
            <a:avLst/>
          </a:prstGeom>
        </p:spPr>
      </p:pic>
      <p:sp>
        <p:nvSpPr>
          <p:cNvPr id="4" name="Title 3"/>
          <p:cNvSpPr>
            <a:spLocks noGrp="1"/>
          </p:cNvSpPr>
          <p:nvPr>
            <p:ph type="title"/>
          </p:nvPr>
        </p:nvSpPr>
        <p:spPr/>
        <p:txBody>
          <a:bodyPr/>
          <a:lstStyle/>
          <a:p>
            <a:r>
              <a:rPr lang="en-US" dirty="0"/>
              <a:t>Asset Hurdle Rates</a:t>
            </a:r>
          </a:p>
        </p:txBody>
      </p:sp>
      <p:sp>
        <p:nvSpPr>
          <p:cNvPr id="7" name="Content Placeholder 2"/>
          <p:cNvSpPr txBox="1">
            <a:spLocks/>
          </p:cNvSpPr>
          <p:nvPr/>
        </p:nvSpPr>
        <p:spPr bwMode="auto">
          <a:xfrm>
            <a:off x="365759" y="862146"/>
            <a:ext cx="3257335" cy="340102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92150"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171450" marR="0" lvl="0" indent="-171450" algn="l" defTabSz="914400" rtl="0" eaLnBrk="1" fontAlgn="base" latinLnBrk="0" hangingPunct="1">
              <a:lnSpc>
                <a:spcPct val="100000"/>
              </a:lnSpc>
              <a:spcBef>
                <a:spcPts val="400"/>
              </a:spcBef>
              <a:spcAft>
                <a:spcPct val="0"/>
              </a:spcAft>
              <a:buClr>
                <a:srgbClr val="000000"/>
              </a:buClr>
              <a:buSzTx/>
              <a:buFont typeface="Wingdings" panose="05000000000000000000" pitchFamily="2" charset="2"/>
              <a:buChar char="§"/>
              <a:tabLst/>
              <a:defRPr/>
            </a:pPr>
            <a:r>
              <a:rPr kumimoji="0" lang="en-US" altLang="en-US" sz="1200" b="1" i="0" u="none" strike="noStrike" kern="1200" cap="none" spc="0" normalizeH="0" baseline="0" noProof="0" dirty="0">
                <a:ln>
                  <a:noFill/>
                </a:ln>
                <a:solidFill>
                  <a:srgbClr val="000000"/>
                </a:solidFill>
                <a:effectLst/>
                <a:uLnTx/>
                <a:uFillTx/>
                <a:latin typeface="Arial"/>
                <a:ea typeface="ＭＳ Ｐゴシック"/>
                <a:cs typeface="+mn-cs"/>
              </a:rPr>
              <a:t>Asset Hurdle Rate </a:t>
            </a:r>
            <a:r>
              <a:rPr kumimoji="0" lang="en-US" altLang="en-US" sz="1200" b="0" i="0" u="none" strike="noStrike" kern="1200" cap="none" spc="0" normalizeH="0" baseline="0" noProof="0" dirty="0">
                <a:ln>
                  <a:noFill/>
                </a:ln>
                <a:solidFill>
                  <a:srgbClr val="000000"/>
                </a:solidFill>
                <a:effectLst/>
                <a:uLnTx/>
                <a:uFillTx/>
                <a:latin typeface="Arial"/>
                <a:ea typeface="ＭＳ Ｐゴシック"/>
                <a:cs typeface="+mn-cs"/>
              </a:rPr>
              <a:t>is the required rate of asset growth needed to keep pace with the growth of the Plan liabilities</a:t>
            </a:r>
          </a:p>
          <a:p>
            <a:pPr marL="365760" marR="0" lvl="1" indent="-182880" algn="l" defTabSz="914400" rtl="0" eaLnBrk="1" fontAlgn="base" latinLnBrk="0" hangingPunct="1">
              <a:lnSpc>
                <a:spcPct val="100000"/>
              </a:lnSpc>
              <a:spcBef>
                <a:spcPts val="400"/>
              </a:spcBef>
              <a:spcAft>
                <a:spcPct val="0"/>
              </a:spcAft>
              <a:buClr>
                <a:srgbClr val="000000"/>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a:ea typeface="ＭＳ Ｐゴシック"/>
                <a:cs typeface="+mn-cs"/>
              </a:rPr>
              <a:t>Assets must grow at this rate or more in order to maintain or reduce the existing funding shortfall</a:t>
            </a:r>
          </a:p>
          <a:p>
            <a:pPr marL="171450" marR="0" lvl="0" indent="-171450" algn="l" defTabSz="914400" rtl="0" eaLnBrk="1" fontAlgn="base" latinLnBrk="0" hangingPunct="1">
              <a:lnSpc>
                <a:spcPct val="100000"/>
              </a:lnSpc>
              <a:spcBef>
                <a:spcPts val="400"/>
              </a:spcBef>
              <a:spcAft>
                <a:spcPct val="0"/>
              </a:spcAft>
              <a:buClr>
                <a:srgbClr val="000000"/>
              </a:buClr>
              <a:buSzTx/>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a:ea typeface="ＭＳ Ｐゴシック"/>
                <a:cs typeface="+mn-cs"/>
              </a:rPr>
              <a:t>Assets can grow via:</a:t>
            </a:r>
          </a:p>
          <a:p>
            <a:pPr marL="365760" marR="0" lvl="1" indent="-182880" algn="l" defTabSz="914400" rtl="0" eaLnBrk="1" fontAlgn="base" latinLnBrk="0" hangingPunct="1">
              <a:lnSpc>
                <a:spcPct val="100000"/>
              </a:lnSpc>
              <a:spcBef>
                <a:spcPts val="400"/>
              </a:spcBef>
              <a:spcAft>
                <a:spcPct val="0"/>
              </a:spcAft>
              <a:buClr>
                <a:srgbClr val="000000"/>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a:ea typeface="ＭＳ Ｐゴシック"/>
                <a:cs typeface="+mn-cs"/>
              </a:rPr>
              <a:t>Investment performance, and/or</a:t>
            </a:r>
          </a:p>
          <a:p>
            <a:pPr marL="365760" marR="0" lvl="1" indent="-182880" algn="l" defTabSz="914400" rtl="0" eaLnBrk="1" fontAlgn="base" latinLnBrk="0" hangingPunct="1">
              <a:lnSpc>
                <a:spcPct val="100000"/>
              </a:lnSpc>
              <a:spcBef>
                <a:spcPts val="400"/>
              </a:spcBef>
              <a:spcAft>
                <a:spcPct val="0"/>
              </a:spcAft>
              <a:buClr>
                <a:srgbClr val="000000"/>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a:ea typeface="ＭＳ Ｐゴシック"/>
                <a:cs typeface="+mn-cs"/>
              </a:rPr>
              <a:t>Funding contributions</a:t>
            </a:r>
          </a:p>
          <a:p>
            <a:pPr marL="171450" marR="0" lvl="0" indent="-171450" algn="l" defTabSz="914400" rtl="0" eaLnBrk="1" fontAlgn="base" latinLnBrk="0" hangingPunct="1">
              <a:lnSpc>
                <a:spcPct val="100000"/>
              </a:lnSpc>
              <a:spcBef>
                <a:spcPts val="400"/>
              </a:spcBef>
              <a:spcAft>
                <a:spcPct val="0"/>
              </a:spcAft>
              <a:buClr>
                <a:srgbClr val="000000"/>
              </a:buClr>
              <a:buSzTx/>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a:ea typeface="ＭＳ Ｐゴシック"/>
                <a:cs typeface="+mn-cs"/>
              </a:rPr>
              <a:t>Asset hurdle rates decline as the funded status increases, as shown in the chart to the right</a:t>
            </a:r>
          </a:p>
        </p:txBody>
      </p:sp>
      <p:sp>
        <p:nvSpPr>
          <p:cNvPr id="9" name="Rounded Rectangle 4">
            <a:extLst>
              <a:ext uri="{FF2B5EF4-FFF2-40B4-BE49-F238E27FC236}">
                <a16:creationId xmlns:a16="http://schemas.microsoft.com/office/drawing/2014/main" id="{3249820E-A4F5-4CDC-9E71-29EE9D001089}"/>
              </a:ext>
            </a:extLst>
          </p:cNvPr>
          <p:cNvSpPr/>
          <p:nvPr/>
        </p:nvSpPr>
        <p:spPr bwMode="auto">
          <a:xfrm>
            <a:off x="7489038" y="2863400"/>
            <a:ext cx="781235" cy="1052697"/>
          </a:xfrm>
          <a:prstGeom prst="roundRect">
            <a:avLst/>
          </a:prstGeom>
          <a:noFill/>
          <a:ln w="28575" cap="flat" cmpd="sng" algn="ctr">
            <a:solidFill>
              <a:srgbClr val="E11B2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10" name="TextBox 9">
            <a:extLst>
              <a:ext uri="{FF2B5EF4-FFF2-40B4-BE49-F238E27FC236}">
                <a16:creationId xmlns:a16="http://schemas.microsoft.com/office/drawing/2014/main" id="{018FB55B-5272-4A4D-BDB2-D07E12D728A3}"/>
              </a:ext>
            </a:extLst>
          </p:cNvPr>
          <p:cNvSpPr txBox="1"/>
          <p:nvPr/>
        </p:nvSpPr>
        <p:spPr>
          <a:xfrm>
            <a:off x="7169144" y="2245158"/>
            <a:ext cx="1387928"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E11B22"/>
                </a:solidFill>
                <a:effectLst/>
                <a:uLnTx/>
                <a:uFillTx/>
                <a:latin typeface="Arial" charset="0"/>
                <a:ea typeface="ＭＳ Ｐゴシック" pitchFamily="108" charset="-128"/>
                <a:cs typeface="+mn-cs"/>
              </a:rPr>
              <a:t>FRS’ 7/1/2021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E11B22"/>
                </a:solidFill>
                <a:effectLst/>
                <a:uLnTx/>
                <a:uFillTx/>
                <a:latin typeface="Arial" charset="0"/>
                <a:ea typeface="ＭＳ Ｐゴシック" pitchFamily="108" charset="-128"/>
                <a:cs typeface="+mn-cs"/>
              </a:rPr>
              <a:t>Hurdle Rate = 8.57%</a:t>
            </a:r>
          </a:p>
        </p:txBody>
      </p:sp>
      <p:graphicFrame>
        <p:nvGraphicFramePr>
          <p:cNvPr id="11" name="Table 10">
            <a:extLst>
              <a:ext uri="{FF2B5EF4-FFF2-40B4-BE49-F238E27FC236}">
                <a16:creationId xmlns:a16="http://schemas.microsoft.com/office/drawing/2014/main" id="{D519AC34-C9DE-4FF3-8BE4-0B6C0C1FDB0C}"/>
              </a:ext>
            </a:extLst>
          </p:cNvPr>
          <p:cNvGraphicFramePr>
            <a:graphicFrameLocks noGrp="1"/>
          </p:cNvGraphicFramePr>
          <p:nvPr>
            <p:extLst>
              <p:ext uri="{D42A27DB-BD31-4B8C-83A1-F6EECF244321}">
                <p14:modId xmlns:p14="http://schemas.microsoft.com/office/powerpoint/2010/main" val="1636572177"/>
              </p:ext>
            </p:extLst>
          </p:nvPr>
        </p:nvGraphicFramePr>
        <p:xfrm>
          <a:off x="365760" y="4311451"/>
          <a:ext cx="7087659" cy="365760"/>
        </p:xfrm>
        <a:graphic>
          <a:graphicData uri="http://schemas.openxmlformats.org/drawingml/2006/table">
            <a:tbl>
              <a:tblPr/>
              <a:tblGrid>
                <a:gridCol w="62851">
                  <a:extLst>
                    <a:ext uri="{9D8B030D-6E8A-4147-A177-3AD203B41FA5}">
                      <a16:colId xmlns:a16="http://schemas.microsoft.com/office/drawing/2014/main" val="20000"/>
                    </a:ext>
                  </a:extLst>
                </a:gridCol>
                <a:gridCol w="7024808">
                  <a:extLst>
                    <a:ext uri="{9D8B030D-6E8A-4147-A177-3AD203B41FA5}">
                      <a16:colId xmlns:a16="http://schemas.microsoft.com/office/drawing/2014/main" val="20001"/>
                    </a:ext>
                  </a:extLst>
                </a:gridCol>
              </a:tblGrid>
              <a:tr h="36185">
                <a:tc>
                  <a:txBody>
                    <a:bodyPr/>
                    <a:lstStyle/>
                    <a:p>
                      <a:pPr algn="l" fontAlgn="b"/>
                      <a:r>
                        <a:rPr lang="en-US" sz="800" b="0" i="0" u="none" strike="noStrike" baseline="30000" dirty="0">
                          <a:solidFill>
                            <a:schemeClr val="bg2"/>
                          </a:solidFill>
                          <a:effectLst/>
                          <a:latin typeface="Arial"/>
                        </a:rPr>
                        <a:t>1</a:t>
                      </a:r>
                    </a:p>
                  </a:txBody>
                  <a:tcPr marL="0" marR="0" marT="0" marB="0">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marL="0" lvl="1" indent="0" algn="l">
                        <a:spcBef>
                          <a:spcPts val="0"/>
                        </a:spcBef>
                        <a:tabLst>
                          <a:tab pos="57150" algn="l"/>
                        </a:tabLst>
                      </a:pPr>
                      <a:r>
                        <a:rPr lang="en-US" sz="800" dirty="0">
                          <a:solidFill>
                            <a:schemeClr val="bg2"/>
                          </a:solidFill>
                        </a:rPr>
                        <a:t>Expected returns are using customized Aon Investments’ Q3 2021 Capital Market Assumptions. Assumptions do not include fees/expenses. All expected returns are</a:t>
                      </a:r>
                      <a:r>
                        <a:rPr lang="en-US" sz="800" baseline="0" dirty="0">
                          <a:solidFill>
                            <a:schemeClr val="bg2"/>
                          </a:solidFill>
                        </a:rPr>
                        <a:t> </a:t>
                      </a:r>
                      <a:r>
                        <a:rPr lang="en-US" sz="800" dirty="0">
                          <a:solidFill>
                            <a:schemeClr val="bg2"/>
                          </a:solidFill>
                        </a:rPr>
                        <a:t>geometric (long-term compounded; rounded to the nearest decimal) and net of investment fees. Expected returns presented are models and do not represent the returns of an actual client account. Not a guarantee of future results. See capital market assumptions disclosure pages in Appendix.</a:t>
                      </a:r>
                      <a:endParaRPr lang="en-US" altLang="en-US" sz="800" dirty="0">
                        <a:solidFill>
                          <a:schemeClr val="bg2"/>
                        </a:solidFill>
                      </a:endParaRP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2345588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V="1">
            <a:off x="1657350" y="1765302"/>
            <a:ext cx="5829300" cy="2603503"/>
          </a:xfrm>
          <a:prstGeom prst="rect">
            <a:avLst/>
          </a:prstGeom>
          <a:solidFill>
            <a:srgbClr val="E6E6E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1740536932"/>
              </p:ext>
            </p:extLst>
          </p:nvPr>
        </p:nvGraphicFramePr>
        <p:xfrm>
          <a:off x="1826882" y="1918975"/>
          <a:ext cx="5488320" cy="2124756"/>
        </p:xfrm>
        <a:graphic>
          <a:graphicData uri="http://schemas.openxmlformats.org/drawingml/2006/table">
            <a:tbl>
              <a:tblPr/>
              <a:tblGrid>
                <a:gridCol w="1621169">
                  <a:extLst>
                    <a:ext uri="{9D8B030D-6E8A-4147-A177-3AD203B41FA5}">
                      <a16:colId xmlns:a16="http://schemas.microsoft.com/office/drawing/2014/main" val="20000"/>
                    </a:ext>
                  </a:extLst>
                </a:gridCol>
                <a:gridCol w="901699">
                  <a:extLst>
                    <a:ext uri="{9D8B030D-6E8A-4147-A177-3AD203B41FA5}">
                      <a16:colId xmlns:a16="http://schemas.microsoft.com/office/drawing/2014/main" val="20001"/>
                    </a:ext>
                  </a:extLst>
                </a:gridCol>
                <a:gridCol w="988484">
                  <a:extLst>
                    <a:ext uri="{9D8B030D-6E8A-4147-A177-3AD203B41FA5}">
                      <a16:colId xmlns:a16="http://schemas.microsoft.com/office/drawing/2014/main" val="20002"/>
                    </a:ext>
                  </a:extLst>
                </a:gridCol>
                <a:gridCol w="988484">
                  <a:extLst>
                    <a:ext uri="{9D8B030D-6E8A-4147-A177-3AD203B41FA5}">
                      <a16:colId xmlns:a16="http://schemas.microsoft.com/office/drawing/2014/main" val="20003"/>
                    </a:ext>
                  </a:extLst>
                </a:gridCol>
                <a:gridCol w="988484">
                  <a:extLst>
                    <a:ext uri="{9D8B030D-6E8A-4147-A177-3AD203B41FA5}">
                      <a16:colId xmlns:a16="http://schemas.microsoft.com/office/drawing/2014/main" val="20004"/>
                    </a:ext>
                  </a:extLst>
                </a:gridCol>
              </a:tblGrid>
              <a:tr h="450647">
                <a:tc>
                  <a:txBody>
                    <a:bodyPr/>
                    <a:lstStyle/>
                    <a:p>
                      <a:pPr algn="l" fontAlgn="b"/>
                      <a:r>
                        <a:rPr kumimoji="0" lang="en-US" sz="1100" b="1" i="0" u="none" strike="noStrike" kern="1200" cap="none" normalizeH="0" baseline="0" dirty="0" smtClean="0">
                          <a:ln>
                            <a:noFill/>
                          </a:ln>
                          <a:solidFill>
                            <a:schemeClr val="accent2"/>
                          </a:solidFill>
                          <a:effectLst/>
                          <a:latin typeface="Arial" charset="0"/>
                          <a:ea typeface="ＭＳ Ｐゴシック"/>
                          <a:cs typeface="ＭＳ Ｐゴシック"/>
                        </a:rPr>
                        <a:t>Product¹</a:t>
                      </a:r>
                      <a:endParaRPr kumimoji="0" lang="en-US" sz="1100" b="1" i="0" u="none" strike="noStrike" kern="1200" cap="none" normalizeH="0" baseline="0" dirty="0">
                        <a:ln>
                          <a:noFill/>
                        </a:ln>
                        <a:solidFill>
                          <a:schemeClr val="accent2"/>
                        </a:solidFill>
                        <a:effectLst/>
                        <a:latin typeface="Arial" charset="0"/>
                        <a:ea typeface="ＭＳ Ｐゴシック"/>
                        <a:cs typeface="ＭＳ Ｐゴシック"/>
                      </a:endParaRPr>
                    </a:p>
                  </a:txBody>
                  <a:tcPr marL="65303" marR="65303" marT="65303" marB="65303" anchor="ctr">
                    <a:lnL>
                      <a:noFill/>
                    </a:lnL>
                    <a:lnR>
                      <a:noFill/>
                    </a:lnR>
                    <a:lnT w="19050" cap="flat" cmpd="sng" algn="ctr">
                      <a:solidFill>
                        <a:srgbClr val="003865"/>
                      </a:solidFill>
                      <a:prstDash val="solid"/>
                      <a:round/>
                      <a:headEnd type="none" w="med" len="med"/>
                      <a:tailEnd type="none" w="med" len="med"/>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kumimoji="0" lang="en-US" sz="1100" b="1" i="0" u="none" strike="noStrike" kern="1200" cap="none" normalizeH="0" baseline="0" dirty="0">
                          <a:ln>
                            <a:noFill/>
                          </a:ln>
                          <a:solidFill>
                            <a:schemeClr val="accent2"/>
                          </a:solidFill>
                          <a:effectLst/>
                          <a:latin typeface="Arial" charset="0"/>
                          <a:ea typeface="ＭＳ Ｐゴシック"/>
                          <a:cs typeface="ＭＳ Ｐゴシック"/>
                        </a:rPr>
                        <a:t>FRS</a:t>
                      </a:r>
                    </a:p>
                  </a:txBody>
                  <a:tcPr marL="65303" marR="65303" marT="65303" marB="65303" anchor="ctr">
                    <a:lnL>
                      <a:noFill/>
                    </a:lnL>
                    <a:lnR>
                      <a:noFill/>
                    </a:lnR>
                    <a:lnT w="19050" cap="flat" cmpd="sng" algn="ctr">
                      <a:solidFill>
                        <a:srgbClr val="003865"/>
                      </a:solidFill>
                      <a:prstDash val="solid"/>
                      <a:round/>
                      <a:headEnd type="none" w="med" len="med"/>
                      <a:tailEnd type="none" w="med" len="med"/>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kumimoji="0" lang="en-US" sz="1100" b="1" i="0" u="none" strike="noStrike" kern="1200" cap="none" normalizeH="0" baseline="0" dirty="0">
                          <a:ln>
                            <a:noFill/>
                          </a:ln>
                          <a:solidFill>
                            <a:schemeClr val="accent2"/>
                          </a:solidFill>
                          <a:effectLst/>
                          <a:latin typeface="Arial" charset="0"/>
                          <a:ea typeface="ＭＳ Ｐゴシック"/>
                          <a:cs typeface="ＭＳ Ｐゴシック"/>
                        </a:rPr>
                        <a:t>Large Plan Peers</a:t>
                      </a:r>
                    </a:p>
                  </a:txBody>
                  <a:tcPr marL="65303" marR="65303" marT="65303" marB="65303" anchor="ctr">
                    <a:lnL>
                      <a:noFill/>
                    </a:lnL>
                    <a:lnR>
                      <a:noFill/>
                    </a:lnR>
                    <a:lnT w="19050" cap="flat" cmpd="sng" algn="ctr">
                      <a:solidFill>
                        <a:srgbClr val="003865"/>
                      </a:solidFill>
                      <a:prstDash val="solid"/>
                      <a:round/>
                      <a:headEnd type="none" w="med" len="med"/>
                      <a:tailEnd type="none" w="med" len="med"/>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kumimoji="0" lang="en-US" sz="1100" b="1" i="0" u="none" strike="noStrike" kern="1200" cap="none" normalizeH="0" baseline="0" dirty="0" smtClean="0">
                          <a:ln>
                            <a:noFill/>
                          </a:ln>
                          <a:solidFill>
                            <a:schemeClr val="accent2"/>
                          </a:solidFill>
                          <a:effectLst/>
                          <a:latin typeface="Arial" charset="0"/>
                          <a:ea typeface="ＭＳ Ｐゴシック"/>
                          <a:cs typeface="ＭＳ Ｐゴシック"/>
                        </a:rPr>
                        <a:t>US Public Plans</a:t>
                      </a:r>
                      <a:endParaRPr kumimoji="0" lang="en-US" sz="1100" b="1" i="0" u="none" strike="noStrike" kern="1200" cap="none" normalizeH="0" baseline="0" dirty="0">
                        <a:ln>
                          <a:noFill/>
                        </a:ln>
                        <a:solidFill>
                          <a:schemeClr val="accent2"/>
                        </a:solidFill>
                        <a:effectLst/>
                        <a:latin typeface="Arial" charset="0"/>
                        <a:ea typeface="ＭＳ Ｐゴシック"/>
                        <a:cs typeface="ＭＳ Ｐゴシック"/>
                      </a:endParaRPr>
                    </a:p>
                  </a:txBody>
                  <a:tcPr marL="65303" marR="65303" marT="65303" marB="65303" anchor="ctr">
                    <a:lnL>
                      <a:noFill/>
                    </a:lnL>
                    <a:lnR>
                      <a:noFill/>
                    </a:lnR>
                    <a:lnT w="19050" cap="flat" cmpd="sng" algn="ctr">
                      <a:solidFill>
                        <a:srgbClr val="003865"/>
                      </a:solidFill>
                      <a:prstDash val="solid"/>
                      <a:round/>
                      <a:headEnd type="none" w="med" len="med"/>
                      <a:tailEnd type="none" w="med" len="med"/>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kumimoji="0" lang="en-US" sz="1100" b="1" i="0" u="none" strike="noStrike" kern="1200" cap="none" normalizeH="0" baseline="0" dirty="0" smtClean="0">
                          <a:ln>
                            <a:noFill/>
                          </a:ln>
                          <a:solidFill>
                            <a:schemeClr val="accent2"/>
                          </a:solidFill>
                          <a:effectLst/>
                          <a:latin typeface="Arial" charset="0"/>
                          <a:ea typeface="ＭＳ Ｐゴシック"/>
                          <a:cs typeface="ＭＳ Ｐゴシック"/>
                        </a:rPr>
                        <a:t>MSCI </a:t>
                      </a:r>
                      <a:br>
                        <a:rPr kumimoji="0" lang="en-US" sz="1100" b="1" i="0" u="none" strike="noStrike" kern="1200" cap="none" normalizeH="0" baseline="0" dirty="0" smtClean="0">
                          <a:ln>
                            <a:noFill/>
                          </a:ln>
                          <a:solidFill>
                            <a:schemeClr val="accent2"/>
                          </a:solidFill>
                          <a:effectLst/>
                          <a:latin typeface="Arial" charset="0"/>
                          <a:ea typeface="ＭＳ Ｐゴシック"/>
                          <a:cs typeface="ＭＳ Ｐゴシック"/>
                        </a:rPr>
                      </a:br>
                      <a:r>
                        <a:rPr kumimoji="0" lang="en-US" sz="1100" b="1" i="0" u="none" strike="noStrike" kern="1200" cap="none" normalizeH="0" baseline="0" dirty="0" smtClean="0">
                          <a:ln>
                            <a:noFill/>
                          </a:ln>
                          <a:solidFill>
                            <a:schemeClr val="accent2"/>
                          </a:solidFill>
                          <a:effectLst/>
                          <a:latin typeface="Arial" charset="0"/>
                          <a:ea typeface="ＭＳ Ｐゴシック"/>
                          <a:cs typeface="ＭＳ Ｐゴシック"/>
                        </a:rPr>
                        <a:t>ACWI IMI</a:t>
                      </a:r>
                      <a:endParaRPr kumimoji="0" lang="en-US" sz="1100" b="1" i="0" u="none" strike="noStrike" kern="1200" cap="none" normalizeH="0" baseline="0" dirty="0">
                        <a:ln>
                          <a:noFill/>
                        </a:ln>
                        <a:solidFill>
                          <a:schemeClr val="accent2"/>
                        </a:solidFill>
                        <a:effectLst/>
                        <a:latin typeface="Arial" charset="0"/>
                        <a:ea typeface="ＭＳ Ｐゴシック"/>
                        <a:cs typeface="ＭＳ Ｐゴシック"/>
                      </a:endParaRPr>
                    </a:p>
                  </a:txBody>
                  <a:tcPr marL="65303" marR="65303" marT="65303" marB="65303" anchor="ctr">
                    <a:lnL>
                      <a:noFill/>
                    </a:lnL>
                    <a:lnR>
                      <a:noFill/>
                    </a:lnR>
                    <a:lnT w="19050" cap="flat" cmpd="sng" algn="ctr">
                      <a:solidFill>
                        <a:srgbClr val="003865"/>
                      </a:solidFill>
                      <a:prstDash val="solid"/>
                      <a:round/>
                      <a:headEnd type="none" w="med" len="med"/>
                      <a:tailEnd type="none" w="med" len="med"/>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90627">
                <a:tc>
                  <a:txBody>
                    <a:bodyPr/>
                    <a:lstStyle/>
                    <a:p>
                      <a:pPr algn="l" fontAlgn="b"/>
                      <a:r>
                        <a:rPr lang="en-US" sz="1100" b="0" i="0" u="none" strike="noStrike" dirty="0">
                          <a:solidFill>
                            <a:schemeClr val="tx1"/>
                          </a:solidFill>
                          <a:effectLst/>
                          <a:latin typeface="Arial" panose="020B0604020202020204" pitchFamily="34" charset="0"/>
                          <a:cs typeface="Arial" panose="020B0604020202020204" pitchFamily="34" charset="0"/>
                        </a:rPr>
                        <a:t>US Equity</a:t>
                      </a:r>
                    </a:p>
                  </a:txBody>
                  <a:tcPr marL="65303" marR="65303" marT="65303" marB="65303" anchor="ctr">
                    <a:lnL>
                      <a:noFill/>
                    </a:lnL>
                    <a:lnR>
                      <a:noFill/>
                    </a:lnR>
                    <a:lnT w="19050" cap="flat" cmpd="sng" algn="ctr">
                      <a:solidFill>
                        <a:srgbClr val="003865"/>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49.9%</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w="19050" cap="flat" cmpd="sng" algn="ctr">
                      <a:solidFill>
                        <a:srgbClr val="003865"/>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42.5%</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w="19050" cap="flat" cmpd="sng" algn="ctr">
                      <a:solidFill>
                        <a:srgbClr val="003865"/>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46.8%</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w="19050" cap="flat" cmpd="sng" algn="ctr">
                      <a:solidFill>
                        <a:srgbClr val="003865"/>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55%</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w="19050" cap="flat" cmpd="sng" algn="ctr">
                      <a:solidFill>
                        <a:srgbClr val="003865"/>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90627">
                <a:tc>
                  <a:txBody>
                    <a:bodyPr/>
                    <a:lstStyle/>
                    <a:p>
                      <a:pPr algn="l" fontAlgn="b"/>
                      <a:r>
                        <a:rPr lang="en-US" sz="1100" b="0" i="0" u="none" strike="noStrike" dirty="0">
                          <a:solidFill>
                            <a:schemeClr val="tx1"/>
                          </a:solidFill>
                          <a:effectLst/>
                          <a:latin typeface="Arial" panose="020B0604020202020204" pitchFamily="34" charset="0"/>
                          <a:cs typeface="Arial" panose="020B0604020202020204" pitchFamily="34" charset="0"/>
                        </a:rPr>
                        <a:t>Developed Market ex US</a:t>
                      </a:r>
                    </a:p>
                  </a:txBody>
                  <a:tcPr marL="65303" marR="65303" marT="65303" marB="653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30.4%</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23.8%</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29.0%</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33%</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0627">
                <a:tc>
                  <a:txBody>
                    <a:bodyPr/>
                    <a:lstStyle/>
                    <a:p>
                      <a:pPr algn="l" fontAlgn="b"/>
                      <a:r>
                        <a:rPr lang="en-US" sz="1100" b="0" i="0" u="none" strike="noStrike" dirty="0">
                          <a:solidFill>
                            <a:schemeClr val="tx1"/>
                          </a:solidFill>
                          <a:effectLst/>
                          <a:latin typeface="Arial" panose="020B0604020202020204" pitchFamily="34" charset="0"/>
                          <a:cs typeface="Arial" panose="020B0604020202020204" pitchFamily="34" charset="0"/>
                        </a:rPr>
                        <a:t>Emerging Markets</a:t>
                      </a:r>
                    </a:p>
                  </a:txBody>
                  <a:tcPr marL="65303" marR="65303" marT="65303" marB="653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11.2%</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7.4%</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7.4%</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12%</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90627">
                <a:tc>
                  <a:txBody>
                    <a:bodyPr/>
                    <a:lstStyle/>
                    <a:p>
                      <a:pPr algn="l" fontAlgn="b"/>
                      <a:r>
                        <a:rPr lang="en-US" sz="1100" b="0" i="0" u="none" strike="noStrike" dirty="0">
                          <a:solidFill>
                            <a:schemeClr val="tx1"/>
                          </a:solidFill>
                          <a:effectLst/>
                          <a:latin typeface="Arial" panose="020B0604020202020204" pitchFamily="34" charset="0"/>
                          <a:cs typeface="Arial" panose="020B0604020202020204" pitchFamily="34" charset="0"/>
                        </a:rPr>
                        <a:t>Global </a:t>
                      </a:r>
                      <a:r>
                        <a:rPr lang="en-US" sz="1100" b="0" i="0" u="none" strike="noStrike" dirty="0" smtClean="0">
                          <a:solidFill>
                            <a:schemeClr val="tx1"/>
                          </a:solidFill>
                          <a:effectLst/>
                          <a:latin typeface="Arial" panose="020B0604020202020204" pitchFamily="34" charset="0"/>
                          <a:cs typeface="Arial" panose="020B0604020202020204" pitchFamily="34" charset="0"/>
                        </a:rPr>
                        <a:t>Equity²</a:t>
                      </a:r>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8.3%</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25.4%</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14.0%</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90627">
                <a:tc>
                  <a:txBody>
                    <a:bodyPr/>
                    <a:lstStyle/>
                    <a:p>
                      <a:pPr algn="l" fontAlgn="b"/>
                      <a:r>
                        <a:rPr lang="en-US" sz="1100" b="0" i="0" u="none" strike="noStrike" dirty="0">
                          <a:solidFill>
                            <a:schemeClr val="tx1"/>
                          </a:solidFill>
                          <a:effectLst/>
                          <a:latin typeface="Arial" panose="020B0604020202020204" pitchFamily="34" charset="0"/>
                          <a:cs typeface="Arial" panose="020B0604020202020204" pitchFamily="34" charset="0"/>
                        </a:rPr>
                        <a:t>Other</a:t>
                      </a:r>
                    </a:p>
                  </a:txBody>
                  <a:tcPr marL="65303" marR="65303" marT="65303" marB="65303" anchor="ctr">
                    <a:lnL>
                      <a:noFill/>
                    </a:lnL>
                    <a:lnR>
                      <a:noFill/>
                    </a:lnR>
                    <a:lnT>
                      <a:noFill/>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a:solidFill>
                            <a:srgbClr val="7F7F7F"/>
                          </a:solidFill>
                          <a:effectLst/>
                          <a:latin typeface="Arial" panose="020B0604020202020204" pitchFamily="34" charset="0"/>
                          <a:cs typeface="Arial" panose="020B0604020202020204" pitchFamily="34" charset="0"/>
                        </a:rPr>
                        <a:t>0.0%</a:t>
                      </a:r>
                    </a:p>
                  </a:txBody>
                  <a:tcPr marL="65303" marR="65303" marT="65303" marB="65303" anchor="ctr">
                    <a:lnL>
                      <a:noFill/>
                    </a:lnL>
                    <a:lnR>
                      <a:noFill/>
                    </a:lnR>
                    <a:lnT>
                      <a:noFill/>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0.9%</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a:noFill/>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2.7%</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a:noFill/>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0.0%</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5303" marR="65303" marT="65303" marB="65303" anchor="ctr">
                    <a:lnL>
                      <a:noFill/>
                    </a:lnL>
                    <a:lnR>
                      <a:noFill/>
                    </a:lnR>
                    <a:lnT>
                      <a:noFill/>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8" name="TextBox 7"/>
          <p:cNvSpPr txBox="1"/>
          <p:nvPr/>
        </p:nvSpPr>
        <p:spPr>
          <a:xfrm>
            <a:off x="1828800" y="3942085"/>
            <a:ext cx="4775318" cy="341119"/>
          </a:xfrm>
          <a:prstGeom prst="rect">
            <a:avLst/>
          </a:prstGeom>
          <a:noFill/>
        </p:spPr>
        <p:txBody>
          <a:bodyPr wrap="square" lIns="0" tIns="0" rIns="0" bIns="0" rtlCol="0" anchor="t" anchorCtr="0">
            <a:spAutoFit/>
          </a:bodyPr>
          <a:lstStyle/>
          <a:p>
            <a:pPr marL="52241" indent="-52241" defTabSz="685800">
              <a:spcBef>
                <a:spcPts val="150"/>
              </a:spcBef>
              <a:tabLst>
                <a:tab pos="52241" algn="l"/>
              </a:tabLst>
            </a:pPr>
            <a:r>
              <a:rPr lang="en-US" sz="600" baseline="30000" dirty="0">
                <a:solidFill>
                  <a:srgbClr val="FFFFFF">
                    <a:lumMod val="50000"/>
                  </a:srgbClr>
                </a:solidFill>
                <a:latin typeface="Arial" pitchFamily="34" charset="0"/>
                <a:cs typeface="Arial" pitchFamily="34" charset="0"/>
              </a:rPr>
              <a:t>1 </a:t>
            </a:r>
            <a:r>
              <a:rPr lang="en-US" sz="600" dirty="0">
                <a:solidFill>
                  <a:srgbClr val="FFFFFF">
                    <a:lumMod val="50000"/>
                  </a:srgbClr>
                </a:solidFill>
                <a:latin typeface="Arial" pitchFamily="34" charset="0"/>
                <a:cs typeface="Arial" pitchFamily="34" charset="0"/>
              </a:rPr>
              <a:t>May not add to 100% due to rounding</a:t>
            </a:r>
          </a:p>
          <a:p>
            <a:pPr marL="52241" indent="-52241" defTabSz="685800">
              <a:spcBef>
                <a:spcPts val="150"/>
              </a:spcBef>
              <a:tabLst>
                <a:tab pos="52241" algn="l"/>
              </a:tabLst>
            </a:pPr>
            <a:r>
              <a:rPr lang="en-US" sz="600" baseline="30000" dirty="0">
                <a:solidFill>
                  <a:srgbClr val="FFFFFF">
                    <a:lumMod val="50000"/>
                  </a:srgbClr>
                </a:solidFill>
                <a:latin typeface="Arial" pitchFamily="34" charset="0"/>
                <a:cs typeface="Arial" pitchFamily="34" charset="0"/>
              </a:rPr>
              <a:t>2 </a:t>
            </a:r>
            <a:r>
              <a:rPr lang="en-US" sz="600" dirty="0">
                <a:solidFill>
                  <a:srgbClr val="FFFFFF">
                    <a:lumMod val="50000"/>
                  </a:srgbClr>
                </a:solidFill>
                <a:latin typeface="Arial" pitchFamily="34" charset="0"/>
                <a:cs typeface="Arial" pitchFamily="34" charset="0"/>
              </a:rPr>
              <a:t>The lower allocation to global equities is due to a greater use of dedicated strategies. </a:t>
            </a:r>
          </a:p>
          <a:p>
            <a:pPr marL="52241" indent="-52241" defTabSz="685800">
              <a:spcBef>
                <a:spcPts val="300"/>
              </a:spcBef>
              <a:tabLst>
                <a:tab pos="52241" algn="l"/>
              </a:tabLst>
            </a:pPr>
            <a:r>
              <a:rPr lang="en-US" sz="600" dirty="0">
                <a:solidFill>
                  <a:srgbClr val="FFFFFF">
                    <a:lumMod val="50000"/>
                  </a:srgbClr>
                </a:solidFill>
                <a:latin typeface="Arial" pitchFamily="34" charset="0"/>
                <a:cs typeface="Arial" pitchFamily="34" charset="0"/>
              </a:rPr>
              <a:t>Source: Data as of 12/31/2019 – CEM 2020 Survey</a:t>
            </a:r>
          </a:p>
        </p:txBody>
      </p:sp>
      <p:sp>
        <p:nvSpPr>
          <p:cNvPr id="2" name="Title 1"/>
          <p:cNvSpPr>
            <a:spLocks noGrp="1"/>
          </p:cNvSpPr>
          <p:nvPr>
            <p:ph type="title"/>
          </p:nvPr>
        </p:nvSpPr>
        <p:spPr>
          <a:xfrm>
            <a:off x="1314450" y="171450"/>
            <a:ext cx="6515100" cy="581698"/>
          </a:xfrm>
        </p:spPr>
        <p:txBody>
          <a:bodyPr wrap="square">
            <a:spAutoFit/>
          </a:bodyPr>
          <a:lstStyle/>
          <a:p>
            <a:r>
              <a:rPr lang="en-US" dirty="0"/>
              <a:t>Review of Equities</a:t>
            </a:r>
            <a:br>
              <a:rPr lang="en-US" dirty="0"/>
            </a:br>
            <a:r>
              <a:rPr lang="en-US" dirty="0">
                <a:solidFill>
                  <a:schemeClr val="tx2"/>
                </a:solidFill>
              </a:rPr>
              <a:t>Asset Allocation – Region</a:t>
            </a:r>
          </a:p>
        </p:txBody>
      </p:sp>
      <p:sp>
        <p:nvSpPr>
          <p:cNvPr id="3" name="Content Placeholder 2"/>
          <p:cNvSpPr>
            <a:spLocks noGrp="1"/>
          </p:cNvSpPr>
          <p:nvPr>
            <p:ph idx="1"/>
          </p:nvPr>
        </p:nvSpPr>
        <p:spPr>
          <a:xfrm>
            <a:off x="1314450" y="789379"/>
            <a:ext cx="6470650" cy="815608"/>
          </a:xfrm>
        </p:spPr>
        <p:txBody>
          <a:bodyPr wrap="square">
            <a:spAutoFit/>
          </a:bodyPr>
          <a:lstStyle/>
          <a:p>
            <a:pPr>
              <a:spcBef>
                <a:spcPts val="600"/>
              </a:spcBef>
              <a:spcAft>
                <a:spcPts val="0"/>
              </a:spcAft>
            </a:pPr>
            <a:r>
              <a:rPr lang="en-US" sz="1200" dirty="0"/>
              <a:t>In July 2010 the SBA consolidated its separate allocations to US and Foreign Equity asset classes into a single Global Equity asset class benchmarked to the FSB ACWI IMI ex Iran and Sudan.</a:t>
            </a:r>
          </a:p>
          <a:p>
            <a:pPr>
              <a:spcBef>
                <a:spcPts val="600"/>
              </a:spcBef>
              <a:spcAft>
                <a:spcPts val="0"/>
              </a:spcAft>
            </a:pPr>
            <a:r>
              <a:rPr lang="en-US" sz="1200" spc="-8" dirty="0"/>
              <a:t>Compared to peers, the SBA has a smaller allocation dedicated global equity.</a:t>
            </a:r>
          </a:p>
        </p:txBody>
      </p:sp>
    </p:spTree>
    <p:custDataLst>
      <p:tags r:id="rId1"/>
    </p:custDataLst>
    <p:extLst>
      <p:ext uri="{BB962C8B-B14F-4D97-AF65-F5344CB8AC3E}">
        <p14:creationId xmlns:p14="http://schemas.microsoft.com/office/powerpoint/2010/main" val="89491570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V="1">
            <a:off x="2305742" y="1739091"/>
            <a:ext cx="4816187" cy="2955118"/>
          </a:xfrm>
          <a:prstGeom prst="rect">
            <a:avLst/>
          </a:prstGeom>
          <a:solidFill>
            <a:srgbClr val="E6E6E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3306777201"/>
              </p:ext>
            </p:extLst>
          </p:nvPr>
        </p:nvGraphicFramePr>
        <p:xfrm>
          <a:off x="2477192" y="1888958"/>
          <a:ext cx="4495107" cy="2504411"/>
        </p:xfrm>
        <a:graphic>
          <a:graphicData uri="http://schemas.openxmlformats.org/drawingml/2006/table">
            <a:tbl>
              <a:tblPr/>
              <a:tblGrid>
                <a:gridCol w="1611341">
                  <a:extLst>
                    <a:ext uri="{9D8B030D-6E8A-4147-A177-3AD203B41FA5}">
                      <a16:colId xmlns:a16="http://schemas.microsoft.com/office/drawing/2014/main" val="20000"/>
                    </a:ext>
                  </a:extLst>
                </a:gridCol>
                <a:gridCol w="1441883">
                  <a:extLst>
                    <a:ext uri="{9D8B030D-6E8A-4147-A177-3AD203B41FA5}">
                      <a16:colId xmlns:a16="http://schemas.microsoft.com/office/drawing/2014/main" val="20001"/>
                    </a:ext>
                  </a:extLst>
                </a:gridCol>
                <a:gridCol w="1441883">
                  <a:extLst>
                    <a:ext uri="{9D8B030D-6E8A-4147-A177-3AD203B41FA5}">
                      <a16:colId xmlns:a16="http://schemas.microsoft.com/office/drawing/2014/main" val="20002"/>
                    </a:ext>
                  </a:extLst>
                </a:gridCol>
              </a:tblGrid>
              <a:tr h="192647">
                <a:tc>
                  <a:txBody>
                    <a:bodyPr/>
                    <a:lstStyle/>
                    <a:p>
                      <a:pPr algn="l" fontAlgn="b"/>
                      <a:r>
                        <a:rPr kumimoji="0" lang="en-US" sz="800" b="1" i="0" u="none" strike="noStrike" kern="1200" cap="none" normalizeH="0" baseline="0" dirty="0" smtClean="0">
                          <a:ln>
                            <a:noFill/>
                          </a:ln>
                          <a:solidFill>
                            <a:schemeClr val="accent2"/>
                          </a:solidFill>
                          <a:effectLst/>
                          <a:latin typeface="Arial" charset="0"/>
                          <a:ea typeface="ＭＳ Ｐゴシック"/>
                          <a:cs typeface="ＭＳ Ｐゴシック"/>
                        </a:rPr>
                        <a:t>Product</a:t>
                      </a:r>
                      <a:endParaRPr kumimoji="0" lang="en-US" sz="800" b="1" i="0" u="none" strike="noStrike" kern="1200" cap="none" normalizeH="0" baseline="0" dirty="0">
                        <a:ln>
                          <a:noFill/>
                        </a:ln>
                        <a:solidFill>
                          <a:schemeClr val="accent2"/>
                        </a:solidFill>
                        <a:effectLst/>
                        <a:latin typeface="Arial" charset="0"/>
                        <a:ea typeface="ＭＳ Ｐゴシック"/>
                        <a:cs typeface="ＭＳ Ｐゴシック"/>
                      </a:endParaRPr>
                    </a:p>
                  </a:txBody>
                  <a:tcPr marL="64216" marR="64216" marT="32108" marB="32108" anchor="b">
                    <a:lnL>
                      <a:noFill/>
                    </a:lnL>
                    <a:lnR>
                      <a:noFill/>
                    </a:lnR>
                    <a:lnT w="19050" cap="flat" cmpd="sng" algn="ctr">
                      <a:solidFill>
                        <a:srgbClr val="003865"/>
                      </a:solidFill>
                      <a:prstDash val="solid"/>
                      <a:round/>
                      <a:headEnd type="none" w="med" len="med"/>
                      <a:tailEnd type="none" w="med" len="med"/>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kumimoji="0" lang="en-US" sz="800" b="1" i="0" u="none" strike="noStrike" kern="1200" cap="none" normalizeH="0" baseline="0" dirty="0" smtClean="0">
                          <a:ln>
                            <a:noFill/>
                          </a:ln>
                          <a:solidFill>
                            <a:schemeClr val="accent2"/>
                          </a:solidFill>
                          <a:effectLst/>
                          <a:latin typeface="Arial" charset="0"/>
                          <a:ea typeface="ＭＳ Ｐゴシック"/>
                          <a:cs typeface="ＭＳ Ｐゴシック"/>
                        </a:rPr>
                        <a:t>FRS</a:t>
                      </a:r>
                      <a:endParaRPr kumimoji="0" lang="en-US" sz="800" b="1" i="0" u="none" strike="noStrike" kern="1200" cap="none" normalizeH="0" baseline="0" dirty="0">
                        <a:ln>
                          <a:noFill/>
                        </a:ln>
                        <a:solidFill>
                          <a:schemeClr val="accent2"/>
                        </a:solidFill>
                        <a:effectLst/>
                        <a:latin typeface="Arial" charset="0"/>
                        <a:ea typeface="ＭＳ Ｐゴシック"/>
                        <a:cs typeface="ＭＳ Ｐゴシック"/>
                      </a:endParaRPr>
                    </a:p>
                  </a:txBody>
                  <a:tcPr marL="64216" marR="64216" marT="32108" marB="32108" anchor="b">
                    <a:lnL>
                      <a:noFill/>
                    </a:lnL>
                    <a:lnR>
                      <a:noFill/>
                    </a:lnR>
                    <a:lnT w="19050" cap="flat" cmpd="sng" algn="ctr">
                      <a:solidFill>
                        <a:srgbClr val="003865"/>
                      </a:solidFill>
                      <a:prstDash val="solid"/>
                      <a:round/>
                      <a:headEnd type="none" w="med" len="med"/>
                      <a:tailEnd type="none" w="med" len="med"/>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kumimoji="0" lang="en-US" sz="800" b="1" i="0" u="none" strike="noStrike" kern="1200" cap="none" normalizeH="0" baseline="0" dirty="0" smtClean="0">
                          <a:ln>
                            <a:noFill/>
                          </a:ln>
                          <a:solidFill>
                            <a:schemeClr val="accent2"/>
                          </a:solidFill>
                          <a:effectLst/>
                          <a:latin typeface="Arial" charset="0"/>
                          <a:ea typeface="ＭＳ Ｐゴシック"/>
                          <a:cs typeface="ＭＳ Ｐゴシック"/>
                        </a:rPr>
                        <a:t>Peers</a:t>
                      </a:r>
                      <a:r>
                        <a:rPr kumimoji="0" lang="en-US" sz="800" b="1" i="0" u="none" strike="noStrike" kern="1200" cap="none" normalizeH="0" baseline="30000" dirty="0" smtClean="0">
                          <a:ln>
                            <a:noFill/>
                          </a:ln>
                          <a:solidFill>
                            <a:schemeClr val="accent2"/>
                          </a:solidFill>
                          <a:effectLst/>
                          <a:latin typeface="Arial" charset="0"/>
                          <a:ea typeface="ＭＳ Ｐゴシック"/>
                          <a:cs typeface="ＭＳ Ｐゴシック"/>
                        </a:rPr>
                        <a:t>1</a:t>
                      </a:r>
                      <a:endParaRPr kumimoji="0" lang="en-US" sz="800" b="1" i="0" u="none" strike="noStrike" kern="1200" cap="none" normalizeH="0" baseline="30000" dirty="0">
                        <a:ln>
                          <a:noFill/>
                        </a:ln>
                        <a:solidFill>
                          <a:schemeClr val="accent2"/>
                        </a:solidFill>
                        <a:effectLst/>
                        <a:latin typeface="Arial" charset="0"/>
                        <a:ea typeface="ＭＳ Ｐゴシック"/>
                        <a:cs typeface="ＭＳ Ｐゴシック"/>
                      </a:endParaRPr>
                    </a:p>
                  </a:txBody>
                  <a:tcPr marL="64216" marR="64216" marT="32108" marB="32108" anchor="b">
                    <a:lnL>
                      <a:noFill/>
                    </a:lnL>
                    <a:lnR>
                      <a:noFill/>
                    </a:lnR>
                    <a:lnT w="19050" cap="flat" cmpd="sng" algn="ctr">
                      <a:solidFill>
                        <a:srgbClr val="003865"/>
                      </a:solidFill>
                      <a:prstDash val="solid"/>
                      <a:round/>
                      <a:headEnd type="none" w="med" len="med"/>
                      <a:tailEnd type="none" w="med" len="med"/>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92647">
                <a:tc>
                  <a:txBody>
                    <a:bodyPr/>
                    <a:lstStyle/>
                    <a:p>
                      <a:pPr algn="l" fontAlgn="b"/>
                      <a:r>
                        <a:rPr lang="en-US" sz="800" b="0" i="0" u="none" strike="noStrike" dirty="0">
                          <a:solidFill>
                            <a:schemeClr val="tx1"/>
                          </a:solidFill>
                          <a:effectLst/>
                          <a:latin typeface="Arial" panose="020B0604020202020204" pitchFamily="34" charset="0"/>
                          <a:cs typeface="Arial" panose="020B0604020202020204" pitchFamily="34" charset="0"/>
                        </a:rPr>
                        <a:t>US Equity </a:t>
                      </a:r>
                    </a:p>
                  </a:txBody>
                  <a:tcPr marL="64216" marR="64216" marT="32108" marB="32108" anchor="b">
                    <a:lnL>
                      <a:noFill/>
                    </a:lnL>
                    <a:lnR>
                      <a:noFill/>
                    </a:lnR>
                    <a:lnT w="19050" cap="flat" cmpd="sng" algn="ctr">
                      <a:solidFill>
                        <a:srgbClr val="003865"/>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b"/>
                      <a:endParaRPr lang="en-US" sz="800" b="0" i="0" u="none" strike="noStrike" dirty="0">
                        <a:solidFill>
                          <a:schemeClr val="tx1"/>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19050" cap="flat" cmpd="sng" algn="ctr">
                      <a:solidFill>
                        <a:srgbClr val="003865"/>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b"/>
                      <a:endParaRPr lang="en-US" sz="800" b="0" i="0" u="none" strike="noStrike" dirty="0">
                        <a:solidFill>
                          <a:schemeClr val="tx1"/>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19050" cap="flat" cmpd="sng" algn="ctr">
                      <a:solidFill>
                        <a:srgbClr val="003865"/>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2647">
                <a:tc>
                  <a:txBody>
                    <a:bodyPr/>
                    <a:lstStyle/>
                    <a:p>
                      <a:pPr marL="228600" algn="l" fontAlgn="b"/>
                      <a:r>
                        <a:rPr lang="en-US" sz="800" b="0" i="0" u="none" strike="noStrike" dirty="0" smtClean="0">
                          <a:solidFill>
                            <a:schemeClr val="tx1"/>
                          </a:solidFill>
                          <a:effectLst/>
                          <a:latin typeface="Arial" panose="020B0604020202020204" pitchFamily="34" charset="0"/>
                          <a:cs typeface="Arial" panose="020B0604020202020204" pitchFamily="34" charset="0"/>
                        </a:rPr>
                        <a:t>Passive</a:t>
                      </a:r>
                      <a:endParaRPr lang="en-US" sz="800" b="0" i="0" u="none" strike="noStrike" dirty="0">
                        <a:solidFill>
                          <a:schemeClr val="tx1"/>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dirty="0" smtClean="0">
                          <a:solidFill>
                            <a:schemeClr val="bg1">
                              <a:lumMod val="50000"/>
                            </a:schemeClr>
                          </a:solidFill>
                          <a:effectLst/>
                          <a:latin typeface="Arial" panose="020B0604020202020204" pitchFamily="34" charset="0"/>
                          <a:cs typeface="Arial" panose="020B0604020202020204" pitchFamily="34" charset="0"/>
                        </a:rPr>
                        <a:t>84.6%</a:t>
                      </a:r>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dirty="0" smtClean="0">
                          <a:solidFill>
                            <a:schemeClr val="bg1">
                              <a:lumMod val="50000"/>
                            </a:schemeClr>
                          </a:solidFill>
                          <a:effectLst/>
                          <a:latin typeface="Arial" panose="020B0604020202020204" pitchFamily="34" charset="0"/>
                          <a:cs typeface="Arial" panose="020B0604020202020204" pitchFamily="34" charset="0"/>
                        </a:rPr>
                        <a:t>71.6%</a:t>
                      </a:r>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92647">
                <a:tc>
                  <a:txBody>
                    <a:bodyPr/>
                    <a:lstStyle/>
                    <a:p>
                      <a:pPr marL="228600" algn="l" fontAlgn="b"/>
                      <a:r>
                        <a:rPr lang="en-US" sz="800" b="0" i="0" u="none" strike="noStrike" dirty="0" smtClean="0">
                          <a:solidFill>
                            <a:schemeClr val="tx1"/>
                          </a:solidFill>
                          <a:effectLst/>
                          <a:latin typeface="Arial" panose="020B0604020202020204" pitchFamily="34" charset="0"/>
                          <a:cs typeface="Arial" panose="020B0604020202020204" pitchFamily="34" charset="0"/>
                        </a:rPr>
                        <a:t>Active</a:t>
                      </a:r>
                      <a:endParaRPr lang="en-US" sz="800" b="0" i="0" u="none" strike="noStrike" dirty="0">
                        <a:solidFill>
                          <a:schemeClr val="tx1"/>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dirty="0" smtClean="0">
                          <a:solidFill>
                            <a:schemeClr val="bg1">
                              <a:lumMod val="50000"/>
                            </a:schemeClr>
                          </a:solidFill>
                          <a:effectLst/>
                          <a:latin typeface="Arial" panose="020B0604020202020204" pitchFamily="34" charset="0"/>
                          <a:cs typeface="Arial" panose="020B0604020202020204" pitchFamily="34" charset="0"/>
                        </a:rPr>
                        <a:t>15.4%</a:t>
                      </a:r>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dirty="0" smtClean="0">
                          <a:solidFill>
                            <a:schemeClr val="bg1">
                              <a:lumMod val="50000"/>
                            </a:schemeClr>
                          </a:solidFill>
                          <a:effectLst/>
                          <a:latin typeface="Arial" panose="020B0604020202020204" pitchFamily="34" charset="0"/>
                          <a:cs typeface="Arial" panose="020B0604020202020204" pitchFamily="34" charset="0"/>
                        </a:rPr>
                        <a:t>28.4%</a:t>
                      </a:r>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92647">
                <a:tc>
                  <a:txBody>
                    <a:bodyPr/>
                    <a:lstStyle/>
                    <a:p>
                      <a:pPr algn="l" fontAlgn="b"/>
                      <a:r>
                        <a:rPr lang="en-US" sz="800" b="0" i="0" u="none" strike="noStrike" dirty="0">
                          <a:solidFill>
                            <a:schemeClr val="tx1"/>
                          </a:solidFill>
                          <a:effectLst/>
                          <a:latin typeface="Arial" panose="020B0604020202020204" pitchFamily="34" charset="0"/>
                          <a:cs typeface="Arial" panose="020B0604020202020204" pitchFamily="34" charset="0"/>
                        </a:rPr>
                        <a:t>Developed Market ex US</a:t>
                      </a: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92647">
                <a:tc>
                  <a:txBody>
                    <a:bodyPr/>
                    <a:lstStyle/>
                    <a:p>
                      <a:pPr marL="228600" algn="l" fontAlgn="b"/>
                      <a:r>
                        <a:rPr lang="en-US" sz="800" b="0" i="0" u="none" strike="noStrike" dirty="0" smtClean="0">
                          <a:solidFill>
                            <a:schemeClr val="tx1"/>
                          </a:solidFill>
                          <a:effectLst/>
                          <a:latin typeface="Arial" panose="020B0604020202020204" pitchFamily="34" charset="0"/>
                          <a:cs typeface="Arial" panose="020B0604020202020204" pitchFamily="34" charset="0"/>
                        </a:rPr>
                        <a:t>Passive</a:t>
                      </a:r>
                      <a:endParaRPr lang="en-US" sz="800" b="0" i="0" u="none" strike="noStrike" dirty="0">
                        <a:solidFill>
                          <a:schemeClr val="tx1"/>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dirty="0" smtClean="0">
                          <a:solidFill>
                            <a:schemeClr val="bg1">
                              <a:lumMod val="50000"/>
                            </a:schemeClr>
                          </a:solidFill>
                          <a:effectLst/>
                          <a:latin typeface="Arial" panose="020B0604020202020204" pitchFamily="34" charset="0"/>
                          <a:cs typeface="Arial" panose="020B0604020202020204" pitchFamily="34" charset="0"/>
                        </a:rPr>
                        <a:t>12.7%</a:t>
                      </a:r>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dirty="0" smtClean="0">
                          <a:solidFill>
                            <a:schemeClr val="bg1">
                              <a:lumMod val="50000"/>
                            </a:schemeClr>
                          </a:solidFill>
                          <a:effectLst/>
                          <a:latin typeface="Arial" panose="020B0604020202020204" pitchFamily="34" charset="0"/>
                          <a:cs typeface="Arial" panose="020B0604020202020204" pitchFamily="34" charset="0"/>
                        </a:rPr>
                        <a:t>24.3%</a:t>
                      </a:r>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92647">
                <a:tc>
                  <a:txBody>
                    <a:bodyPr/>
                    <a:lstStyle/>
                    <a:p>
                      <a:pPr marL="228600" algn="l" fontAlgn="b"/>
                      <a:r>
                        <a:rPr lang="en-US" sz="800" b="0" i="0" u="none" strike="noStrike" dirty="0" smtClean="0">
                          <a:solidFill>
                            <a:schemeClr val="tx1"/>
                          </a:solidFill>
                          <a:effectLst/>
                          <a:latin typeface="Arial" panose="020B0604020202020204" pitchFamily="34" charset="0"/>
                          <a:cs typeface="Arial" panose="020B0604020202020204" pitchFamily="34" charset="0"/>
                        </a:rPr>
                        <a:t>Active</a:t>
                      </a:r>
                      <a:endParaRPr lang="en-US" sz="800" b="0" i="0" u="none" strike="noStrike" dirty="0">
                        <a:solidFill>
                          <a:schemeClr val="tx1"/>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dirty="0" smtClean="0">
                          <a:solidFill>
                            <a:schemeClr val="bg1">
                              <a:lumMod val="50000"/>
                            </a:schemeClr>
                          </a:solidFill>
                          <a:effectLst/>
                          <a:latin typeface="Arial" panose="020B0604020202020204" pitchFamily="34" charset="0"/>
                          <a:cs typeface="Arial" panose="020B0604020202020204" pitchFamily="34" charset="0"/>
                        </a:rPr>
                        <a:t>87.3%</a:t>
                      </a:r>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dirty="0" smtClean="0">
                          <a:solidFill>
                            <a:schemeClr val="bg1">
                              <a:lumMod val="50000"/>
                            </a:schemeClr>
                          </a:solidFill>
                          <a:effectLst/>
                          <a:latin typeface="Arial" panose="020B0604020202020204" pitchFamily="34" charset="0"/>
                          <a:cs typeface="Arial" panose="020B0604020202020204" pitchFamily="34" charset="0"/>
                        </a:rPr>
                        <a:t>75.8%</a:t>
                      </a:r>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92647">
                <a:tc>
                  <a:txBody>
                    <a:bodyPr/>
                    <a:lstStyle/>
                    <a:p>
                      <a:pPr algn="l" fontAlgn="b"/>
                      <a:r>
                        <a:rPr lang="en-US" sz="800" b="0" i="0" u="none" strike="noStrike" dirty="0">
                          <a:solidFill>
                            <a:schemeClr val="tx1"/>
                          </a:solidFill>
                          <a:effectLst/>
                          <a:latin typeface="Arial" panose="020B0604020202020204" pitchFamily="34" charset="0"/>
                          <a:cs typeface="Arial" panose="020B0604020202020204" pitchFamily="34" charset="0"/>
                        </a:rPr>
                        <a:t>Emerging Markets</a:t>
                      </a: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92647">
                <a:tc>
                  <a:txBody>
                    <a:bodyPr/>
                    <a:lstStyle/>
                    <a:p>
                      <a:pPr marL="228600" algn="l" fontAlgn="b"/>
                      <a:r>
                        <a:rPr lang="en-US" sz="800" b="0" i="0" u="none" strike="noStrike" dirty="0" smtClean="0">
                          <a:solidFill>
                            <a:schemeClr val="tx1"/>
                          </a:solidFill>
                          <a:effectLst/>
                          <a:latin typeface="Arial" panose="020B0604020202020204" pitchFamily="34" charset="0"/>
                          <a:cs typeface="Arial" panose="020B0604020202020204" pitchFamily="34" charset="0"/>
                        </a:rPr>
                        <a:t>Passive</a:t>
                      </a:r>
                      <a:endParaRPr lang="en-US" sz="800" b="0" i="0" u="none" strike="noStrike" dirty="0">
                        <a:solidFill>
                          <a:schemeClr val="tx1"/>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0.0%</a:t>
                      </a:r>
                    </a:p>
                  </a:txBody>
                  <a:tcPr marL="64216" marR="64216" marT="32108" marB="32108"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dirty="0" smtClean="0">
                          <a:solidFill>
                            <a:schemeClr val="bg1">
                              <a:lumMod val="50000"/>
                            </a:schemeClr>
                          </a:solidFill>
                          <a:effectLst/>
                          <a:latin typeface="Arial" panose="020B0604020202020204" pitchFamily="34" charset="0"/>
                          <a:cs typeface="Arial" panose="020B0604020202020204" pitchFamily="34" charset="0"/>
                        </a:rPr>
                        <a:t>18.4%</a:t>
                      </a:r>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92647">
                <a:tc>
                  <a:txBody>
                    <a:bodyPr/>
                    <a:lstStyle/>
                    <a:p>
                      <a:pPr marL="228600" algn="l" fontAlgn="b"/>
                      <a:r>
                        <a:rPr lang="en-US" sz="800" b="0" i="0" u="none" strike="noStrike" dirty="0" smtClean="0">
                          <a:solidFill>
                            <a:schemeClr val="tx1"/>
                          </a:solidFill>
                          <a:effectLst/>
                          <a:latin typeface="Arial" panose="020B0604020202020204" pitchFamily="34" charset="0"/>
                          <a:cs typeface="Arial" panose="020B0604020202020204" pitchFamily="34" charset="0"/>
                        </a:rPr>
                        <a:t>Active</a:t>
                      </a:r>
                      <a:endParaRPr lang="en-US" sz="800" b="0" i="0" u="none" strike="noStrike" dirty="0">
                        <a:solidFill>
                          <a:schemeClr val="tx1"/>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a:noFill/>
                    </a:lnT>
                    <a:lnB>
                      <a:noFill/>
                    </a:lnB>
                    <a:solidFill>
                      <a:schemeClr val="bg1"/>
                    </a:solidFill>
                  </a:tcPr>
                </a:tc>
                <a:tc>
                  <a:txBody>
                    <a:bodyPr/>
                    <a:lstStyle/>
                    <a:p>
                      <a:pPr algn="ctr" fontAlgn="b"/>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100.0%</a:t>
                      </a:r>
                    </a:p>
                  </a:txBody>
                  <a:tcPr marL="64216" marR="64216" marT="32108" marB="32108" anchor="b">
                    <a:lnL>
                      <a:noFill/>
                    </a:lnL>
                    <a:lnR>
                      <a:noFill/>
                    </a:lnR>
                    <a:lnT>
                      <a:noFill/>
                    </a:lnT>
                    <a:lnB>
                      <a:noFill/>
                    </a:lnB>
                    <a:solidFill>
                      <a:schemeClr val="bg1"/>
                    </a:solidFill>
                  </a:tcPr>
                </a:tc>
                <a:tc>
                  <a:txBody>
                    <a:bodyPr/>
                    <a:lstStyle/>
                    <a:p>
                      <a:pPr algn="ctr" fontAlgn="b"/>
                      <a:r>
                        <a:rPr lang="en-US" sz="800" b="0" i="0" u="none" strike="noStrike" dirty="0" smtClean="0">
                          <a:solidFill>
                            <a:schemeClr val="bg1">
                              <a:lumMod val="50000"/>
                            </a:schemeClr>
                          </a:solidFill>
                          <a:effectLst/>
                          <a:latin typeface="Arial" panose="020B0604020202020204" pitchFamily="34" charset="0"/>
                          <a:cs typeface="Arial" panose="020B0604020202020204" pitchFamily="34" charset="0"/>
                        </a:rPr>
                        <a:t>81.6%</a:t>
                      </a:r>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a:noFill/>
                    </a:lnT>
                    <a:lnB>
                      <a:noFill/>
                    </a:lnB>
                    <a:solidFill>
                      <a:schemeClr val="bg1"/>
                    </a:solidFill>
                  </a:tcPr>
                </a:tc>
                <a:extLst>
                  <a:ext uri="{0D108BD9-81ED-4DB2-BD59-A6C34878D82A}">
                    <a16:rowId xmlns:a16="http://schemas.microsoft.com/office/drawing/2014/main" val="10009"/>
                  </a:ext>
                </a:extLst>
              </a:tr>
              <a:tr h="192647">
                <a:tc>
                  <a:txBody>
                    <a:bodyPr/>
                    <a:lstStyle/>
                    <a:p>
                      <a:pPr algn="l" fontAlgn="b"/>
                      <a:r>
                        <a:rPr lang="en-US" sz="800" b="0" i="0" u="none" strike="noStrike" dirty="0">
                          <a:solidFill>
                            <a:schemeClr val="tx1"/>
                          </a:solidFill>
                          <a:effectLst/>
                          <a:latin typeface="Arial" panose="020B0604020202020204" pitchFamily="34" charset="0"/>
                          <a:cs typeface="Arial" panose="020B0604020202020204" pitchFamily="34" charset="0"/>
                        </a:rPr>
                        <a:t>Global Equity</a:t>
                      </a:r>
                    </a:p>
                  </a:txBody>
                  <a:tcPr marL="64216" marR="64216" marT="32108" marB="32108" anchor="b">
                    <a:lnL>
                      <a:noFill/>
                    </a:lnL>
                    <a:lnR>
                      <a:noFill/>
                    </a:lnR>
                    <a:lnT>
                      <a:noFill/>
                    </a:lnT>
                    <a:lnB>
                      <a:noFill/>
                    </a:lnB>
                    <a:solidFill>
                      <a:schemeClr val="bg1"/>
                    </a:solidFill>
                  </a:tcPr>
                </a:tc>
                <a:tc>
                  <a:txBody>
                    <a:bodyPr/>
                    <a:lstStyle/>
                    <a:p>
                      <a:pPr algn="ctr" fontAlgn="b"/>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a:noFill/>
                    </a:lnT>
                    <a:lnB>
                      <a:noFill/>
                    </a:lnB>
                    <a:solidFill>
                      <a:schemeClr val="bg1"/>
                    </a:solidFill>
                  </a:tcPr>
                </a:tc>
                <a:tc>
                  <a:txBody>
                    <a:bodyPr/>
                    <a:lstStyle/>
                    <a:p>
                      <a:pPr algn="ctr" fontAlgn="b"/>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a:noFill/>
                    </a:lnT>
                    <a:lnB>
                      <a:noFill/>
                    </a:lnB>
                    <a:solidFill>
                      <a:schemeClr val="bg1"/>
                    </a:solidFill>
                  </a:tcPr>
                </a:tc>
                <a:extLst>
                  <a:ext uri="{0D108BD9-81ED-4DB2-BD59-A6C34878D82A}">
                    <a16:rowId xmlns:a16="http://schemas.microsoft.com/office/drawing/2014/main" val="10010"/>
                  </a:ext>
                </a:extLst>
              </a:tr>
              <a:tr h="192647">
                <a:tc>
                  <a:txBody>
                    <a:bodyPr/>
                    <a:lstStyle/>
                    <a:p>
                      <a:pPr marL="228600" algn="l" fontAlgn="b"/>
                      <a:r>
                        <a:rPr lang="en-US" sz="800" b="0" i="0" u="none" strike="noStrike" dirty="0" smtClean="0">
                          <a:solidFill>
                            <a:schemeClr val="tx1"/>
                          </a:solidFill>
                          <a:effectLst/>
                          <a:latin typeface="Arial" panose="020B0604020202020204" pitchFamily="34" charset="0"/>
                          <a:cs typeface="Arial" panose="020B0604020202020204" pitchFamily="34" charset="0"/>
                        </a:rPr>
                        <a:t>Passive</a:t>
                      </a:r>
                      <a:endParaRPr lang="en-US" sz="800" b="0" i="0" u="none" strike="noStrike" dirty="0">
                        <a:solidFill>
                          <a:schemeClr val="tx1"/>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a:noFill/>
                    </a:lnT>
                    <a:lnB>
                      <a:noFill/>
                    </a:lnB>
                    <a:solidFill>
                      <a:schemeClr val="bg1"/>
                    </a:solidFill>
                  </a:tcPr>
                </a:tc>
                <a:tc>
                  <a:txBody>
                    <a:bodyPr/>
                    <a:lstStyle/>
                    <a:p>
                      <a:pPr algn="ctr" fontAlgn="b"/>
                      <a:r>
                        <a:rPr lang="en-US" sz="800" b="0" i="0" u="none" strike="noStrike" dirty="0" smtClean="0">
                          <a:solidFill>
                            <a:schemeClr val="bg1">
                              <a:lumMod val="50000"/>
                            </a:schemeClr>
                          </a:solidFill>
                          <a:effectLst/>
                          <a:latin typeface="Arial" panose="020B0604020202020204" pitchFamily="34" charset="0"/>
                          <a:cs typeface="Arial" panose="020B0604020202020204" pitchFamily="34" charset="0"/>
                        </a:rPr>
                        <a:t>28.4%</a:t>
                      </a:r>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a:noFill/>
                    </a:lnT>
                    <a:lnB>
                      <a:noFill/>
                    </a:lnB>
                    <a:solidFill>
                      <a:schemeClr val="bg1"/>
                    </a:solidFill>
                  </a:tcPr>
                </a:tc>
                <a:tc>
                  <a:txBody>
                    <a:bodyPr/>
                    <a:lstStyle/>
                    <a:p>
                      <a:pPr algn="ctr" fontAlgn="b"/>
                      <a:r>
                        <a:rPr lang="en-US" sz="800" b="0" i="0" u="none" strike="noStrike" dirty="0" smtClean="0">
                          <a:solidFill>
                            <a:schemeClr val="bg1">
                              <a:lumMod val="50000"/>
                            </a:schemeClr>
                          </a:solidFill>
                          <a:effectLst/>
                          <a:latin typeface="Arial" panose="020B0604020202020204" pitchFamily="34" charset="0"/>
                          <a:cs typeface="Arial" panose="020B0604020202020204" pitchFamily="34" charset="0"/>
                        </a:rPr>
                        <a:t>56.0%</a:t>
                      </a:r>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a:noFill/>
                    </a:lnT>
                    <a:lnB>
                      <a:noFill/>
                    </a:lnB>
                    <a:solidFill>
                      <a:schemeClr val="bg1"/>
                    </a:solidFill>
                  </a:tcPr>
                </a:tc>
                <a:extLst>
                  <a:ext uri="{0D108BD9-81ED-4DB2-BD59-A6C34878D82A}">
                    <a16:rowId xmlns:a16="http://schemas.microsoft.com/office/drawing/2014/main" val="10011"/>
                  </a:ext>
                </a:extLst>
              </a:tr>
              <a:tr h="192647">
                <a:tc>
                  <a:txBody>
                    <a:bodyPr/>
                    <a:lstStyle/>
                    <a:p>
                      <a:pPr marL="228600" algn="l" fontAlgn="b"/>
                      <a:r>
                        <a:rPr lang="en-US" sz="800" b="0" i="0" u="none" strike="noStrike" dirty="0" smtClean="0">
                          <a:solidFill>
                            <a:schemeClr val="tx1"/>
                          </a:solidFill>
                          <a:effectLst/>
                          <a:latin typeface="Arial" panose="020B0604020202020204" pitchFamily="34" charset="0"/>
                          <a:cs typeface="Arial" panose="020B0604020202020204" pitchFamily="34" charset="0"/>
                        </a:rPr>
                        <a:t>Active</a:t>
                      </a:r>
                      <a:endParaRPr lang="en-US" sz="800" b="0" i="0" u="none" strike="noStrike" dirty="0">
                        <a:solidFill>
                          <a:schemeClr val="tx1"/>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a:noFill/>
                    </a:lnT>
                    <a:lnB w="19050" cap="flat" cmpd="sng" algn="ctr">
                      <a:solidFill>
                        <a:srgbClr val="003865"/>
                      </a:solidFill>
                      <a:prstDash val="solid"/>
                      <a:round/>
                      <a:headEnd type="none" w="med" len="med"/>
                      <a:tailEnd type="none" w="med" len="med"/>
                    </a:lnB>
                    <a:solidFill>
                      <a:schemeClr val="bg1"/>
                    </a:solidFill>
                  </a:tcPr>
                </a:tc>
                <a:tc>
                  <a:txBody>
                    <a:bodyPr/>
                    <a:lstStyle/>
                    <a:p>
                      <a:pPr algn="ctr" fontAlgn="b"/>
                      <a:r>
                        <a:rPr lang="en-US" sz="800" b="0" i="0" u="none" strike="noStrike" dirty="0" smtClean="0">
                          <a:solidFill>
                            <a:schemeClr val="bg1">
                              <a:lumMod val="50000"/>
                            </a:schemeClr>
                          </a:solidFill>
                          <a:effectLst/>
                          <a:latin typeface="Arial" panose="020B0604020202020204" pitchFamily="34" charset="0"/>
                          <a:cs typeface="Arial" panose="020B0604020202020204" pitchFamily="34" charset="0"/>
                        </a:rPr>
                        <a:t>71.6%</a:t>
                      </a:r>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a:noFill/>
                    </a:lnT>
                    <a:lnB w="19050" cap="flat" cmpd="sng" algn="ctr">
                      <a:solidFill>
                        <a:srgbClr val="003865"/>
                      </a:solidFill>
                      <a:prstDash val="solid"/>
                      <a:round/>
                      <a:headEnd type="none" w="med" len="med"/>
                      <a:tailEnd type="none" w="med" len="med"/>
                    </a:lnB>
                    <a:solidFill>
                      <a:schemeClr val="bg1"/>
                    </a:solidFill>
                  </a:tcPr>
                </a:tc>
                <a:tc>
                  <a:txBody>
                    <a:bodyPr/>
                    <a:lstStyle/>
                    <a:p>
                      <a:pPr algn="ctr" fontAlgn="b"/>
                      <a:r>
                        <a:rPr lang="en-US" sz="800" b="0" i="0" u="none" strike="noStrike" dirty="0" smtClean="0">
                          <a:solidFill>
                            <a:schemeClr val="bg1">
                              <a:lumMod val="50000"/>
                            </a:schemeClr>
                          </a:solidFill>
                          <a:effectLst/>
                          <a:latin typeface="Arial" panose="020B0604020202020204" pitchFamily="34" charset="0"/>
                          <a:cs typeface="Arial" panose="020B0604020202020204" pitchFamily="34" charset="0"/>
                        </a:rPr>
                        <a:t>44.0%</a:t>
                      </a:r>
                      <a:endParaRPr lang="en-US" sz="800" b="0"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64216" marR="64216" marT="32108" marB="32108" anchor="b">
                    <a:lnL>
                      <a:noFill/>
                    </a:lnL>
                    <a:lnR>
                      <a:noFill/>
                    </a:lnR>
                    <a:lnT>
                      <a:noFill/>
                    </a:lnT>
                    <a:lnB w="19050" cap="flat" cmpd="sng" algn="ctr">
                      <a:solidFill>
                        <a:srgbClr val="003865"/>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
        <p:nvSpPr>
          <p:cNvPr id="3" name="Title 2"/>
          <p:cNvSpPr>
            <a:spLocks noGrp="1"/>
          </p:cNvSpPr>
          <p:nvPr>
            <p:ph type="title"/>
          </p:nvPr>
        </p:nvSpPr>
        <p:spPr>
          <a:xfrm>
            <a:off x="1314450" y="171450"/>
            <a:ext cx="6515100" cy="581698"/>
          </a:xfrm>
        </p:spPr>
        <p:txBody>
          <a:bodyPr wrap="square">
            <a:spAutoFit/>
          </a:bodyPr>
          <a:lstStyle/>
          <a:p>
            <a:r>
              <a:rPr lang="en-US" dirty="0"/>
              <a:t>Review of Equities</a:t>
            </a:r>
            <a:br>
              <a:rPr lang="en-US" dirty="0"/>
            </a:br>
            <a:r>
              <a:rPr lang="en-US" dirty="0">
                <a:solidFill>
                  <a:schemeClr val="tx2"/>
                </a:solidFill>
              </a:rPr>
              <a:t>Asset Allocation – Passive versus Active</a:t>
            </a:r>
          </a:p>
        </p:txBody>
      </p:sp>
      <p:sp>
        <p:nvSpPr>
          <p:cNvPr id="4" name="Content Placeholder 3"/>
          <p:cNvSpPr>
            <a:spLocks noGrp="1"/>
          </p:cNvSpPr>
          <p:nvPr>
            <p:ph idx="1"/>
          </p:nvPr>
        </p:nvSpPr>
        <p:spPr>
          <a:xfrm>
            <a:off x="1314451" y="738817"/>
            <a:ext cx="6559550" cy="1000274"/>
          </a:xfrm>
        </p:spPr>
        <p:txBody>
          <a:bodyPr wrap="square">
            <a:spAutoFit/>
          </a:bodyPr>
          <a:lstStyle/>
          <a:p>
            <a:pPr>
              <a:spcBef>
                <a:spcPts val="600"/>
              </a:spcBef>
              <a:spcAft>
                <a:spcPts val="0"/>
              </a:spcAft>
            </a:pPr>
            <a:r>
              <a:rPr lang="en-US" sz="1200" dirty="0"/>
              <a:t>On an absolute basis, the SBA uses passive management for most of its US allocation and </a:t>
            </a:r>
            <a:r>
              <a:rPr lang="en-US" sz="1200" spc="-8" dirty="0"/>
              <a:t>active management for most Non-US Equity. The majority of dedicated Global Equity mandates </a:t>
            </a:r>
            <a:r>
              <a:rPr lang="en-US" sz="1200" dirty="0"/>
              <a:t>are fully active and all Emerging Market mandates are fully active.</a:t>
            </a:r>
          </a:p>
          <a:p>
            <a:pPr>
              <a:spcBef>
                <a:spcPts val="600"/>
              </a:spcBef>
              <a:spcAft>
                <a:spcPts val="0"/>
              </a:spcAft>
            </a:pPr>
            <a:r>
              <a:rPr lang="en-US" sz="1200" dirty="0"/>
              <a:t>Compared to peers, the SBA uses more passive management for its US Equity allocation and more active management for its Non-US Equity allocation.</a:t>
            </a:r>
          </a:p>
        </p:txBody>
      </p:sp>
      <p:sp>
        <p:nvSpPr>
          <p:cNvPr id="9" name="TextBox 8"/>
          <p:cNvSpPr txBox="1"/>
          <p:nvPr/>
        </p:nvSpPr>
        <p:spPr>
          <a:xfrm>
            <a:off x="2477192" y="4431670"/>
            <a:ext cx="4471434" cy="223138"/>
          </a:xfrm>
          <a:prstGeom prst="rect">
            <a:avLst/>
          </a:prstGeom>
          <a:noFill/>
        </p:spPr>
        <p:txBody>
          <a:bodyPr wrap="square" lIns="0" tIns="0" rIns="0" bIns="0" rtlCol="0" anchor="t" anchorCtr="0">
            <a:spAutoFit/>
          </a:bodyPr>
          <a:lstStyle/>
          <a:p>
            <a:pPr marL="52241" indent="-52241" defTabSz="685800">
              <a:spcBef>
                <a:spcPts val="150"/>
              </a:spcBef>
              <a:tabLst>
                <a:tab pos="52241" algn="l"/>
              </a:tabLst>
            </a:pPr>
            <a:r>
              <a:rPr lang="en-US" sz="600" baseline="30000" dirty="0">
                <a:solidFill>
                  <a:srgbClr val="FFFFFF">
                    <a:lumMod val="50000"/>
                  </a:srgbClr>
                </a:solidFill>
                <a:latin typeface="Arial" pitchFamily="34" charset="0"/>
                <a:cs typeface="Arial" pitchFamily="34" charset="0"/>
              </a:rPr>
              <a:t>1 </a:t>
            </a:r>
            <a:r>
              <a:rPr lang="en-US" sz="600" dirty="0">
                <a:solidFill>
                  <a:srgbClr val="FFFFFF">
                    <a:lumMod val="50000"/>
                  </a:srgbClr>
                </a:solidFill>
                <a:latin typeface="Arial" pitchFamily="34" charset="0"/>
                <a:cs typeface="Arial" pitchFamily="34" charset="0"/>
              </a:rPr>
              <a:t>May not add to 100% due to rounding</a:t>
            </a:r>
          </a:p>
          <a:p>
            <a:pPr marL="52241" indent="-52241" defTabSz="685800">
              <a:spcBef>
                <a:spcPts val="300"/>
              </a:spcBef>
              <a:tabLst>
                <a:tab pos="52241" algn="l"/>
              </a:tabLst>
            </a:pPr>
            <a:r>
              <a:rPr lang="en-US" sz="600" dirty="0">
                <a:solidFill>
                  <a:srgbClr val="FFFFFF">
                    <a:lumMod val="50000"/>
                  </a:srgbClr>
                </a:solidFill>
                <a:latin typeface="Arial" pitchFamily="34" charset="0"/>
                <a:cs typeface="Arial" pitchFamily="34" charset="0"/>
              </a:rPr>
              <a:t>Source: Data as of 12/31/2019 – CEM 2020 Survey</a:t>
            </a:r>
          </a:p>
        </p:txBody>
      </p:sp>
    </p:spTree>
    <p:custDataLst>
      <p:tags r:id="rId1"/>
    </p:custDataLst>
    <p:extLst>
      <p:ext uri="{BB962C8B-B14F-4D97-AF65-F5344CB8AC3E}">
        <p14:creationId xmlns:p14="http://schemas.microsoft.com/office/powerpoint/2010/main" val="355998019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71450"/>
            <a:ext cx="6515100" cy="581698"/>
          </a:xfrm>
        </p:spPr>
        <p:txBody>
          <a:bodyPr wrap="square">
            <a:spAutoFit/>
          </a:bodyPr>
          <a:lstStyle/>
          <a:p>
            <a:r>
              <a:rPr lang="en-GB" dirty="0"/>
              <a:t>Review of Equities</a:t>
            </a:r>
            <a:br>
              <a:rPr lang="en-GB" dirty="0"/>
            </a:br>
            <a:r>
              <a:rPr lang="en-US" dirty="0">
                <a:solidFill>
                  <a:schemeClr val="tx2"/>
                </a:solidFill>
              </a:rPr>
              <a:t>Performance: Global Equity versus Peers</a:t>
            </a:r>
          </a:p>
        </p:txBody>
      </p:sp>
      <p:sp>
        <p:nvSpPr>
          <p:cNvPr id="3" name="Content Placeholder 2"/>
          <p:cNvSpPr>
            <a:spLocks noGrp="1"/>
          </p:cNvSpPr>
          <p:nvPr>
            <p:ph idx="1"/>
          </p:nvPr>
        </p:nvSpPr>
        <p:spPr>
          <a:xfrm>
            <a:off x="1314450" y="926663"/>
            <a:ext cx="6515100" cy="369332"/>
          </a:xfrm>
        </p:spPr>
        <p:txBody>
          <a:bodyPr>
            <a:spAutoFit/>
          </a:bodyPr>
          <a:lstStyle/>
          <a:p>
            <a:pPr>
              <a:spcBef>
                <a:spcPts val="600"/>
              </a:spcBef>
              <a:spcAft>
                <a:spcPts val="0"/>
              </a:spcAft>
            </a:pPr>
            <a:r>
              <a:rPr lang="en-US" sz="1200" dirty="0"/>
              <a:t>Relative to peers, the SBA outperformed in domestic, global, and emerging markets equity, but modestly lagged within international equity. </a:t>
            </a:r>
          </a:p>
        </p:txBody>
      </p:sp>
      <p:sp>
        <p:nvSpPr>
          <p:cNvPr id="4" name="Rectangle 3"/>
          <p:cNvSpPr/>
          <p:nvPr/>
        </p:nvSpPr>
        <p:spPr>
          <a:xfrm>
            <a:off x="1314451" y="4557569"/>
            <a:ext cx="1758495" cy="92333"/>
          </a:xfrm>
          <a:prstGeom prst="rect">
            <a:avLst/>
          </a:prstGeom>
        </p:spPr>
        <p:txBody>
          <a:bodyPr wrap="none" lIns="0" tIns="0" rIns="0" bIns="0">
            <a:spAutoFit/>
          </a:bodyPr>
          <a:lstStyle/>
          <a:p>
            <a:pPr marL="52241" indent="-52241" defTabSz="685800" fontAlgn="b">
              <a:spcBef>
                <a:spcPts val="300"/>
              </a:spcBef>
              <a:tabLst>
                <a:tab pos="52241" algn="l"/>
              </a:tabLst>
            </a:pPr>
            <a:r>
              <a:rPr lang="en-US" sz="600" dirty="0">
                <a:solidFill>
                  <a:srgbClr val="FFFFFF">
                    <a:lumMod val="50000"/>
                  </a:srgbClr>
                </a:solidFill>
                <a:latin typeface="Arial" pitchFamily="34" charset="0"/>
                <a:cs typeface="Arial" pitchFamily="34" charset="0"/>
              </a:rPr>
              <a:t>Source: Data as of 12/31/2019 – CEM 2020 Survey</a:t>
            </a:r>
          </a:p>
        </p:txBody>
      </p:sp>
      <p:grpSp>
        <p:nvGrpSpPr>
          <p:cNvPr id="8" name="Group 7"/>
          <p:cNvGrpSpPr/>
          <p:nvPr/>
        </p:nvGrpSpPr>
        <p:grpSpPr>
          <a:xfrm>
            <a:off x="2198105" y="1648943"/>
            <a:ext cx="4071938" cy="2142411"/>
            <a:chOff x="1406807" y="2198591"/>
            <a:chExt cx="5429250" cy="2856548"/>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15331" y="2198591"/>
              <a:ext cx="31146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4"/>
            <a:srcRect b="14953"/>
            <a:stretch/>
          </p:blipFill>
          <p:spPr>
            <a:xfrm>
              <a:off x="1406807" y="2503391"/>
              <a:ext cx="5429250" cy="2551748"/>
            </a:xfrm>
            <a:prstGeom prst="rect">
              <a:avLst/>
            </a:prstGeom>
          </p:spPr>
        </p:pic>
      </p:grpSp>
    </p:spTree>
    <p:custDataLst>
      <p:tags r:id="rId1"/>
    </p:custDataLst>
    <p:extLst>
      <p:ext uri="{BB962C8B-B14F-4D97-AF65-F5344CB8AC3E}">
        <p14:creationId xmlns:p14="http://schemas.microsoft.com/office/powerpoint/2010/main" val="424455956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flipV="1">
            <a:off x="2000251" y="1200143"/>
            <a:ext cx="5143500" cy="3498851"/>
          </a:xfrm>
          <a:prstGeom prst="rect">
            <a:avLst/>
          </a:prstGeom>
          <a:solidFill>
            <a:srgbClr val="E6E6E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a:endParaRPr>
          </a:p>
        </p:txBody>
      </p:sp>
      <p:sp>
        <p:nvSpPr>
          <p:cNvPr id="3" name="Content Placeholder 2"/>
          <p:cNvSpPr>
            <a:spLocks noGrp="1"/>
          </p:cNvSpPr>
          <p:nvPr>
            <p:ph idx="1"/>
          </p:nvPr>
        </p:nvSpPr>
        <p:spPr>
          <a:xfrm>
            <a:off x="1314450" y="802533"/>
            <a:ext cx="6515100" cy="369332"/>
          </a:xfrm>
        </p:spPr>
        <p:txBody>
          <a:bodyPr>
            <a:spAutoFit/>
          </a:bodyPr>
          <a:lstStyle/>
          <a:p>
            <a:pPr marL="127397" indent="-127397">
              <a:spcBef>
                <a:spcPts val="750"/>
              </a:spcBef>
              <a:spcAft>
                <a:spcPts val="0"/>
              </a:spcAft>
            </a:pPr>
            <a:r>
              <a:rPr lang="en-US" sz="1200" spc="-8" dirty="0"/>
              <a:t>Relative to peers, FRS fees are cheaper in all sub-asset classes, except in external passive management for Developed Market ex-US.</a:t>
            </a:r>
          </a:p>
        </p:txBody>
      </p:sp>
      <p:graphicFrame>
        <p:nvGraphicFramePr>
          <p:cNvPr id="4" name="Table 3"/>
          <p:cNvGraphicFramePr>
            <a:graphicFrameLocks noGrp="1"/>
          </p:cNvGraphicFramePr>
          <p:nvPr>
            <p:extLst>
              <p:ext uri="{D42A27DB-BD31-4B8C-83A1-F6EECF244321}">
                <p14:modId xmlns:p14="http://schemas.microsoft.com/office/powerpoint/2010/main" val="3711290318"/>
              </p:ext>
            </p:extLst>
          </p:nvPr>
        </p:nvGraphicFramePr>
        <p:xfrm>
          <a:off x="2171700" y="1339850"/>
          <a:ext cx="4806952" cy="3070860"/>
        </p:xfrm>
        <a:graphic>
          <a:graphicData uri="http://schemas.openxmlformats.org/drawingml/2006/table">
            <a:tbl>
              <a:tblPr/>
              <a:tblGrid>
                <a:gridCol w="1809750">
                  <a:extLst>
                    <a:ext uri="{9D8B030D-6E8A-4147-A177-3AD203B41FA5}">
                      <a16:colId xmlns:a16="http://schemas.microsoft.com/office/drawing/2014/main" val="20000"/>
                    </a:ext>
                  </a:extLst>
                </a:gridCol>
                <a:gridCol w="1498601">
                  <a:extLst>
                    <a:ext uri="{9D8B030D-6E8A-4147-A177-3AD203B41FA5}">
                      <a16:colId xmlns:a16="http://schemas.microsoft.com/office/drawing/2014/main" val="20001"/>
                    </a:ext>
                  </a:extLst>
                </a:gridCol>
                <a:gridCol w="1498601">
                  <a:extLst>
                    <a:ext uri="{9D8B030D-6E8A-4147-A177-3AD203B41FA5}">
                      <a16:colId xmlns:a16="http://schemas.microsoft.com/office/drawing/2014/main" val="20002"/>
                    </a:ext>
                  </a:extLst>
                </a:gridCol>
              </a:tblGrid>
              <a:tr h="228600">
                <a:tc>
                  <a:txBody>
                    <a:bodyPr/>
                    <a:lstStyle/>
                    <a:p>
                      <a:pPr algn="l" fontAlgn="b"/>
                      <a:r>
                        <a:rPr kumimoji="0" lang="en-US" sz="1100" b="1" i="0" u="none" strike="noStrike" kern="1200" cap="none" normalizeH="0" baseline="0" dirty="0" smtClean="0">
                          <a:ln>
                            <a:noFill/>
                          </a:ln>
                          <a:solidFill>
                            <a:schemeClr val="accent2"/>
                          </a:solidFill>
                          <a:effectLst/>
                          <a:latin typeface="Arial" charset="0"/>
                          <a:ea typeface="ＭＳ Ｐゴシック"/>
                          <a:cs typeface="ＭＳ Ｐゴシック"/>
                        </a:rPr>
                        <a:t>Product</a:t>
                      </a:r>
                      <a:endParaRPr kumimoji="0" lang="en-US" sz="1100" b="1" i="0" u="none" strike="noStrike" kern="1200" cap="none" normalizeH="0" baseline="0" dirty="0">
                        <a:ln>
                          <a:noFill/>
                        </a:ln>
                        <a:solidFill>
                          <a:schemeClr val="accent2"/>
                        </a:solidFill>
                        <a:effectLst/>
                        <a:latin typeface="Arial" charset="0"/>
                        <a:ea typeface="ＭＳ Ｐゴシック"/>
                        <a:cs typeface="ＭＳ Ｐゴシック"/>
                      </a:endParaRPr>
                    </a:p>
                  </a:txBody>
                  <a:tcPr marL="68580" marR="68580" marT="34290" marB="34290" anchor="ctr">
                    <a:lnL>
                      <a:noFill/>
                    </a:lnL>
                    <a:lnR>
                      <a:noFill/>
                    </a:lnR>
                    <a:lnT w="19050" cap="flat" cmpd="sng" algn="ctr">
                      <a:solidFill>
                        <a:srgbClr val="003865"/>
                      </a:solidFill>
                      <a:prstDash val="solid"/>
                      <a:round/>
                      <a:headEnd type="none" w="med" len="med"/>
                      <a:tailEnd type="none" w="med" len="med"/>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kumimoji="0" lang="en-US" sz="1100" b="1" i="0" u="none" strike="noStrike" kern="1200" cap="none" normalizeH="0" baseline="0" dirty="0" smtClean="0">
                          <a:ln>
                            <a:noFill/>
                          </a:ln>
                          <a:solidFill>
                            <a:schemeClr val="accent2"/>
                          </a:solidFill>
                          <a:effectLst/>
                          <a:latin typeface="Arial" charset="0"/>
                          <a:ea typeface="ＭＳ Ｐゴシック"/>
                          <a:cs typeface="ＭＳ Ｐゴシック"/>
                        </a:rPr>
                        <a:t>FRS</a:t>
                      </a:r>
                      <a:endParaRPr kumimoji="0" lang="en-US" sz="1100" b="1" i="0" u="none" strike="noStrike" kern="1200" cap="none" normalizeH="0" baseline="0" dirty="0">
                        <a:ln>
                          <a:noFill/>
                        </a:ln>
                        <a:solidFill>
                          <a:schemeClr val="accent2"/>
                        </a:solidFill>
                        <a:effectLst/>
                        <a:latin typeface="Arial" charset="0"/>
                        <a:ea typeface="ＭＳ Ｐゴシック"/>
                        <a:cs typeface="ＭＳ Ｐゴシック"/>
                      </a:endParaRPr>
                    </a:p>
                  </a:txBody>
                  <a:tcPr marL="68580" marR="68580" marT="34290" marB="34290" anchor="ctr">
                    <a:lnL>
                      <a:noFill/>
                    </a:lnL>
                    <a:lnR>
                      <a:noFill/>
                    </a:lnR>
                    <a:lnT w="19050" cap="flat" cmpd="sng" algn="ctr">
                      <a:solidFill>
                        <a:srgbClr val="003865"/>
                      </a:solidFill>
                      <a:prstDash val="solid"/>
                      <a:round/>
                      <a:headEnd type="none" w="med" len="med"/>
                      <a:tailEnd type="none" w="med" len="med"/>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kumimoji="0" lang="en-US" sz="1100" b="1" i="0" u="none" strike="noStrike" kern="1200" cap="none" normalizeH="0" baseline="0" dirty="0" smtClean="0">
                          <a:ln>
                            <a:noFill/>
                          </a:ln>
                          <a:solidFill>
                            <a:schemeClr val="accent2"/>
                          </a:solidFill>
                          <a:effectLst/>
                          <a:latin typeface="Arial" charset="0"/>
                          <a:ea typeface="ＭＳ Ｐゴシック"/>
                          <a:cs typeface="ＭＳ Ｐゴシック"/>
                        </a:rPr>
                        <a:t>Median Peer</a:t>
                      </a:r>
                      <a:endParaRPr kumimoji="0" lang="en-US" sz="1100" b="1" i="0" u="none" strike="noStrike" kern="1200" cap="none" normalizeH="0" baseline="0" dirty="0">
                        <a:ln>
                          <a:noFill/>
                        </a:ln>
                        <a:solidFill>
                          <a:schemeClr val="accent2"/>
                        </a:solidFill>
                        <a:effectLst/>
                        <a:latin typeface="Arial" charset="0"/>
                        <a:ea typeface="ＭＳ Ｐゴシック"/>
                        <a:cs typeface="ＭＳ Ｐゴシック"/>
                      </a:endParaRPr>
                    </a:p>
                  </a:txBody>
                  <a:tcPr marL="68580" marR="68580" marT="34290" marB="34290" anchor="ctr">
                    <a:lnL>
                      <a:noFill/>
                    </a:lnL>
                    <a:lnR>
                      <a:noFill/>
                    </a:lnR>
                    <a:lnT w="19050" cap="flat" cmpd="sng" algn="ctr">
                      <a:solidFill>
                        <a:srgbClr val="003865"/>
                      </a:solidFill>
                      <a:prstDash val="solid"/>
                      <a:round/>
                      <a:headEnd type="none" w="med" len="med"/>
                      <a:tailEnd type="none" w="med" len="med"/>
                    </a:lnT>
                    <a:lnB w="1905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28600">
                <a:tc>
                  <a:txBody>
                    <a:bodyPr/>
                    <a:lstStyle/>
                    <a:p>
                      <a:pPr algn="l" fontAlgn="b"/>
                      <a:r>
                        <a:rPr lang="en-US" sz="1100" b="0" i="0" u="none" strike="noStrike" dirty="0">
                          <a:solidFill>
                            <a:schemeClr val="tx1"/>
                          </a:solidFill>
                          <a:effectLst/>
                          <a:latin typeface="Arial" panose="020B0604020202020204" pitchFamily="34" charset="0"/>
                          <a:cs typeface="Arial" panose="020B0604020202020204" pitchFamily="34" charset="0"/>
                        </a:rPr>
                        <a:t>US Equity </a:t>
                      </a:r>
                    </a:p>
                  </a:txBody>
                  <a:tcPr marL="68580" marR="68580" marT="34290" marB="34290" anchor="ctr">
                    <a:lnL>
                      <a:noFill/>
                    </a:lnL>
                    <a:lnR>
                      <a:noFill/>
                    </a:lnR>
                    <a:lnT w="19050" cap="flat" cmpd="sng" algn="ctr">
                      <a:solidFill>
                        <a:srgbClr val="003865"/>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b"/>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19050" cap="flat" cmpd="sng" algn="ctr">
                      <a:solidFill>
                        <a:srgbClr val="003865"/>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b"/>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19050" cap="flat" cmpd="sng" algn="ctr">
                      <a:solidFill>
                        <a:srgbClr val="003865"/>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28600">
                <a:tc>
                  <a:txBody>
                    <a:bodyPr/>
                    <a:lstStyle/>
                    <a:p>
                      <a:pPr marL="228600" algn="l" fontAlgn="b"/>
                      <a:r>
                        <a:rPr lang="en-US" sz="1100" b="0" i="0" u="none" strike="noStrike" dirty="0" smtClean="0">
                          <a:solidFill>
                            <a:schemeClr val="tx1"/>
                          </a:solidFill>
                          <a:effectLst/>
                          <a:latin typeface="Arial" panose="020B0604020202020204" pitchFamily="34" charset="0"/>
                          <a:cs typeface="Arial" panose="020B0604020202020204" pitchFamily="34" charset="0"/>
                        </a:rPr>
                        <a:t>External Active</a:t>
                      </a:r>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26.1</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36.6</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28600">
                <a:tc>
                  <a:txBody>
                    <a:bodyPr/>
                    <a:lstStyle/>
                    <a:p>
                      <a:pPr marL="228600" algn="l" fontAlgn="b"/>
                      <a:r>
                        <a:rPr lang="en-US" sz="1100" b="0" i="0" u="none" strike="noStrike" dirty="0" smtClean="0">
                          <a:solidFill>
                            <a:schemeClr val="tx1"/>
                          </a:solidFill>
                          <a:effectLst/>
                          <a:latin typeface="Arial" panose="020B0604020202020204" pitchFamily="34" charset="0"/>
                          <a:cs typeface="Arial" panose="020B0604020202020204" pitchFamily="34" charset="0"/>
                        </a:rPr>
                        <a:t>External Passive</a:t>
                      </a:r>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n/a</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1.0</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28600">
                <a:tc>
                  <a:txBody>
                    <a:bodyPr/>
                    <a:lstStyle/>
                    <a:p>
                      <a:pPr algn="l" fontAlgn="b"/>
                      <a:r>
                        <a:rPr lang="en-US" sz="1100" b="0" i="0" u="none" strike="noStrike" dirty="0">
                          <a:solidFill>
                            <a:schemeClr val="tx1"/>
                          </a:solidFill>
                          <a:effectLst/>
                          <a:latin typeface="Arial" panose="020B0604020202020204" pitchFamily="34" charset="0"/>
                          <a:cs typeface="Arial" panose="020B0604020202020204" pitchFamily="34" charset="0"/>
                        </a:rPr>
                        <a:t>Developed Market ex US</a:t>
                      </a: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FF0000"/>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FF0000"/>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28600">
                <a:tc>
                  <a:txBody>
                    <a:bodyPr/>
                    <a:lstStyle/>
                    <a:p>
                      <a:pPr marL="228600" algn="l" fontAlgn="b"/>
                      <a:r>
                        <a:rPr lang="en-US" sz="1100" b="0" i="0" u="none" strike="noStrike" dirty="0" smtClean="0">
                          <a:solidFill>
                            <a:schemeClr val="tx1"/>
                          </a:solidFill>
                          <a:effectLst/>
                          <a:latin typeface="Arial" panose="020B0604020202020204" pitchFamily="34" charset="0"/>
                          <a:cs typeface="Arial" panose="020B0604020202020204" pitchFamily="34" charset="0"/>
                        </a:rPr>
                        <a:t>External Active</a:t>
                      </a:r>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25.1</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39.1</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28600">
                <a:tc>
                  <a:txBody>
                    <a:bodyPr/>
                    <a:lstStyle/>
                    <a:p>
                      <a:pPr marL="228600" algn="l" fontAlgn="b"/>
                      <a:r>
                        <a:rPr lang="en-US" sz="1100" b="0" i="0" u="none" strike="noStrike" dirty="0" smtClean="0">
                          <a:solidFill>
                            <a:schemeClr val="tx1"/>
                          </a:solidFill>
                          <a:effectLst/>
                          <a:latin typeface="Arial" panose="020B0604020202020204" pitchFamily="34" charset="0"/>
                          <a:cs typeface="Arial" panose="020B0604020202020204" pitchFamily="34" charset="0"/>
                        </a:rPr>
                        <a:t>External Passive</a:t>
                      </a:r>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3.0</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2.9</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28600">
                <a:tc>
                  <a:txBody>
                    <a:bodyPr/>
                    <a:lstStyle/>
                    <a:p>
                      <a:pPr algn="l" fontAlgn="b"/>
                      <a:r>
                        <a:rPr lang="en-US" sz="1100" b="0" i="0" u="none" strike="noStrike" dirty="0">
                          <a:solidFill>
                            <a:schemeClr val="tx1"/>
                          </a:solidFill>
                          <a:effectLst/>
                          <a:latin typeface="Arial" panose="020B0604020202020204" pitchFamily="34" charset="0"/>
                          <a:cs typeface="Arial" panose="020B0604020202020204" pitchFamily="34" charset="0"/>
                        </a:rPr>
                        <a:t>Emerging Markets</a:t>
                      </a: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FF0000"/>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FF0000"/>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28600">
                <a:tc>
                  <a:txBody>
                    <a:bodyPr/>
                    <a:lstStyle/>
                    <a:p>
                      <a:pPr marL="228600" algn="l" fontAlgn="b"/>
                      <a:r>
                        <a:rPr lang="en-US" sz="1100" b="0" i="0" u="none" strike="noStrike" dirty="0" smtClean="0">
                          <a:solidFill>
                            <a:schemeClr val="tx1"/>
                          </a:solidFill>
                          <a:effectLst/>
                          <a:latin typeface="Arial" panose="020B0604020202020204" pitchFamily="34" charset="0"/>
                          <a:cs typeface="Arial" panose="020B0604020202020204" pitchFamily="34" charset="0"/>
                        </a:rPr>
                        <a:t>External Active</a:t>
                      </a:r>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47.5</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56.2</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28600">
                <a:tc>
                  <a:txBody>
                    <a:bodyPr/>
                    <a:lstStyle/>
                    <a:p>
                      <a:pPr marL="228600" algn="l" fontAlgn="b"/>
                      <a:r>
                        <a:rPr lang="en-US" sz="1100" b="0" i="0" u="none" strike="noStrike" dirty="0" smtClean="0">
                          <a:solidFill>
                            <a:schemeClr val="tx1"/>
                          </a:solidFill>
                          <a:effectLst/>
                          <a:latin typeface="Arial" panose="020B0604020202020204" pitchFamily="34" charset="0"/>
                          <a:cs typeface="Arial" panose="020B0604020202020204" pitchFamily="34" charset="0"/>
                        </a:rPr>
                        <a:t>External Passive</a:t>
                      </a:r>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a:noFill/>
                    </a:lnT>
                    <a:lnB>
                      <a:noFill/>
                    </a:lnB>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n/a</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a:noFill/>
                    </a:lnT>
                    <a:lnB>
                      <a:noFill/>
                    </a:lnB>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11.9</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a:noFill/>
                    </a:lnT>
                    <a:lnB>
                      <a:noFill/>
                    </a:lnB>
                    <a:solidFill>
                      <a:schemeClr val="bg1"/>
                    </a:solidFill>
                  </a:tcPr>
                </a:tc>
                <a:extLst>
                  <a:ext uri="{0D108BD9-81ED-4DB2-BD59-A6C34878D82A}">
                    <a16:rowId xmlns:a16="http://schemas.microsoft.com/office/drawing/2014/main" val="10009"/>
                  </a:ext>
                </a:extLst>
              </a:tr>
              <a:tr h="228600">
                <a:tc>
                  <a:txBody>
                    <a:bodyPr/>
                    <a:lstStyle/>
                    <a:p>
                      <a:pPr algn="l" fontAlgn="b"/>
                      <a:r>
                        <a:rPr lang="en-US" sz="1100" b="0" i="0" u="none" strike="noStrike" dirty="0">
                          <a:solidFill>
                            <a:schemeClr val="tx1"/>
                          </a:solidFill>
                          <a:effectLst/>
                          <a:latin typeface="Arial" panose="020B0604020202020204" pitchFamily="34" charset="0"/>
                          <a:cs typeface="Arial" panose="020B0604020202020204" pitchFamily="34" charset="0"/>
                        </a:rPr>
                        <a:t>Global Equity</a:t>
                      </a:r>
                    </a:p>
                  </a:txBody>
                  <a:tcPr marL="68580" marR="68580" marT="34290" marB="34290" anchor="ctr">
                    <a:lnL>
                      <a:noFill/>
                    </a:lnL>
                    <a:lnR>
                      <a:noFill/>
                    </a:lnR>
                    <a:lnT>
                      <a:noFill/>
                    </a:lnT>
                    <a:lnB>
                      <a:noFill/>
                    </a:lnB>
                    <a:solidFill>
                      <a:schemeClr val="bg1"/>
                    </a:solidFill>
                  </a:tcPr>
                </a:tc>
                <a:tc>
                  <a:txBody>
                    <a:bodyPr/>
                    <a:lstStyle/>
                    <a:p>
                      <a:pPr algn="ctr" fontAlgn="b"/>
                      <a:endParaRPr lang="en-US" sz="1100" b="0" i="0" u="none" strike="noStrike" dirty="0">
                        <a:solidFill>
                          <a:srgbClr val="FF0000"/>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a:noFill/>
                    </a:lnT>
                    <a:lnB>
                      <a:noFill/>
                    </a:lnB>
                    <a:solidFill>
                      <a:schemeClr val="bg1"/>
                    </a:solidFill>
                  </a:tcPr>
                </a:tc>
                <a:tc>
                  <a:txBody>
                    <a:bodyPr/>
                    <a:lstStyle/>
                    <a:p>
                      <a:pPr algn="ctr" fontAlgn="b"/>
                      <a:endParaRPr lang="en-US" sz="1100" b="0" i="0" u="none" strike="noStrike" dirty="0">
                        <a:solidFill>
                          <a:srgbClr val="FF0000"/>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a:noFill/>
                    </a:lnT>
                    <a:lnB>
                      <a:noFill/>
                    </a:lnB>
                    <a:solidFill>
                      <a:schemeClr val="bg1"/>
                    </a:solidFill>
                  </a:tcPr>
                </a:tc>
                <a:extLst>
                  <a:ext uri="{0D108BD9-81ED-4DB2-BD59-A6C34878D82A}">
                    <a16:rowId xmlns:a16="http://schemas.microsoft.com/office/drawing/2014/main" val="10010"/>
                  </a:ext>
                </a:extLst>
              </a:tr>
              <a:tr h="228600">
                <a:tc>
                  <a:txBody>
                    <a:bodyPr/>
                    <a:lstStyle/>
                    <a:p>
                      <a:pPr marL="228600" algn="l" fontAlgn="b"/>
                      <a:r>
                        <a:rPr lang="en-US" sz="1100" b="0" i="0" u="none" strike="noStrike" dirty="0" smtClean="0">
                          <a:solidFill>
                            <a:schemeClr val="tx1"/>
                          </a:solidFill>
                          <a:effectLst/>
                          <a:latin typeface="Arial" panose="020B0604020202020204" pitchFamily="34" charset="0"/>
                          <a:cs typeface="Arial" panose="020B0604020202020204" pitchFamily="34" charset="0"/>
                        </a:rPr>
                        <a:t>External Active</a:t>
                      </a:r>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a:noFill/>
                    </a:lnT>
                    <a:lnB>
                      <a:noFill/>
                    </a:lnB>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41.9</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a:noFill/>
                    </a:lnT>
                    <a:lnB>
                      <a:noFill/>
                    </a:lnB>
                    <a:solidFill>
                      <a:schemeClr val="bg1"/>
                    </a:solidFill>
                  </a:tcPr>
                </a:tc>
                <a:tc>
                  <a:txBody>
                    <a:bodyPr/>
                    <a:lstStyle/>
                    <a:p>
                      <a:pPr algn="ctr" fontAlgn="b"/>
                      <a:r>
                        <a:rPr lang="en-US" sz="1100" b="0" i="0" u="none" strike="noStrike" dirty="0" smtClean="0">
                          <a:solidFill>
                            <a:srgbClr val="7F7F7F"/>
                          </a:solidFill>
                          <a:effectLst/>
                          <a:latin typeface="Arial" panose="020B0604020202020204" pitchFamily="34" charset="0"/>
                          <a:cs typeface="Arial" panose="020B0604020202020204" pitchFamily="34" charset="0"/>
                        </a:rPr>
                        <a:t>41.9</a:t>
                      </a:r>
                      <a:endParaRPr lang="en-US" sz="1100" b="0" i="0" u="none" strike="noStrike" dirty="0">
                        <a:solidFill>
                          <a:srgbClr val="7F7F7F"/>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a:noFill/>
                    </a:lnT>
                    <a:lnB>
                      <a:noFill/>
                    </a:lnB>
                    <a:solidFill>
                      <a:schemeClr val="bg1"/>
                    </a:solidFill>
                  </a:tcPr>
                </a:tc>
                <a:extLst>
                  <a:ext uri="{0D108BD9-81ED-4DB2-BD59-A6C34878D82A}">
                    <a16:rowId xmlns:a16="http://schemas.microsoft.com/office/drawing/2014/main" val="10011"/>
                  </a:ext>
                </a:extLst>
              </a:tr>
              <a:tr h="228600">
                <a:tc>
                  <a:txBody>
                    <a:bodyPr/>
                    <a:lstStyle/>
                    <a:p>
                      <a:pPr marL="228600" algn="l" fontAlgn="b"/>
                      <a:r>
                        <a:rPr lang="en-US" sz="1100" b="0" i="0" u="none" strike="noStrike" dirty="0" smtClean="0">
                          <a:solidFill>
                            <a:schemeClr val="tx1"/>
                          </a:solidFill>
                          <a:effectLst/>
                          <a:latin typeface="Arial" panose="020B0604020202020204" pitchFamily="34" charset="0"/>
                          <a:cs typeface="Arial" panose="020B0604020202020204" pitchFamily="34" charset="0"/>
                        </a:rPr>
                        <a:t>External Passive</a:t>
                      </a:r>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marL="68580" marR="68580" marT="34290" marB="34290" anchor="ctr">
                    <a:lnL>
                      <a:noFill/>
                    </a:lnL>
                    <a:lnR>
                      <a:noFill/>
                    </a:lnR>
                    <a:lnT>
                      <a:noFill/>
                    </a:lnT>
                    <a:lnB w="19050" cap="flat" cmpd="sng" algn="ctr">
                      <a:solidFill>
                        <a:srgbClr val="003865"/>
                      </a:solidFill>
                      <a:prstDash val="solid"/>
                      <a:round/>
                      <a:headEnd type="none" w="med" len="med"/>
                      <a:tailEnd type="none" w="med" len="med"/>
                    </a:lnB>
                    <a:solidFill>
                      <a:schemeClr val="bg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7F7F7F"/>
                          </a:solidFill>
                          <a:effectLst/>
                          <a:latin typeface="Arial" panose="020B0604020202020204" pitchFamily="34" charset="0"/>
                          <a:cs typeface="Arial" panose="020B0604020202020204" pitchFamily="34" charset="0"/>
                        </a:rPr>
                        <a:t>n/a</a:t>
                      </a:r>
                    </a:p>
                  </a:txBody>
                  <a:tcPr marL="68580" marR="68580" marT="34290" marB="34290" anchor="ctr">
                    <a:lnL>
                      <a:noFill/>
                    </a:lnL>
                    <a:lnR>
                      <a:noFill/>
                    </a:lnR>
                    <a:lnT>
                      <a:noFill/>
                    </a:lnT>
                    <a:lnB w="19050" cap="flat" cmpd="sng" algn="ctr">
                      <a:solidFill>
                        <a:srgbClr val="003865"/>
                      </a:solidFill>
                      <a:prstDash val="solid"/>
                      <a:round/>
                      <a:headEnd type="none" w="med" len="med"/>
                      <a:tailEnd type="none" w="med" len="med"/>
                    </a:lnB>
                    <a:solidFill>
                      <a:schemeClr val="bg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7F7F7F"/>
                          </a:solidFill>
                          <a:effectLst/>
                          <a:latin typeface="Arial" panose="020B0604020202020204" pitchFamily="34" charset="0"/>
                          <a:cs typeface="Arial" panose="020B0604020202020204" pitchFamily="34" charset="0"/>
                        </a:rPr>
                        <a:t>n/a</a:t>
                      </a:r>
                    </a:p>
                  </a:txBody>
                  <a:tcPr marL="68580" marR="68580" marT="34290" marB="34290" anchor="ctr">
                    <a:lnL>
                      <a:noFill/>
                    </a:lnL>
                    <a:lnR>
                      <a:noFill/>
                    </a:lnR>
                    <a:lnT>
                      <a:noFill/>
                    </a:lnT>
                    <a:lnB w="19050" cap="flat" cmpd="sng" algn="ctr">
                      <a:solidFill>
                        <a:srgbClr val="003865"/>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
        <p:nvSpPr>
          <p:cNvPr id="5" name="Rectangle 4"/>
          <p:cNvSpPr/>
          <p:nvPr/>
        </p:nvSpPr>
        <p:spPr>
          <a:xfrm>
            <a:off x="2171700" y="4368205"/>
            <a:ext cx="2984500" cy="223138"/>
          </a:xfrm>
          <a:prstGeom prst="rect">
            <a:avLst/>
          </a:prstGeom>
        </p:spPr>
        <p:txBody>
          <a:bodyPr wrap="square" lIns="0" tIns="0" rIns="0" bIns="0">
            <a:spAutoFit/>
          </a:bodyPr>
          <a:lstStyle/>
          <a:p>
            <a:pPr defTabSz="685800" fontAlgn="b">
              <a:spcBef>
                <a:spcPts val="150"/>
              </a:spcBef>
            </a:pPr>
            <a:r>
              <a:rPr lang="en-US" sz="600" dirty="0">
                <a:solidFill>
                  <a:srgbClr val="FFFFFF">
                    <a:lumMod val="50000"/>
                  </a:srgbClr>
                </a:solidFill>
                <a:latin typeface="Arial" pitchFamily="34" charset="0"/>
                <a:cs typeface="Arial" pitchFamily="34" charset="0"/>
              </a:rPr>
              <a:t>Fees in basis points</a:t>
            </a:r>
          </a:p>
          <a:p>
            <a:pPr marL="52241" indent="-52241" defTabSz="685800" fontAlgn="b">
              <a:spcBef>
                <a:spcPts val="300"/>
              </a:spcBef>
              <a:tabLst>
                <a:tab pos="52241" algn="l"/>
              </a:tabLst>
            </a:pPr>
            <a:r>
              <a:rPr lang="en-US" sz="600" dirty="0">
                <a:solidFill>
                  <a:srgbClr val="FFFFFF">
                    <a:lumMod val="50000"/>
                  </a:srgbClr>
                </a:solidFill>
                <a:latin typeface="Arial" pitchFamily="34" charset="0"/>
                <a:cs typeface="Arial" pitchFamily="34" charset="0"/>
              </a:rPr>
              <a:t>Source: Data as of 12/31/2019 – CEM 2020 Survey</a:t>
            </a:r>
          </a:p>
        </p:txBody>
      </p:sp>
      <p:sp>
        <p:nvSpPr>
          <p:cNvPr id="6" name="Title 5"/>
          <p:cNvSpPr>
            <a:spLocks noGrp="1"/>
          </p:cNvSpPr>
          <p:nvPr>
            <p:ph type="title"/>
          </p:nvPr>
        </p:nvSpPr>
        <p:spPr>
          <a:xfrm>
            <a:off x="1314450" y="171450"/>
            <a:ext cx="6515100" cy="581698"/>
          </a:xfrm>
        </p:spPr>
        <p:txBody>
          <a:bodyPr wrap="square">
            <a:spAutoFit/>
          </a:bodyPr>
          <a:lstStyle/>
          <a:p>
            <a:r>
              <a:rPr lang="en-US" dirty="0"/>
              <a:t>Review of Equities</a:t>
            </a:r>
            <a:br>
              <a:rPr lang="en-US" dirty="0"/>
            </a:br>
            <a:r>
              <a:rPr lang="en-US" dirty="0">
                <a:solidFill>
                  <a:schemeClr val="tx2"/>
                </a:solidFill>
              </a:rPr>
              <a:t>Fees: Global Equity versus Peers</a:t>
            </a:r>
          </a:p>
        </p:txBody>
      </p:sp>
    </p:spTree>
    <p:custDataLst>
      <p:tags r:id="rId1"/>
    </p:custDataLst>
    <p:extLst>
      <p:ext uri="{BB962C8B-B14F-4D97-AF65-F5344CB8AC3E}">
        <p14:creationId xmlns:p14="http://schemas.microsoft.com/office/powerpoint/2010/main" val="185848637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314450" y="754380"/>
            <a:ext cx="6515100" cy="936154"/>
          </a:xfrm>
          <a:noFill/>
        </p:spPr>
        <p:txBody>
          <a:bodyPr wrap="square">
            <a:spAutoFit/>
          </a:bodyPr>
          <a:lstStyle/>
          <a:p>
            <a:pPr>
              <a:spcBef>
                <a:spcPts val="450"/>
              </a:spcBef>
              <a:spcAft>
                <a:spcPts val="0"/>
              </a:spcAft>
            </a:pPr>
            <a:r>
              <a:rPr lang="en-US" sz="750" kern="0" dirty="0"/>
              <a:t>Over the 3- and 5-year periods, the FRS US Equity allocation has delivered negative risk-adjusted returns (negative information ratio). However, performance relative to peers ranks favorably over both periods. Over the 5-year time period, the information ratio ranked just below the peer group median.</a:t>
            </a:r>
          </a:p>
          <a:p>
            <a:pPr>
              <a:spcBef>
                <a:spcPts val="450"/>
              </a:spcBef>
              <a:spcAft>
                <a:spcPts val="0"/>
              </a:spcAft>
            </a:pPr>
            <a:r>
              <a:rPr lang="en-US" sz="750" kern="0" dirty="0"/>
              <a:t>Over the 3- and 5-year period, the FRS Non-US Equity portfolio has delivered strong risk-adjusted returns with an information ratio ranking in the top decile among its peer group universe over both periods.</a:t>
            </a:r>
          </a:p>
          <a:p>
            <a:pPr>
              <a:spcBef>
                <a:spcPts val="450"/>
              </a:spcBef>
              <a:spcAft>
                <a:spcPts val="0"/>
              </a:spcAft>
            </a:pPr>
            <a:r>
              <a:rPr lang="en-US" sz="750" kern="0" dirty="0"/>
              <a:t>Over the 3- and 5-year period, the FRS Dedicated Global Equity allocation has delivered negative risk-adjusted returns (negative information ratio). Additionally, over both periods, the information ratio ranked in the bottom half among peers.  </a:t>
            </a:r>
          </a:p>
        </p:txBody>
      </p:sp>
      <p:sp>
        <p:nvSpPr>
          <p:cNvPr id="6" name="TextBox 5"/>
          <p:cNvSpPr txBox="1"/>
          <p:nvPr/>
        </p:nvSpPr>
        <p:spPr>
          <a:xfrm>
            <a:off x="1481787" y="4612889"/>
            <a:ext cx="5885665" cy="442429"/>
          </a:xfrm>
          <a:prstGeom prst="rect">
            <a:avLst/>
          </a:prstGeom>
          <a:noFill/>
        </p:spPr>
        <p:txBody>
          <a:bodyPr wrap="square" lIns="0" tIns="0" rIns="0" bIns="0" rtlCol="0" anchor="t" anchorCtr="0">
            <a:spAutoFit/>
          </a:bodyPr>
          <a:lstStyle/>
          <a:p>
            <a:pPr defTabSz="685800">
              <a:spcBef>
                <a:spcPts val="75"/>
              </a:spcBef>
              <a:tabLst>
                <a:tab pos="52241" algn="l"/>
              </a:tabLst>
            </a:pPr>
            <a:r>
              <a:rPr lang="en-US" sz="525" baseline="30000" dirty="0">
                <a:solidFill>
                  <a:srgbClr val="FFFFFF">
                    <a:lumMod val="50000"/>
                  </a:srgbClr>
                </a:solidFill>
                <a:latin typeface="Arial" pitchFamily="34" charset="0"/>
                <a:cs typeface="Arial" pitchFamily="34" charset="0"/>
              </a:rPr>
              <a:t>1 </a:t>
            </a:r>
            <a:r>
              <a:rPr lang="en-US" sz="525" dirty="0">
                <a:solidFill>
                  <a:srgbClr val="FFFFFF">
                    <a:lumMod val="50000"/>
                  </a:srgbClr>
                </a:solidFill>
                <a:latin typeface="Arial" pitchFamily="34" charset="0"/>
                <a:cs typeface="Arial" pitchFamily="34" charset="0"/>
              </a:rPr>
              <a:t>Compared to the Public Funds &gt;$1B – US Equity universe; rankings are based on gross-of-fees FRS performance.</a:t>
            </a:r>
          </a:p>
          <a:p>
            <a:pPr defTabSz="685800">
              <a:spcBef>
                <a:spcPts val="75"/>
              </a:spcBef>
              <a:tabLst>
                <a:tab pos="52241" algn="l"/>
              </a:tabLst>
            </a:pPr>
            <a:r>
              <a:rPr lang="en-US" sz="525" baseline="30000" dirty="0">
                <a:solidFill>
                  <a:srgbClr val="FFFFFF">
                    <a:lumMod val="50000"/>
                  </a:srgbClr>
                </a:solidFill>
                <a:latin typeface="Arial" pitchFamily="34" charset="0"/>
                <a:cs typeface="Arial" pitchFamily="34" charset="0"/>
              </a:rPr>
              <a:t>2 </a:t>
            </a:r>
            <a:r>
              <a:rPr lang="en-US" sz="525" dirty="0">
                <a:solidFill>
                  <a:srgbClr val="FFFFFF">
                    <a:lumMod val="50000"/>
                  </a:srgbClr>
                </a:solidFill>
                <a:latin typeface="Arial" pitchFamily="34" charset="0"/>
                <a:cs typeface="Arial" pitchFamily="34" charset="0"/>
              </a:rPr>
              <a:t>Returns are shown net of fees. </a:t>
            </a:r>
          </a:p>
          <a:p>
            <a:pPr defTabSz="685800">
              <a:spcBef>
                <a:spcPts val="75"/>
              </a:spcBef>
              <a:tabLst>
                <a:tab pos="52241" algn="l"/>
              </a:tabLst>
            </a:pPr>
            <a:r>
              <a:rPr lang="en-US" sz="525" baseline="30000" dirty="0">
                <a:solidFill>
                  <a:srgbClr val="FFFFFF">
                    <a:lumMod val="50000"/>
                  </a:srgbClr>
                </a:solidFill>
                <a:latin typeface="Arial" pitchFamily="34" charset="0"/>
                <a:cs typeface="Arial" pitchFamily="34" charset="0"/>
              </a:rPr>
              <a:t>3 </a:t>
            </a:r>
            <a:r>
              <a:rPr lang="en-US" sz="525" dirty="0">
                <a:solidFill>
                  <a:srgbClr val="FFFFFF">
                    <a:lumMod val="50000"/>
                  </a:srgbClr>
                </a:solidFill>
                <a:latin typeface="Arial" pitchFamily="34" charset="0"/>
                <a:cs typeface="Arial" pitchFamily="34" charset="0"/>
              </a:rPr>
              <a:t>Calculated using monthly returns</a:t>
            </a:r>
          </a:p>
          <a:p>
            <a:pPr defTabSz="685800">
              <a:spcBef>
                <a:spcPts val="75"/>
              </a:spcBef>
              <a:tabLst>
                <a:tab pos="52241" algn="l"/>
              </a:tabLst>
            </a:pPr>
            <a:r>
              <a:rPr lang="en-US" sz="525" baseline="30000" dirty="0">
                <a:solidFill>
                  <a:srgbClr val="FFFFFF">
                    <a:lumMod val="50000"/>
                  </a:srgbClr>
                </a:solidFill>
                <a:latin typeface="Arial" pitchFamily="34" charset="0"/>
                <a:cs typeface="Arial" pitchFamily="34" charset="0"/>
              </a:rPr>
              <a:t>4 </a:t>
            </a:r>
            <a:r>
              <a:rPr lang="en-US" sz="525" dirty="0">
                <a:solidFill>
                  <a:srgbClr val="FFFFFF">
                    <a:lumMod val="50000"/>
                  </a:srgbClr>
                </a:solidFill>
                <a:latin typeface="Arial" pitchFamily="34" charset="0"/>
                <a:cs typeface="Arial" pitchFamily="34" charset="0"/>
              </a:rPr>
              <a:t>Compared to the Public Funds &gt;$1B – Non-US Equity universe; rankings are based on gross-of-fees FRS performance.</a:t>
            </a:r>
            <a:br>
              <a:rPr lang="en-US" sz="525" dirty="0">
                <a:solidFill>
                  <a:srgbClr val="FFFFFF">
                    <a:lumMod val="50000"/>
                  </a:srgbClr>
                </a:solidFill>
                <a:latin typeface="Arial" pitchFamily="34" charset="0"/>
                <a:cs typeface="Arial" pitchFamily="34" charset="0"/>
              </a:rPr>
            </a:br>
            <a:r>
              <a:rPr lang="en-US" sz="525" baseline="30000" dirty="0">
                <a:solidFill>
                  <a:srgbClr val="FFFFFF">
                    <a:lumMod val="50000"/>
                  </a:srgbClr>
                </a:solidFill>
                <a:latin typeface="Arial" pitchFamily="34" charset="0"/>
                <a:cs typeface="Arial" pitchFamily="34" charset="0"/>
              </a:rPr>
              <a:t>5 </a:t>
            </a:r>
            <a:r>
              <a:rPr lang="en-US" sz="525" dirty="0">
                <a:solidFill>
                  <a:srgbClr val="FFFFFF">
                    <a:lumMod val="50000"/>
                  </a:srgbClr>
                </a:solidFill>
                <a:latin typeface="Arial" pitchFamily="34" charset="0"/>
                <a:cs typeface="Arial" pitchFamily="34" charset="0"/>
              </a:rPr>
              <a:t>Compared to the Public Funds &gt;$1B – Global Equity universe; rankings are based on gross-of-fees FRS performance</a:t>
            </a:r>
          </a:p>
        </p:txBody>
      </p:sp>
      <p:graphicFrame>
        <p:nvGraphicFramePr>
          <p:cNvPr id="7" name="Group 101"/>
          <p:cNvGraphicFramePr>
            <a:graphicFrameLocks noGrp="1"/>
          </p:cNvGraphicFramePr>
          <p:nvPr>
            <p:extLst>
              <p:ext uri="{D42A27DB-BD31-4B8C-83A1-F6EECF244321}">
                <p14:modId xmlns:p14="http://schemas.microsoft.com/office/powerpoint/2010/main" val="1680309510"/>
              </p:ext>
            </p:extLst>
          </p:nvPr>
        </p:nvGraphicFramePr>
        <p:xfrm>
          <a:off x="1481787" y="1705097"/>
          <a:ext cx="6180427" cy="2907792"/>
        </p:xfrm>
        <a:graphic>
          <a:graphicData uri="http://schemas.openxmlformats.org/drawingml/2006/table">
            <a:tbl>
              <a:tblPr/>
              <a:tblGrid>
                <a:gridCol w="1303627">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936625">
                  <a:extLst>
                    <a:ext uri="{9D8B030D-6E8A-4147-A177-3AD203B41FA5}">
                      <a16:colId xmlns:a16="http://schemas.microsoft.com/office/drawing/2014/main" val="20003"/>
                    </a:ext>
                  </a:extLst>
                </a:gridCol>
                <a:gridCol w="936625">
                  <a:extLst>
                    <a:ext uri="{9D8B030D-6E8A-4147-A177-3AD203B41FA5}">
                      <a16:colId xmlns:a16="http://schemas.microsoft.com/office/drawing/2014/main" val="20004"/>
                    </a:ext>
                  </a:extLst>
                </a:gridCol>
                <a:gridCol w="1130300">
                  <a:extLst>
                    <a:ext uri="{9D8B030D-6E8A-4147-A177-3AD203B41FA5}">
                      <a16:colId xmlns:a16="http://schemas.microsoft.com/office/drawing/2014/main" val="20005"/>
                    </a:ext>
                  </a:extLst>
                </a:gridCol>
              </a:tblGrid>
              <a:tr h="23774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rPr>
                        <a:t>Periods Ending 6/30/2021</a:t>
                      </a:r>
                    </a:p>
                  </a:txBody>
                  <a:tcPr marL="34290" marR="34290" marT="27432" marB="27432" anchor="ctr" horzOverflow="overflow">
                    <a:lnL>
                      <a:noFill/>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600" b="1" i="0" u="none" strike="noStrike" cap="none" normalizeH="0" baseline="0" dirty="0" smtClean="0">
                          <a:ln>
                            <a:noFill/>
                          </a:ln>
                          <a:solidFill>
                            <a:schemeClr val="accent2"/>
                          </a:solidFill>
                          <a:effectLst/>
                          <a:latin typeface="Arial" charset="0"/>
                          <a:ea typeface="MS PGothic" pitchFamily="34" charset="-128"/>
                        </a:rPr>
                        <a:t>Year to Date</a:t>
                      </a:r>
                      <a:br>
                        <a:rPr kumimoji="0" lang="en-US" sz="600" b="1" i="0" u="none" strike="noStrike" cap="none" normalizeH="0" baseline="0" dirty="0" smtClean="0">
                          <a:ln>
                            <a:noFill/>
                          </a:ln>
                          <a:solidFill>
                            <a:schemeClr val="accent2"/>
                          </a:solidFill>
                          <a:effectLst/>
                          <a:latin typeface="Arial" charset="0"/>
                          <a:ea typeface="MS PGothic" pitchFamily="34" charset="-128"/>
                        </a:rPr>
                      </a:br>
                      <a:r>
                        <a:rPr kumimoji="0" lang="en-US" sz="600" b="1" i="0" u="none" strike="noStrike" cap="none" normalizeH="0" baseline="0" dirty="0" smtClean="0">
                          <a:ln>
                            <a:noFill/>
                          </a:ln>
                          <a:solidFill>
                            <a:schemeClr val="accent2"/>
                          </a:solidFill>
                          <a:effectLst/>
                          <a:latin typeface="Arial" charset="0"/>
                          <a:ea typeface="MS PGothic" pitchFamily="34" charset="-128"/>
                          <a:cs typeface="Arial" charset="0"/>
                        </a:rPr>
                        <a:t>Return (Rank)</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600" b="1" i="0" u="none" strike="noStrike" cap="none" normalizeH="0" baseline="0" dirty="0" smtClean="0">
                          <a:ln>
                            <a:noFill/>
                          </a:ln>
                          <a:solidFill>
                            <a:schemeClr val="accent2"/>
                          </a:solidFill>
                          <a:effectLst/>
                          <a:latin typeface="Arial" charset="0"/>
                          <a:ea typeface="MS PGothic" pitchFamily="34" charset="-128"/>
                        </a:rPr>
                        <a:t>1 Year</a:t>
                      </a:r>
                      <a:br>
                        <a:rPr kumimoji="0" lang="en-US" sz="600" b="1" i="0" u="none" strike="noStrike" cap="none" normalizeH="0" baseline="0" dirty="0" smtClean="0">
                          <a:ln>
                            <a:noFill/>
                          </a:ln>
                          <a:solidFill>
                            <a:schemeClr val="accent2"/>
                          </a:solidFill>
                          <a:effectLst/>
                          <a:latin typeface="Arial" charset="0"/>
                          <a:ea typeface="MS PGothic" pitchFamily="34" charset="-128"/>
                        </a:rPr>
                      </a:br>
                      <a:r>
                        <a:rPr kumimoji="0" lang="en-US" sz="600" b="1" i="0" u="none" strike="noStrike" cap="none" normalizeH="0" baseline="0" dirty="0" smtClean="0">
                          <a:ln>
                            <a:noFill/>
                          </a:ln>
                          <a:solidFill>
                            <a:schemeClr val="accent2"/>
                          </a:solidFill>
                          <a:effectLst/>
                          <a:latin typeface="Arial" charset="0"/>
                          <a:ea typeface="MS PGothic" pitchFamily="34" charset="-128"/>
                          <a:cs typeface="Arial" charset="0"/>
                        </a:rPr>
                        <a:t>Return (Rank)</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600" b="1" i="0" u="none" strike="noStrike" cap="none" normalizeH="0" baseline="0" dirty="0" smtClean="0">
                          <a:ln>
                            <a:noFill/>
                          </a:ln>
                          <a:solidFill>
                            <a:schemeClr val="accent2"/>
                          </a:solidFill>
                          <a:effectLst/>
                          <a:latin typeface="Arial" charset="0"/>
                          <a:ea typeface="MS PGothic" pitchFamily="34" charset="-128"/>
                        </a:rPr>
                        <a:t>3 Years</a:t>
                      </a:r>
                      <a:br>
                        <a:rPr kumimoji="0" lang="en-US" sz="600" b="1" i="0" u="none" strike="noStrike" cap="none" normalizeH="0" baseline="0" dirty="0" smtClean="0">
                          <a:ln>
                            <a:noFill/>
                          </a:ln>
                          <a:solidFill>
                            <a:schemeClr val="accent2"/>
                          </a:solidFill>
                          <a:effectLst/>
                          <a:latin typeface="Arial" charset="0"/>
                          <a:ea typeface="MS PGothic" pitchFamily="34" charset="-128"/>
                        </a:rPr>
                      </a:br>
                      <a:r>
                        <a:rPr kumimoji="0" lang="en-US" sz="600" b="1" i="0" u="none" strike="noStrike" cap="none" normalizeH="0" baseline="0" dirty="0" smtClean="0">
                          <a:ln>
                            <a:noFill/>
                          </a:ln>
                          <a:solidFill>
                            <a:schemeClr val="accent2"/>
                          </a:solidFill>
                          <a:effectLst/>
                          <a:latin typeface="Arial" charset="0"/>
                          <a:ea typeface="MS PGothic" pitchFamily="34" charset="-128"/>
                          <a:cs typeface="Arial" charset="0"/>
                        </a:rPr>
                        <a:t>Return (Rank)</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600" b="1" i="0" u="none" strike="noStrike" cap="none" normalizeH="0" baseline="0" dirty="0" smtClean="0">
                          <a:ln>
                            <a:noFill/>
                          </a:ln>
                          <a:solidFill>
                            <a:schemeClr val="accent2"/>
                          </a:solidFill>
                          <a:effectLst/>
                          <a:latin typeface="Arial" charset="0"/>
                          <a:ea typeface="MS PGothic" pitchFamily="34" charset="-128"/>
                        </a:rPr>
                        <a:t>5 Years</a:t>
                      </a:r>
                      <a:br>
                        <a:rPr kumimoji="0" lang="en-US" sz="600" b="1" i="0" u="none" strike="noStrike" cap="none" normalizeH="0" baseline="0" dirty="0" smtClean="0">
                          <a:ln>
                            <a:noFill/>
                          </a:ln>
                          <a:solidFill>
                            <a:schemeClr val="accent2"/>
                          </a:solidFill>
                          <a:effectLst/>
                          <a:latin typeface="Arial" charset="0"/>
                          <a:ea typeface="MS PGothic" pitchFamily="34" charset="-128"/>
                        </a:rPr>
                      </a:br>
                      <a:r>
                        <a:rPr kumimoji="0" lang="en-US" sz="600" b="1" i="0" u="none" strike="noStrike" cap="none" normalizeH="0" baseline="0" dirty="0" smtClean="0">
                          <a:ln>
                            <a:noFill/>
                          </a:ln>
                          <a:solidFill>
                            <a:schemeClr val="accent2"/>
                          </a:solidFill>
                          <a:effectLst/>
                          <a:latin typeface="Arial" charset="0"/>
                          <a:ea typeface="MS PGothic" pitchFamily="34" charset="-128"/>
                          <a:cs typeface="Arial" charset="0"/>
                        </a:rPr>
                        <a:t>Return (Rank)</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rPr>
                        <a:t>Inception (April 1988)</a:t>
                      </a:r>
                      <a:br>
                        <a:rPr kumimoji="0" lang="en-US" sz="600" b="1" i="0" u="none" strike="noStrike" cap="none" normalizeH="0" baseline="0" dirty="0" smtClean="0">
                          <a:ln>
                            <a:noFill/>
                          </a:ln>
                          <a:solidFill>
                            <a:schemeClr val="accent2"/>
                          </a:solidFill>
                          <a:effectLst/>
                          <a:latin typeface="Arial" charset="0"/>
                          <a:ea typeface="MS PGothic" pitchFamily="34" charset="-128"/>
                        </a:rPr>
                      </a:br>
                      <a:r>
                        <a:rPr kumimoji="0" lang="en-US" sz="600" b="1" i="0" u="none" strike="noStrike" cap="none" normalizeH="0" baseline="0" dirty="0" smtClean="0">
                          <a:ln>
                            <a:noFill/>
                          </a:ln>
                          <a:solidFill>
                            <a:schemeClr val="accent2"/>
                          </a:solidFill>
                          <a:effectLst/>
                          <a:latin typeface="Arial" charset="0"/>
                          <a:ea typeface="MS PGothic" pitchFamily="34" charset="-128"/>
                          <a:cs typeface="Arial" charset="0"/>
                        </a:rPr>
                        <a:t>Return (Rank)</a:t>
                      </a:r>
                    </a:p>
                  </a:txBody>
                  <a:tcPr marL="34290" marR="34290" marT="27432" marB="27432" anchor="ctr" horzOverflow="overflow">
                    <a:lnL w="19050" cap="flat" cmpd="sng" algn="ctr">
                      <a:noFill/>
                      <a:prstDash val="solid"/>
                      <a:round/>
                      <a:headEnd type="none" w="med" len="med"/>
                      <a:tailEnd type="none" w="med" len="med"/>
                    </a:lnL>
                    <a:lnR>
                      <a:noFill/>
                    </a:lnR>
                    <a:lnT w="19050" cap="flat" cmpd="sng" algn="ctr">
                      <a:solidFill>
                        <a:srgbClr val="006D9E"/>
                      </a:solid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4630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cs typeface="Arial" charset="0"/>
                        </a:rPr>
                        <a:t>FRS US Equity </a:t>
                      </a:r>
                      <a:r>
                        <a:rPr kumimoji="0" lang="en-US" sz="600" b="1" i="0" u="none" strike="noStrike" cap="none" normalizeH="0" baseline="30000" dirty="0" smtClean="0">
                          <a:ln>
                            <a:noFill/>
                          </a:ln>
                          <a:solidFill>
                            <a:schemeClr val="accent2"/>
                          </a:solidFill>
                          <a:effectLst/>
                          <a:latin typeface="Arial" charset="0"/>
                          <a:ea typeface="MS PGothic" pitchFamily="34" charset="-128"/>
                          <a:cs typeface="Arial" charset="0"/>
                        </a:rPr>
                        <a:t>1, 2</a:t>
                      </a:r>
                      <a:endParaRPr kumimoji="0" lang="en-US" sz="600" b="1" i="0" u="none" strike="noStrike" cap="none" normalizeH="0" baseline="3000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15.54% (45)</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44.46% (53)</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18.34% (25)</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17.72% (31)</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11.26%</a:t>
                      </a:r>
                    </a:p>
                  </a:txBody>
                  <a:tcPr marL="34290" marR="34290" marT="27432" marB="27432" anchor="ctr" horzOverflow="overflow">
                    <a:lnL w="19050" cap="flat" cmpd="sng" algn="ctr">
                      <a:noFill/>
                      <a:prstDash val="solid"/>
                      <a:round/>
                      <a:headEnd type="none" w="med" len="med"/>
                      <a:tailEnd type="none" w="med" len="med"/>
                    </a:lnL>
                    <a:lnR>
                      <a:noFill/>
                    </a:lnR>
                    <a:lnT w="19050" cap="flat" cmpd="sng" algn="ctr">
                      <a:solidFill>
                        <a:srgbClr val="006D9E"/>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4630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cs typeface="Arial" charset="0"/>
                        </a:rPr>
                        <a:t>Benchmark</a:t>
                      </a:r>
                      <a:endParaRPr kumimoji="0" lang="en-US" sz="600" b="1" i="0" u="none" strike="noStrike" cap="none" normalizeH="0" baseline="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15.11%</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44.16%</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18.73%</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17.89%</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11.21%</a:t>
                      </a:r>
                    </a:p>
                  </a:txBody>
                  <a:tcPr marL="34290" marR="34290" marT="27432" marB="27432" anchor="ctr" horzOverflow="overflow">
                    <a:lnL w="1905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630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cs typeface="Arial" charset="0"/>
                        </a:rPr>
                        <a:t>Value Added</a:t>
                      </a:r>
                      <a:endParaRPr kumimoji="0" lang="en-US" sz="600" b="1" i="0" u="none" strike="noStrike" cap="none" normalizeH="0" baseline="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0.43%</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0.30%</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-0.40%</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-0.17%</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0.05%</a:t>
                      </a:r>
                    </a:p>
                  </a:txBody>
                  <a:tcPr marL="34290" marR="34290" marT="27432" marB="27432" anchor="ctr" horzOverflow="overflow">
                    <a:lnL w="1905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4630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rPr>
                        <a:t>Information Ratio</a:t>
                      </a:r>
                      <a:r>
                        <a:rPr lang="en-US" sz="600" b="0" baseline="30000" dirty="0" smtClean="0">
                          <a:solidFill>
                            <a:schemeClr val="accent2"/>
                          </a:solidFill>
                          <a:latin typeface="Arial" pitchFamily="34" charset="0"/>
                          <a:cs typeface="Arial" pitchFamily="34" charset="0"/>
                        </a:rPr>
                        <a:t>3</a:t>
                      </a:r>
                      <a:endParaRPr kumimoji="0" lang="en-US" sz="600" b="1" i="0" u="none" strike="noStrike" cap="none" normalizeH="0" baseline="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600" b="0" i="0" u="none" strike="noStrike" cap="none" normalizeH="0" baseline="0" dirty="0" smtClean="0">
                          <a:ln>
                            <a:noFill/>
                          </a:ln>
                          <a:solidFill>
                            <a:srgbClr val="7F7F7F"/>
                          </a:solidFill>
                          <a:effectLst/>
                          <a:latin typeface="Arial" charset="0"/>
                          <a:ea typeface="+mn-ea"/>
                          <a:cs typeface="ＭＳ Ｐゴシック"/>
                        </a:rPr>
                        <a:t>--</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-0.93</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-0.46</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a:t>
                      </a:r>
                    </a:p>
                  </a:txBody>
                  <a:tcPr marL="34290" marR="34290" marT="27432" marB="27432" anchor="ctr" horzOverflow="overflow">
                    <a:lnL w="1905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46304">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sz="600" b="1" i="0" u="none" strike="noStrike" cap="none" normalizeH="0" baseline="0" dirty="0" smtClean="0">
                          <a:ln>
                            <a:noFill/>
                          </a:ln>
                          <a:solidFill>
                            <a:schemeClr val="accent2"/>
                          </a:solidFill>
                          <a:effectLst/>
                          <a:latin typeface="Arial" charset="0"/>
                          <a:ea typeface="MS PGothic" pitchFamily="34" charset="-128"/>
                        </a:rPr>
                        <a:t>Tracking Error</a:t>
                      </a:r>
                      <a:r>
                        <a:rPr kumimoji="0" lang="en-US" sz="600" b="0" i="0" u="none" strike="noStrike" cap="none" normalizeH="0" baseline="30000" dirty="0" smtClean="0">
                          <a:ln>
                            <a:noFill/>
                          </a:ln>
                          <a:solidFill>
                            <a:schemeClr val="accent2"/>
                          </a:solidFill>
                          <a:effectLst/>
                          <a:latin typeface="Arial" pitchFamily="34" charset="0"/>
                          <a:ea typeface="+mn-ea"/>
                          <a:cs typeface="Arial" pitchFamily="34" charset="0"/>
                        </a:rPr>
                        <a:t>3</a:t>
                      </a:r>
                      <a:endParaRPr kumimoji="0" lang="en-US" sz="600" b="1" i="0" u="none" strike="noStrike" cap="none" normalizeH="0" baseline="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600" b="0" i="0" u="none" strike="noStrike" cap="none" normalizeH="0" baseline="0" dirty="0" smtClean="0">
                          <a:ln>
                            <a:noFill/>
                          </a:ln>
                          <a:solidFill>
                            <a:srgbClr val="7F7F7F"/>
                          </a:solidFill>
                          <a:effectLst/>
                          <a:latin typeface="Arial" charset="0"/>
                          <a:ea typeface="+mn-ea"/>
                          <a:cs typeface="ＭＳ Ｐゴシック"/>
                        </a:rPr>
                        <a:t>--</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0.33%</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0.28%</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a:t>
                      </a:r>
                    </a:p>
                  </a:txBody>
                  <a:tcPr marL="34290" marR="34290" marT="27432" marB="27432" anchor="ctr" horzOverflow="overflow">
                    <a:lnL w="1905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5"/>
                  </a:ext>
                </a:extLst>
              </a:tr>
              <a:tr h="237744">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600" b="1" i="0" u="none" strike="noStrike" cap="none" normalizeH="0" baseline="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rgbClr val="FF0000"/>
                        </a:solidFill>
                        <a:effectLst/>
                        <a:latin typeface="Arial" charset="0"/>
                        <a:ea typeface="MS PGothic" pitchFamily="34" charset="-128"/>
                      </a:endParaRP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rgbClr val="FF0000"/>
                        </a:solidFill>
                        <a:effectLst/>
                        <a:latin typeface="Arial" charset="0"/>
                        <a:ea typeface="MS PGothic" pitchFamily="34" charset="-128"/>
                      </a:endParaRP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rgbClr val="FF0000"/>
                        </a:solidFill>
                        <a:effectLst/>
                        <a:latin typeface="Arial" charset="0"/>
                        <a:ea typeface="MS PGothic" pitchFamily="34" charset="-128"/>
                      </a:endParaRP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rgbClr val="FF0000"/>
                        </a:solidFill>
                        <a:effectLst/>
                        <a:latin typeface="Arial" charset="0"/>
                        <a:ea typeface="MS PGothic" pitchFamily="34" charset="-128"/>
                      </a:endParaRP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rPr>
                        <a:t>Inception (October 1992)</a:t>
                      </a:r>
                      <a:br>
                        <a:rPr kumimoji="0" lang="en-US" sz="600" b="1" i="0" u="none" strike="noStrike" cap="none" normalizeH="0" baseline="0" dirty="0" smtClean="0">
                          <a:ln>
                            <a:noFill/>
                          </a:ln>
                          <a:solidFill>
                            <a:schemeClr val="accent2"/>
                          </a:solidFill>
                          <a:effectLst/>
                          <a:latin typeface="Arial" charset="0"/>
                          <a:ea typeface="MS PGothic" pitchFamily="34" charset="-128"/>
                        </a:rPr>
                      </a:br>
                      <a:r>
                        <a:rPr kumimoji="0" lang="en-US" sz="600" b="1" i="0" u="none" strike="noStrike" cap="none" normalizeH="0" baseline="0" dirty="0" smtClean="0">
                          <a:ln>
                            <a:noFill/>
                          </a:ln>
                          <a:solidFill>
                            <a:schemeClr val="accent2"/>
                          </a:solidFill>
                          <a:effectLst/>
                          <a:latin typeface="Arial" charset="0"/>
                          <a:ea typeface="ＭＳ Ｐゴシック"/>
                          <a:cs typeface="Arial" charset="0"/>
                        </a:rPr>
                        <a:t>Return (Rank)</a:t>
                      </a:r>
                    </a:p>
                  </a:txBody>
                  <a:tcPr marL="34290" marR="34290" marT="27432" marB="27432" anchor="ctr" horzOverflow="overflow">
                    <a:lnL w="19050" cap="flat" cmpd="sng" algn="ctr">
                      <a:noFill/>
                      <a:prstDash val="solid"/>
                      <a:round/>
                      <a:headEnd type="none" w="med" len="med"/>
                      <a:tailEnd type="none" w="med" len="med"/>
                    </a:lnL>
                    <a:lnR>
                      <a:noFill/>
                    </a:lnR>
                    <a:lnT w="19050" cap="flat" cmpd="sng" algn="ctr">
                      <a:solidFill>
                        <a:srgbClr val="006D9E"/>
                      </a:solid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4630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cs typeface="Arial" charset="0"/>
                        </a:rPr>
                        <a:t>FRS Non-US Equity </a:t>
                      </a:r>
                      <a:r>
                        <a:rPr kumimoji="0" lang="en-US" sz="600" b="1" i="0" u="none" strike="noStrike" cap="none" normalizeH="0" baseline="30000" dirty="0" smtClean="0">
                          <a:ln>
                            <a:noFill/>
                          </a:ln>
                          <a:solidFill>
                            <a:schemeClr val="accent2"/>
                          </a:solidFill>
                          <a:effectLst/>
                          <a:latin typeface="Arial" charset="0"/>
                          <a:ea typeface="MS PGothic" pitchFamily="34" charset="-128"/>
                          <a:cs typeface="Arial" charset="0"/>
                        </a:rPr>
                        <a:t>2, 4</a:t>
                      </a:r>
                      <a:endParaRPr kumimoji="0" lang="en-US" sz="600" b="1" i="0" u="none" strike="noStrike" cap="none" normalizeH="0" baseline="3000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10.25% (46)</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40.10% (27)</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11.32% (42)</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12.66% (39)</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6D9E"/>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7.86%</a:t>
                      </a:r>
                    </a:p>
                  </a:txBody>
                  <a:tcPr marL="34290" marR="34290" marT="27432" marB="27432" anchor="ctr" horzOverflow="overflow">
                    <a:lnL w="19050" cap="flat" cmpd="sng" algn="ctr">
                      <a:noFill/>
                      <a:prstDash val="solid"/>
                      <a:round/>
                      <a:headEnd type="none" w="med" len="med"/>
                      <a:tailEnd type="none" w="med" len="med"/>
                    </a:lnL>
                    <a:lnR>
                      <a:noFill/>
                    </a:lnR>
                    <a:lnT w="19050" cap="flat" cmpd="sng" algn="ctr">
                      <a:solidFill>
                        <a:srgbClr val="006D9E"/>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14630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cs typeface="Arial" charset="0"/>
                        </a:rPr>
                        <a:t>Benchmark</a:t>
                      </a:r>
                      <a:endParaRPr kumimoji="0" lang="en-US" sz="600" b="1" i="0" u="none" strike="noStrike" cap="none" normalizeH="0" baseline="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9.52%</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37.20%</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9.46%</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11.23%</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6.75%</a:t>
                      </a:r>
                    </a:p>
                  </a:txBody>
                  <a:tcPr marL="34290" marR="34290" marT="27432" marB="27432" anchor="ctr" horzOverflow="overflow">
                    <a:lnL w="1905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14630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cs typeface="Arial" charset="0"/>
                        </a:rPr>
                        <a:t>Value Added</a:t>
                      </a:r>
                      <a:endParaRPr kumimoji="0" lang="en-US" sz="600" b="1" i="0" u="none" strike="noStrike" cap="none" normalizeH="0" baseline="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0.73%</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2.90%</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1.86%</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1.43%</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1.11%</a:t>
                      </a:r>
                    </a:p>
                  </a:txBody>
                  <a:tcPr marL="34290" marR="34290" marT="27432" marB="27432" anchor="ctr" horzOverflow="overflow">
                    <a:lnL w="1905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14630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rPr>
                        <a:t>Information Ratio</a:t>
                      </a:r>
                      <a:r>
                        <a:rPr lang="en-US" sz="600" b="0" baseline="30000" dirty="0" smtClean="0">
                          <a:solidFill>
                            <a:schemeClr val="accent2"/>
                          </a:solidFill>
                          <a:latin typeface="Arial" pitchFamily="34" charset="0"/>
                          <a:cs typeface="Arial" pitchFamily="34" charset="0"/>
                        </a:rPr>
                        <a:t>3</a:t>
                      </a:r>
                      <a:endParaRPr kumimoji="0" lang="en-US" sz="600" b="1" i="0" u="none" strike="noStrike" cap="none" normalizeH="0" baseline="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600" b="0" i="0" u="none" strike="noStrike" cap="none" normalizeH="0" baseline="0" dirty="0" smtClean="0">
                          <a:ln>
                            <a:noFill/>
                          </a:ln>
                          <a:solidFill>
                            <a:srgbClr val="7F7F7F"/>
                          </a:solidFill>
                          <a:effectLst/>
                          <a:latin typeface="Arial" charset="0"/>
                          <a:ea typeface="+mn-ea"/>
                          <a:cs typeface="ＭＳ Ｐゴシック"/>
                        </a:rPr>
                        <a:t>--</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1.25</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1.09</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a:t>
                      </a:r>
                    </a:p>
                  </a:txBody>
                  <a:tcPr marL="34290" marR="34290" marT="27432" marB="27432" anchor="ctr" horzOverflow="overflow">
                    <a:lnL w="1905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14630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rPr>
                        <a:t>Tracking Error</a:t>
                      </a:r>
                      <a:r>
                        <a:rPr lang="en-US" sz="600" b="0" baseline="30000" dirty="0" smtClean="0">
                          <a:solidFill>
                            <a:schemeClr val="accent2"/>
                          </a:solidFill>
                          <a:latin typeface="Arial" pitchFamily="34" charset="0"/>
                          <a:cs typeface="Arial" pitchFamily="34" charset="0"/>
                        </a:rPr>
                        <a:t>3</a:t>
                      </a:r>
                      <a:endParaRPr kumimoji="0" lang="en-US" sz="600" b="1" i="0" u="none" strike="noStrike" cap="none" normalizeH="0" baseline="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600" b="0" i="0" u="none" strike="noStrike" cap="none" normalizeH="0" baseline="0" dirty="0" smtClean="0">
                          <a:ln>
                            <a:noFill/>
                          </a:ln>
                          <a:solidFill>
                            <a:srgbClr val="7F7F7F"/>
                          </a:solidFill>
                          <a:effectLst/>
                          <a:latin typeface="Arial" charset="0"/>
                          <a:ea typeface="+mn-ea"/>
                          <a:cs typeface="ＭＳ Ｐゴシック"/>
                        </a:rPr>
                        <a:t>--</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1.35%</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1.19%</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a:t>
                      </a:r>
                    </a:p>
                  </a:txBody>
                  <a:tcPr marL="34290" marR="34290" marT="27432" marB="27432" anchor="ctr" horzOverflow="overflow">
                    <a:lnL w="1905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9050" cap="flat" cmpd="sng" algn="ctr">
                      <a:solidFill>
                        <a:schemeClr val="accent3"/>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r h="237744">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600" b="1" i="0" u="none" strike="noStrike" cap="none" normalizeH="0" baseline="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endParaRPr kumimoji="0" lang="en-US" sz="600" b="1" i="0" u="none" strike="noStrike" cap="none" normalizeH="0" baseline="0" dirty="0" smtClean="0">
                        <a:ln>
                          <a:noFill/>
                        </a:ln>
                        <a:solidFill>
                          <a:srgbClr val="FF0000"/>
                        </a:solidFill>
                        <a:effectLst/>
                        <a:latin typeface="Arial" charset="0"/>
                        <a:ea typeface="MS PGothic" pitchFamily="34" charset="-128"/>
                        <a:cs typeface="Arial" charset="0"/>
                      </a:endParaRP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endParaRPr kumimoji="0" lang="en-US" sz="600" b="1" i="0" u="none" strike="noStrike" cap="none" normalizeH="0" baseline="0" dirty="0" smtClean="0">
                        <a:ln>
                          <a:noFill/>
                        </a:ln>
                        <a:solidFill>
                          <a:srgbClr val="FF0000"/>
                        </a:solidFill>
                        <a:effectLst/>
                        <a:latin typeface="Arial" charset="0"/>
                        <a:ea typeface="MS PGothic" pitchFamily="34" charset="-128"/>
                        <a:cs typeface="Arial" charset="0"/>
                      </a:endParaRP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endParaRPr kumimoji="0" lang="en-US" sz="600" b="1" i="0" u="none" strike="noStrike" cap="none" normalizeH="0" baseline="0" dirty="0" smtClean="0">
                        <a:ln>
                          <a:noFill/>
                        </a:ln>
                        <a:solidFill>
                          <a:srgbClr val="FF0000"/>
                        </a:solidFill>
                        <a:effectLst/>
                        <a:latin typeface="Arial" charset="0"/>
                        <a:ea typeface="MS PGothic" pitchFamily="34" charset="-128"/>
                        <a:cs typeface="Arial" charset="0"/>
                      </a:endParaRP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endParaRPr kumimoji="0" lang="en-US" sz="600" b="1" i="0" u="none" strike="noStrike" cap="none" normalizeH="0" baseline="0" dirty="0" smtClean="0">
                        <a:ln>
                          <a:noFill/>
                        </a:ln>
                        <a:solidFill>
                          <a:srgbClr val="FF0000"/>
                        </a:solidFill>
                        <a:effectLst/>
                        <a:latin typeface="Arial" charset="0"/>
                        <a:ea typeface="MS PGothic" pitchFamily="34" charset="-128"/>
                        <a:cs typeface="Arial" charset="0"/>
                      </a:endParaRP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rPr>
                        <a:t>Inception (June 2003)</a:t>
                      </a:r>
                      <a:br>
                        <a:rPr kumimoji="0" lang="en-US" sz="600" b="1" i="0" u="none" strike="noStrike" cap="none" normalizeH="0" baseline="0" dirty="0" smtClean="0">
                          <a:ln>
                            <a:noFill/>
                          </a:ln>
                          <a:solidFill>
                            <a:schemeClr val="accent2"/>
                          </a:solidFill>
                          <a:effectLst/>
                          <a:latin typeface="Arial" charset="0"/>
                          <a:ea typeface="MS PGothic" pitchFamily="34" charset="-128"/>
                        </a:rPr>
                      </a:br>
                      <a:r>
                        <a:rPr kumimoji="0" lang="en-US" sz="600" b="1" i="0" u="none" strike="noStrike" cap="none" normalizeH="0" baseline="0" dirty="0" smtClean="0">
                          <a:ln>
                            <a:noFill/>
                          </a:ln>
                          <a:solidFill>
                            <a:schemeClr val="accent2"/>
                          </a:solidFill>
                          <a:effectLst/>
                          <a:latin typeface="Arial" charset="0"/>
                          <a:ea typeface="ＭＳ Ｐゴシック"/>
                          <a:cs typeface="Arial" charset="0"/>
                        </a:rPr>
                        <a:t>Return (Rank)</a:t>
                      </a:r>
                    </a:p>
                  </a:txBody>
                  <a:tcPr marL="34290" marR="34290" marT="27432" marB="27432" anchor="ctr" horzOverflow="overflow">
                    <a:lnL w="19050" cap="flat" cmpd="sng" algn="ctr">
                      <a:noFill/>
                      <a:prstDash val="solid"/>
                      <a:round/>
                      <a:headEnd type="none" w="med" len="med"/>
                      <a:tailEnd type="none" w="med" len="med"/>
                    </a:lnL>
                    <a:lnR>
                      <a:noFill/>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14630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cs typeface="Arial" charset="0"/>
                        </a:rPr>
                        <a:t>FRS Dedicated Global Equity </a:t>
                      </a:r>
                      <a:r>
                        <a:rPr kumimoji="0" lang="en-US" sz="600" b="1" i="0" u="none" strike="noStrike" cap="none" normalizeH="0" baseline="30000" dirty="0" smtClean="0">
                          <a:ln>
                            <a:noFill/>
                          </a:ln>
                          <a:solidFill>
                            <a:schemeClr val="accent2"/>
                          </a:solidFill>
                          <a:effectLst/>
                          <a:latin typeface="Arial" charset="0"/>
                          <a:ea typeface="MS PGothic" pitchFamily="34" charset="-128"/>
                          <a:cs typeface="Arial" charset="0"/>
                        </a:rPr>
                        <a:t>2, 5</a:t>
                      </a:r>
                      <a:endParaRPr kumimoji="0" lang="en-US" sz="600" b="1" i="0" u="none" strike="noStrike" cap="none" normalizeH="0" baseline="3000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12.74% (52)</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35.61% (90)</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13.62% (46)</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13.52% (51)</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9.12% (82)</a:t>
                      </a:r>
                    </a:p>
                  </a:txBody>
                  <a:tcPr marL="34290" marR="34290" marT="27432" marB="27432" anchor="ctr" horzOverflow="overflow">
                    <a:lnL w="19050" cap="flat" cmpd="sng" algn="ctr">
                      <a:noFill/>
                      <a:prstDash val="solid"/>
                      <a:round/>
                      <a:headEnd type="none" w="med" len="med"/>
                      <a:tailEnd type="none" w="med" len="med"/>
                    </a:lnL>
                    <a:lnR>
                      <a:noFill/>
                    </a:lnR>
                    <a:lnT w="19050" cap="flat" cmpd="sng" algn="ctr">
                      <a:solidFill>
                        <a:schemeClr val="accent3"/>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14630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cs typeface="Arial" charset="0"/>
                        </a:rPr>
                        <a:t>Benchmark</a:t>
                      </a:r>
                      <a:endParaRPr kumimoji="0" lang="en-US" sz="600" b="1" i="0" u="none" strike="noStrike" cap="none" normalizeH="0" baseline="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12.80%</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38.91%</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14.90%</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14.81%</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9.80%</a:t>
                      </a:r>
                    </a:p>
                  </a:txBody>
                  <a:tcPr marL="34290" marR="34290" marT="27432" marB="27432" anchor="ctr" horzOverflow="overflow">
                    <a:lnL w="1905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14630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cs typeface="Arial" charset="0"/>
                        </a:rPr>
                        <a:t>Value Added</a:t>
                      </a:r>
                      <a:endParaRPr kumimoji="0" lang="en-US" sz="600" b="1" i="0" u="none" strike="noStrike" cap="none" normalizeH="0" baseline="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-0.06%</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-3.30%</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-1.28%</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-1.29%</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-0.68%</a:t>
                      </a:r>
                    </a:p>
                  </a:txBody>
                  <a:tcPr marL="34290" marR="34290" marT="27432" marB="27432" anchor="ctr" horzOverflow="overflow">
                    <a:lnL w="1905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14630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accent2"/>
                          </a:solidFill>
                          <a:effectLst/>
                          <a:latin typeface="Arial" charset="0"/>
                          <a:ea typeface="MS PGothic" pitchFamily="34" charset="-128"/>
                        </a:rPr>
                        <a:t>Information Ratio</a:t>
                      </a:r>
                      <a:r>
                        <a:rPr lang="en-US" sz="600" b="0" baseline="30000" dirty="0" smtClean="0">
                          <a:solidFill>
                            <a:schemeClr val="accent2"/>
                          </a:solidFill>
                          <a:latin typeface="Arial" pitchFamily="34" charset="0"/>
                          <a:cs typeface="Arial" pitchFamily="34" charset="0"/>
                        </a:rPr>
                        <a:t>3</a:t>
                      </a:r>
                      <a:endParaRPr kumimoji="0" lang="en-US" sz="600" b="1" i="0" u="none" strike="noStrike" cap="none" normalizeH="0" baseline="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600" b="0" i="0" u="none" strike="noStrike" cap="none" normalizeH="0" baseline="0" dirty="0" smtClean="0">
                          <a:ln>
                            <a:noFill/>
                          </a:ln>
                          <a:solidFill>
                            <a:srgbClr val="7F7F7F"/>
                          </a:solidFill>
                          <a:effectLst/>
                          <a:latin typeface="Arial" charset="0"/>
                          <a:ea typeface="+mn-ea"/>
                          <a:cs typeface="ＭＳ Ｐゴシック"/>
                        </a:rPr>
                        <a:t>--</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-0.62</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-0.70</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a:t>
                      </a:r>
                    </a:p>
                  </a:txBody>
                  <a:tcPr marL="34290" marR="34290" marT="27432" marB="27432" anchor="ctr" horzOverflow="overflow">
                    <a:lnL w="1905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146304">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sz="600" b="1" i="0" u="none" strike="noStrike" cap="none" normalizeH="0" baseline="0" dirty="0" smtClean="0">
                          <a:ln>
                            <a:noFill/>
                          </a:ln>
                          <a:solidFill>
                            <a:schemeClr val="accent2"/>
                          </a:solidFill>
                          <a:effectLst/>
                          <a:latin typeface="Arial" charset="0"/>
                          <a:ea typeface="MS PGothic" pitchFamily="34" charset="-128"/>
                        </a:rPr>
                        <a:t>Tracking Error</a:t>
                      </a:r>
                      <a:r>
                        <a:rPr lang="en-US" sz="600" b="0" baseline="30000" dirty="0" smtClean="0">
                          <a:solidFill>
                            <a:schemeClr val="accent2"/>
                          </a:solidFill>
                          <a:latin typeface="Arial" pitchFamily="34" charset="0"/>
                          <a:cs typeface="Arial" pitchFamily="34" charset="0"/>
                        </a:rPr>
                        <a:t>3</a:t>
                      </a:r>
                      <a:endParaRPr kumimoji="0" lang="en-US" sz="600" b="1" i="0" u="none" strike="noStrike" cap="none" normalizeH="0" baseline="0" dirty="0" smtClean="0">
                        <a:ln>
                          <a:noFill/>
                        </a:ln>
                        <a:solidFill>
                          <a:schemeClr val="accent2"/>
                        </a:solidFill>
                        <a:effectLst/>
                        <a:latin typeface="Arial" charset="0"/>
                        <a:ea typeface="MS PGothic" pitchFamily="34" charset="-128"/>
                      </a:endParaRPr>
                    </a:p>
                  </a:txBody>
                  <a:tcPr marL="34290" marR="34290" marT="27432" marB="27432" anchor="ctr" horzOverflow="overflow">
                    <a:lnL>
                      <a:noFill/>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600" b="0" i="0" u="none" strike="noStrike" cap="none" normalizeH="0" baseline="0" dirty="0" smtClean="0">
                          <a:ln>
                            <a:noFill/>
                          </a:ln>
                          <a:solidFill>
                            <a:srgbClr val="7F7F7F"/>
                          </a:solidFill>
                          <a:effectLst/>
                          <a:latin typeface="Arial" charset="0"/>
                          <a:ea typeface="+mn-ea"/>
                          <a:cs typeface="ＭＳ Ｐゴシック"/>
                        </a:rPr>
                        <a:t>--</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2.23%</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1.86%</a:t>
                      </a:r>
                    </a:p>
                  </a:txBody>
                  <a:tcPr marL="34290" marR="34290"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7F7F7F"/>
                          </a:solidFill>
                          <a:effectLst/>
                          <a:latin typeface="Arial" charset="0"/>
                          <a:ea typeface="MS PGothic" pitchFamily="34" charset="-128"/>
                        </a:rPr>
                        <a:t>--</a:t>
                      </a:r>
                    </a:p>
                  </a:txBody>
                  <a:tcPr marL="34290" marR="34290" marT="27432" marB="27432" anchor="ctr" horzOverflow="overflow">
                    <a:lnL w="1905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rgbClr val="006D9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7"/>
                  </a:ext>
                </a:extLst>
              </a:tr>
            </a:tbl>
          </a:graphicData>
        </a:graphic>
      </p:graphicFrame>
      <p:sp>
        <p:nvSpPr>
          <p:cNvPr id="2" name="Title 1"/>
          <p:cNvSpPr>
            <a:spLocks noGrp="1"/>
          </p:cNvSpPr>
          <p:nvPr>
            <p:ph type="title"/>
          </p:nvPr>
        </p:nvSpPr>
        <p:spPr>
          <a:xfrm>
            <a:off x="1314450" y="171450"/>
            <a:ext cx="6515100" cy="581698"/>
          </a:xfrm>
        </p:spPr>
        <p:txBody>
          <a:bodyPr>
            <a:spAutoFit/>
          </a:bodyPr>
          <a:lstStyle/>
          <a:p>
            <a:r>
              <a:rPr lang="en-US" dirty="0"/>
              <a:t>Review of Equities</a:t>
            </a:r>
            <a:br>
              <a:rPr lang="en-US" dirty="0"/>
            </a:br>
            <a:r>
              <a:rPr lang="en-US" dirty="0">
                <a:solidFill>
                  <a:schemeClr val="tx2"/>
                </a:solidFill>
              </a:rPr>
              <a:t>Performance: US, Non-US, &amp; Dedicated Global Equity</a:t>
            </a:r>
          </a:p>
        </p:txBody>
      </p:sp>
    </p:spTree>
    <p:custDataLst>
      <p:tags r:id="rId1"/>
    </p:custDataLst>
    <p:extLst>
      <p:ext uri="{BB962C8B-B14F-4D97-AF65-F5344CB8AC3E}">
        <p14:creationId xmlns:p14="http://schemas.microsoft.com/office/powerpoint/2010/main" val="262483512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747BA-AFE4-344C-9925-9AD482172B5C}"/>
              </a:ext>
            </a:extLst>
          </p:cNvPr>
          <p:cNvSpPr/>
          <p:nvPr/>
        </p:nvSpPr>
        <p:spPr>
          <a:xfrm>
            <a:off x="1657350" y="1371600"/>
            <a:ext cx="5829300" cy="498598"/>
          </a:xfrm>
          <a:prstGeom prst="rect">
            <a:avLst/>
          </a:prstGeom>
        </p:spPr>
        <p:txBody>
          <a:bodyPr wrap="square" lIns="0" tIns="0" rIns="0" bIns="0">
            <a:spAutoFit/>
          </a:bodyPr>
          <a:lstStyle/>
          <a:p>
            <a:pPr defTabSz="685800">
              <a:lnSpc>
                <a:spcPct val="80000"/>
              </a:lnSpc>
              <a:defRPr/>
            </a:pPr>
            <a:r>
              <a:rPr lang="en-US" sz="4050" b="1" dirty="0">
                <a:gradFill flip="none" rotWithShape="1">
                  <a:gsLst>
                    <a:gs pos="100000">
                      <a:srgbClr val="009DE0"/>
                    </a:gs>
                    <a:gs pos="0">
                      <a:srgbClr val="00AC41"/>
                    </a:gs>
                  </a:gsLst>
                  <a:lin ang="7200000" scaled="0"/>
                  <a:tileRect/>
                </a:gradFill>
                <a:latin typeface="Times New Roman" panose="02020603050405020304" pitchFamily="18" charset="0"/>
                <a:cs typeface="Times New Roman" panose="02020603050405020304" pitchFamily="18" charset="0"/>
              </a:rPr>
              <a:t>Recent Activity</a:t>
            </a:r>
          </a:p>
        </p:txBody>
      </p:sp>
    </p:spTree>
    <p:custDataLst>
      <p:tags r:id="rId1"/>
    </p:custDataLst>
    <p:extLst>
      <p:ext uri="{BB962C8B-B14F-4D97-AF65-F5344CB8AC3E}">
        <p14:creationId xmlns:p14="http://schemas.microsoft.com/office/powerpoint/2010/main" val="195211400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314450" y="857250"/>
            <a:ext cx="6515100" cy="656590"/>
          </a:xfrm>
          <a:noFill/>
        </p:spPr>
        <p:txBody>
          <a:bodyPr wrap="square">
            <a:spAutoFit/>
          </a:bodyPr>
          <a:lstStyle/>
          <a:p>
            <a:pPr>
              <a:spcBef>
                <a:spcPts val="750"/>
              </a:spcBef>
              <a:spcAft>
                <a:spcPts val="0"/>
              </a:spcAft>
            </a:pPr>
            <a:r>
              <a:rPr lang="en-US" sz="1200" dirty="0"/>
              <a:t>Of the 67 external global equity strategies in the Plan, 52 strategies, or 78%, are rated “B+” and above.</a:t>
            </a:r>
          </a:p>
          <a:p>
            <a:pPr>
              <a:spcBef>
                <a:spcPts val="750"/>
              </a:spcBef>
              <a:spcAft>
                <a:spcPts val="0"/>
              </a:spcAft>
            </a:pPr>
            <a:r>
              <a:rPr lang="en-US" sz="1200" dirty="0"/>
              <a:t>The graph below shows the breakdown of the strategies by the Mercer Rating:</a:t>
            </a:r>
          </a:p>
        </p:txBody>
      </p:sp>
      <p:sp>
        <p:nvSpPr>
          <p:cNvPr id="7" name="TextBox 6"/>
          <p:cNvSpPr txBox="1"/>
          <p:nvPr/>
        </p:nvSpPr>
        <p:spPr>
          <a:xfrm>
            <a:off x="1473432" y="3407805"/>
            <a:ext cx="5695072" cy="1273426"/>
          </a:xfrm>
          <a:prstGeom prst="rect">
            <a:avLst/>
          </a:prstGeom>
          <a:noFill/>
        </p:spPr>
        <p:txBody>
          <a:bodyPr wrap="square" lIns="0" tIns="0" rIns="0" bIns="0" rtlCol="0" anchor="t" anchorCtr="0">
            <a:spAutoFit/>
          </a:bodyPr>
          <a:lstStyle/>
          <a:p>
            <a:pPr marL="145115" indent="-145115" defTabSz="685800" eaLnBrk="0" fontAlgn="b" hangingPunct="0">
              <a:buClr>
                <a:srgbClr val="003865"/>
              </a:buClr>
            </a:pPr>
            <a:r>
              <a:rPr lang="en-US" sz="825" b="1" dirty="0">
                <a:solidFill>
                  <a:srgbClr val="003865"/>
                </a:solidFill>
                <a:latin typeface="Arial"/>
                <a:cs typeface="Arial" charset="0"/>
              </a:rPr>
              <a:t>Mercer Ratings: </a:t>
            </a:r>
          </a:p>
          <a:p>
            <a:pPr marL="83895" lvl="1" indent="-83895" defTabSz="685800" eaLnBrk="0" fontAlgn="b" hangingPunct="0">
              <a:spcBef>
                <a:spcPts val="450"/>
              </a:spcBef>
              <a:buClr>
                <a:srgbClr val="003865"/>
              </a:buClr>
              <a:tabLst>
                <a:tab pos="255985" algn="l"/>
                <a:tab pos="383381" algn="l"/>
              </a:tabLst>
            </a:pPr>
            <a:r>
              <a:rPr lang="en-US" sz="825" dirty="0">
                <a:solidFill>
                  <a:srgbClr val="003865"/>
                </a:solidFill>
                <a:latin typeface="Arial"/>
                <a:cs typeface="Arial" charset="0"/>
              </a:rPr>
              <a:t>	A	=	"above average" prospects of outperformance</a:t>
            </a:r>
          </a:p>
          <a:p>
            <a:pPr marL="83895" lvl="1" indent="-83895" defTabSz="685800" eaLnBrk="0" fontAlgn="b" hangingPunct="0">
              <a:spcBef>
                <a:spcPts val="450"/>
              </a:spcBef>
              <a:buClr>
                <a:srgbClr val="003865"/>
              </a:buClr>
              <a:tabLst>
                <a:tab pos="255985" algn="l"/>
                <a:tab pos="383381" algn="l"/>
              </a:tabLst>
            </a:pPr>
            <a:r>
              <a:rPr lang="en-US" sz="825" dirty="0">
                <a:solidFill>
                  <a:srgbClr val="003865"/>
                </a:solidFill>
                <a:latin typeface="Arial"/>
                <a:cs typeface="Arial" charset="0"/>
              </a:rPr>
              <a:t>	B+	=	"above average" prospects of outperformance, but there are strategies in which Mercer has greater conviction </a:t>
            </a:r>
          </a:p>
          <a:p>
            <a:pPr marL="83895" lvl="1" indent="-83895" defTabSz="685800" eaLnBrk="0" fontAlgn="b" hangingPunct="0">
              <a:spcBef>
                <a:spcPts val="450"/>
              </a:spcBef>
              <a:buClr>
                <a:srgbClr val="003865"/>
              </a:buClr>
              <a:tabLst>
                <a:tab pos="255985" algn="l"/>
                <a:tab pos="383381" algn="l"/>
              </a:tabLst>
            </a:pPr>
            <a:r>
              <a:rPr lang="en-US" sz="825" dirty="0">
                <a:solidFill>
                  <a:srgbClr val="003865"/>
                </a:solidFill>
                <a:latin typeface="Arial"/>
                <a:cs typeface="Arial" charset="0"/>
              </a:rPr>
              <a:t>	B	=	"average" prospects of outperformance </a:t>
            </a:r>
          </a:p>
          <a:p>
            <a:pPr marL="83895" lvl="1" indent="-83895" defTabSz="685800" eaLnBrk="0" fontAlgn="b" hangingPunct="0">
              <a:spcBef>
                <a:spcPts val="450"/>
              </a:spcBef>
              <a:buClr>
                <a:srgbClr val="003865"/>
              </a:buClr>
              <a:tabLst>
                <a:tab pos="255985" algn="l"/>
                <a:tab pos="383381" algn="l"/>
              </a:tabLst>
            </a:pPr>
            <a:r>
              <a:rPr lang="en-US" sz="825" dirty="0">
                <a:solidFill>
                  <a:srgbClr val="003865"/>
                </a:solidFill>
                <a:latin typeface="Arial"/>
                <a:cs typeface="Arial" charset="0"/>
              </a:rPr>
              <a:t>	C	=	"below average" prospects of outperformance</a:t>
            </a:r>
          </a:p>
          <a:p>
            <a:pPr marL="83895" lvl="1" indent="-83895" defTabSz="685800" eaLnBrk="0" fontAlgn="b" hangingPunct="0">
              <a:spcBef>
                <a:spcPts val="450"/>
              </a:spcBef>
              <a:buClr>
                <a:srgbClr val="003865"/>
              </a:buClr>
              <a:tabLst>
                <a:tab pos="255985" algn="l"/>
                <a:tab pos="383381" algn="l"/>
              </a:tabLst>
            </a:pPr>
            <a:r>
              <a:rPr lang="en-US" sz="825" dirty="0">
                <a:solidFill>
                  <a:srgbClr val="003865"/>
                </a:solidFill>
                <a:latin typeface="Arial"/>
                <a:cs typeface="Arial" charset="0"/>
              </a:rPr>
              <a:t>	N	=	not rated</a:t>
            </a:r>
          </a:p>
          <a:p>
            <a:pPr marL="83895" lvl="1" indent="-83895" defTabSz="685800" eaLnBrk="0" fontAlgn="b" hangingPunct="0">
              <a:spcBef>
                <a:spcPts val="450"/>
              </a:spcBef>
              <a:buClr>
                <a:srgbClr val="003865"/>
              </a:buClr>
              <a:tabLst>
                <a:tab pos="255985" algn="l"/>
                <a:tab pos="383381" algn="l"/>
              </a:tabLst>
            </a:pPr>
            <a:r>
              <a:rPr lang="en-US" sz="825" dirty="0">
                <a:solidFill>
                  <a:srgbClr val="003865"/>
                </a:solidFill>
                <a:latin typeface="Arial"/>
                <a:cs typeface="Arial" charset="0"/>
              </a:rPr>
              <a:t>	R	=	Mercer does not maintain formal ratings in category, but has reviewed the strategy.</a:t>
            </a:r>
          </a:p>
        </p:txBody>
      </p:sp>
      <p:sp>
        <p:nvSpPr>
          <p:cNvPr id="3" name="Title 2"/>
          <p:cNvSpPr>
            <a:spLocks noGrp="1"/>
          </p:cNvSpPr>
          <p:nvPr>
            <p:ph type="title"/>
          </p:nvPr>
        </p:nvSpPr>
        <p:spPr>
          <a:xfrm>
            <a:off x="1314450" y="171450"/>
            <a:ext cx="6515100" cy="581698"/>
          </a:xfrm>
        </p:spPr>
        <p:txBody>
          <a:bodyPr wrap="square">
            <a:spAutoFit/>
          </a:bodyPr>
          <a:lstStyle/>
          <a:p>
            <a:r>
              <a:rPr lang="en-US" dirty="0"/>
              <a:t>Mercer Research Rating Review</a:t>
            </a:r>
            <a:br>
              <a:rPr lang="en-US" dirty="0"/>
            </a:br>
            <a:r>
              <a:rPr lang="en-US" dirty="0">
                <a:solidFill>
                  <a:schemeClr val="tx2"/>
                </a:solidFill>
              </a:rPr>
              <a:t>Breakdown of Strategies by Rating</a:t>
            </a:r>
          </a:p>
        </p:txBody>
      </p:sp>
      <p:pic>
        <p:nvPicPr>
          <p:cNvPr id="2" name="Picture 1"/>
          <p:cNvPicPr>
            <a:picLocks noChangeAspect="1"/>
          </p:cNvPicPr>
          <p:nvPr/>
        </p:nvPicPr>
        <p:blipFill>
          <a:blip r:embed="rId3"/>
          <a:stretch>
            <a:fillRect/>
          </a:stretch>
        </p:blipFill>
        <p:spPr>
          <a:xfrm>
            <a:off x="2824537" y="1628504"/>
            <a:ext cx="3667463" cy="1845369"/>
          </a:xfrm>
          <a:prstGeom prst="rect">
            <a:avLst/>
          </a:prstGeom>
        </p:spPr>
      </p:pic>
    </p:spTree>
    <p:custDataLst>
      <p:tags r:id="rId1"/>
    </p:custDataLst>
    <p:extLst>
      <p:ext uri="{BB962C8B-B14F-4D97-AF65-F5344CB8AC3E}">
        <p14:creationId xmlns:p14="http://schemas.microsoft.com/office/powerpoint/2010/main" val="209913568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4450" y="857251"/>
            <a:ext cx="6515100" cy="1487587"/>
          </a:xfrm>
          <a:noFill/>
        </p:spPr>
        <p:txBody>
          <a:bodyPr wrap="square">
            <a:spAutoFit/>
          </a:bodyPr>
          <a:lstStyle/>
          <a:p>
            <a:pPr>
              <a:spcBef>
                <a:spcPts val="1050"/>
              </a:spcBef>
              <a:spcAft>
                <a:spcPts val="0"/>
              </a:spcAft>
            </a:pPr>
            <a:r>
              <a:rPr lang="en-US" sz="1200" dirty="0"/>
              <a:t>Emerging Markets Small Cap Equity Search</a:t>
            </a:r>
          </a:p>
          <a:p>
            <a:pPr>
              <a:spcBef>
                <a:spcPts val="1050"/>
              </a:spcBef>
              <a:spcAft>
                <a:spcPts val="0"/>
              </a:spcAft>
            </a:pPr>
            <a:r>
              <a:rPr lang="en-US" sz="1200" dirty="0"/>
              <a:t>US Small Cap Equity Search</a:t>
            </a:r>
          </a:p>
          <a:p>
            <a:pPr>
              <a:spcBef>
                <a:spcPts val="1050"/>
              </a:spcBef>
              <a:spcAft>
                <a:spcPts val="0"/>
              </a:spcAft>
            </a:pPr>
            <a:r>
              <a:rPr lang="en-US" sz="1200" dirty="0"/>
              <a:t>Regularly working with staff conducting ongoing performance and manager monitoring</a:t>
            </a:r>
          </a:p>
          <a:p>
            <a:pPr>
              <a:spcBef>
                <a:spcPts val="1050"/>
              </a:spcBef>
              <a:spcAft>
                <a:spcPts val="0"/>
              </a:spcAft>
            </a:pPr>
            <a:r>
              <a:rPr lang="en-US" sz="1200" dirty="0"/>
              <a:t>Increased focus on operational due diligence </a:t>
            </a:r>
          </a:p>
          <a:p>
            <a:pPr>
              <a:spcBef>
                <a:spcPts val="1050"/>
              </a:spcBef>
              <a:spcAft>
                <a:spcPts val="0"/>
              </a:spcAft>
            </a:pPr>
            <a:r>
              <a:rPr lang="en-US" sz="1200" dirty="0"/>
              <a:t>Ongoing manager reviews</a:t>
            </a:r>
          </a:p>
        </p:txBody>
      </p:sp>
      <p:sp>
        <p:nvSpPr>
          <p:cNvPr id="3" name="Title 2"/>
          <p:cNvSpPr>
            <a:spLocks noGrp="1"/>
          </p:cNvSpPr>
          <p:nvPr>
            <p:ph type="title"/>
          </p:nvPr>
        </p:nvSpPr>
        <p:spPr>
          <a:xfrm>
            <a:off x="1314450" y="171451"/>
            <a:ext cx="6515100" cy="290849"/>
          </a:xfrm>
        </p:spPr>
        <p:txBody>
          <a:bodyPr wrap="square">
            <a:spAutoFit/>
          </a:bodyPr>
          <a:lstStyle/>
          <a:p>
            <a:r>
              <a:rPr lang="en-US" dirty="0"/>
              <a:t>Recent Activity</a:t>
            </a:r>
          </a:p>
        </p:txBody>
      </p:sp>
    </p:spTree>
    <p:custDataLst>
      <p:tags r:id="rId1"/>
    </p:custDataLst>
    <p:extLst>
      <p:ext uri="{BB962C8B-B14F-4D97-AF65-F5344CB8AC3E}">
        <p14:creationId xmlns:p14="http://schemas.microsoft.com/office/powerpoint/2010/main" val="77059806"/>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galLong"/>
          <p:cNvSpPr txBox="1">
            <a:spLocks/>
          </p:cNvSpPr>
          <p:nvPr>
            <p:custDataLst>
              <p:tags r:id="rId2"/>
            </p:custDataLst>
          </p:nvPr>
        </p:nvSpPr>
        <p:spPr>
          <a:xfrm>
            <a:off x="1658700" y="3291300"/>
            <a:ext cx="5826600" cy="1350000"/>
          </a:xfrm>
          <a:prstGeom prst="rect">
            <a:avLst/>
          </a:prstGeom>
          <a:noFill/>
        </p:spPr>
        <p:txBody>
          <a:bodyPr vert="horz" wrap="square" lIns="0" tIns="0" rIns="0" bIns="0" rtlCol="0" anchor="b" anchorCtr="0">
            <a:noAutofit/>
          </a:bodyPr>
          <a:lstStyle>
            <a:defPPr>
              <a:defRPr lang="en-US"/>
            </a:defPPr>
            <a:lvl1pPr>
              <a:tabLst>
                <a:tab pos="1600200" algn="l"/>
              </a:tabLst>
              <a:defRPr sz="800">
                <a:solidFill>
                  <a:schemeClr val="bg1"/>
                </a:solidFill>
                <a:latin typeface="+mn-lt"/>
              </a:defRPr>
            </a:lvl1pPr>
          </a:lstStyle>
          <a:p>
            <a:pPr defTabSz="685800">
              <a:tabLst>
                <a:tab pos="1200150" algn="l"/>
              </a:tabLst>
            </a:pPr>
            <a:r>
              <a:rPr lang="en-US" sz="600" dirty="0">
                <a:solidFill>
                  <a:srgbClr val="FFFFFF"/>
                </a:solidFill>
                <a:latin typeface="Arial"/>
              </a:rPr>
              <a:t>Services provided by Mercer Investments LLC.</a:t>
            </a:r>
          </a:p>
        </p:txBody>
      </p:sp>
    </p:spTree>
    <p:custDataLst>
      <p:tags r:id="rId1"/>
    </p:custDataLst>
    <p:extLst>
      <p:ext uri="{BB962C8B-B14F-4D97-AF65-F5344CB8AC3E}">
        <p14:creationId xmlns:p14="http://schemas.microsoft.com/office/powerpoint/2010/main" val="275329681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of the Investment Advisory Council </a:t>
            </a:r>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1754318"/>
          </a:xfrm>
          <a:prstGeom prst="rect">
            <a:avLst/>
          </a:prstGeom>
        </p:spPr>
        <p:txBody>
          <a:bodyPr wrap="square" lIns="91432" tIns="45716" rIns="91432" bIns="45716">
            <a:spAutoFit/>
          </a:bodyPr>
          <a:lstStyle/>
          <a:p>
            <a:r>
              <a:rPr lang="en-US" b="1" dirty="0">
                <a:solidFill>
                  <a:prstClr val="black"/>
                </a:solidFill>
              </a:rPr>
              <a:t>Item 5.	Fixed Income Asset Class Update</a:t>
            </a:r>
          </a:p>
          <a:p>
            <a:r>
              <a:rPr lang="en-US" b="1" dirty="0">
                <a:solidFill>
                  <a:prstClr val="black"/>
                </a:solidFill>
              </a:rPr>
              <a:t>	</a:t>
            </a:r>
          </a:p>
          <a:p>
            <a:r>
              <a:rPr lang="en-US" i="1" dirty="0"/>
              <a:t>	Katy Wojciechowski</a:t>
            </a:r>
            <a:r>
              <a:rPr lang="en-US" i="1" dirty="0">
                <a:solidFill>
                  <a:prstClr val="black"/>
                </a:solidFill>
              </a:rPr>
              <a:t>, Senior Investment Officer</a:t>
            </a:r>
          </a:p>
          <a:p>
            <a:r>
              <a:rPr lang="en-US" i="1" dirty="0">
                <a:solidFill>
                  <a:prstClr val="black"/>
                </a:solidFill>
              </a:rPr>
              <a:t>		</a:t>
            </a:r>
          </a:p>
          <a:p>
            <a:r>
              <a:rPr lang="en-US" i="1" dirty="0"/>
              <a:t>	(See Attachments 5A)</a:t>
            </a:r>
            <a:r>
              <a:rPr lang="en-US" dirty="0"/>
              <a:t> 	</a:t>
            </a:r>
          </a:p>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149</a:t>
            </a:fld>
            <a:endParaRPr lang="en-US"/>
          </a:p>
        </p:txBody>
      </p:sp>
    </p:spTree>
    <p:extLst>
      <p:ext uri="{BB962C8B-B14F-4D97-AF65-F5344CB8AC3E}">
        <p14:creationId xmlns:p14="http://schemas.microsoft.com/office/powerpoint/2010/main" val="3991029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p:txBody>
          <a:bodyPr/>
          <a:lstStyle/>
          <a:p>
            <a:r>
              <a:rPr lang="en-US" altLang="en-US" dirty="0"/>
              <a:t>Analysis</a:t>
            </a:r>
          </a:p>
        </p:txBody>
      </p:sp>
      <p:sp>
        <p:nvSpPr>
          <p:cNvPr id="2" name="Subtitle 1"/>
          <p:cNvSpPr>
            <a:spLocks noGrp="1"/>
          </p:cNvSpPr>
          <p:nvPr>
            <p:ph type="subTitle" idx="1"/>
          </p:nvPr>
        </p:nvSpPr>
        <p:spPr/>
        <p:txBody>
          <a:bodyPr/>
          <a:lstStyle/>
          <a:p>
            <a:r>
              <a:rPr lang="en-US" dirty="0"/>
              <a:t>SBA Approach to Assumption Development</a:t>
            </a:r>
          </a:p>
        </p:txBody>
      </p:sp>
    </p:spTree>
    <p:extLst>
      <p:ext uri="{BB962C8B-B14F-4D97-AF65-F5344CB8AC3E}">
        <p14:creationId xmlns:p14="http://schemas.microsoft.com/office/powerpoint/2010/main" val="714719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a:t>State Board of Administration</a:t>
            </a:r>
          </a:p>
        </p:txBody>
      </p:sp>
      <p:sp>
        <p:nvSpPr>
          <p:cNvPr id="3" name="Subtitle 2"/>
          <p:cNvSpPr>
            <a:spLocks noGrp="1"/>
          </p:cNvSpPr>
          <p:nvPr>
            <p:ph type="subTitle" idx="1"/>
          </p:nvPr>
        </p:nvSpPr>
        <p:spPr/>
        <p:txBody>
          <a:bodyPr>
            <a:normAutofit fontScale="92500" lnSpcReduction="10000"/>
          </a:bodyPr>
          <a:lstStyle/>
          <a:p>
            <a:pPr>
              <a:defRPr/>
            </a:pPr>
            <a:r>
              <a:rPr lang="en-US" sz="4000" dirty="0"/>
              <a:t>Fixed Income Update </a:t>
            </a:r>
            <a:endParaRPr lang="en-US" sz="4000" b="1" dirty="0"/>
          </a:p>
          <a:p>
            <a:pPr>
              <a:defRPr/>
            </a:pPr>
            <a:r>
              <a:rPr lang="en-US" dirty="0"/>
              <a:t>Katy Wojciechowski </a:t>
            </a:r>
          </a:p>
          <a:p>
            <a:pPr>
              <a:defRPr/>
            </a:pPr>
            <a:r>
              <a:rPr lang="en-US" dirty="0"/>
              <a:t>Senior Investment Officer Fixed Income</a:t>
            </a:r>
            <a:endParaRPr lang="en-US" b="1" dirty="0">
              <a:latin typeface="Arial" charset="0"/>
            </a:endParaRPr>
          </a:p>
          <a:p>
            <a:pPr>
              <a:spcBef>
                <a:spcPct val="50000"/>
              </a:spcBef>
              <a:defRPr/>
            </a:pPr>
            <a:endParaRPr lang="en-US" b="1" dirty="0">
              <a:latin typeface="Arial" charset="0"/>
            </a:endParaRPr>
          </a:p>
          <a:p>
            <a:pPr>
              <a:spcBef>
                <a:spcPct val="50000"/>
              </a:spcBef>
              <a:defRPr/>
            </a:pPr>
            <a:r>
              <a:rPr lang="en-US" sz="3600" dirty="0">
                <a:latin typeface="Arial" charset="0"/>
              </a:rPr>
              <a:t>Investment Advisory Council</a:t>
            </a:r>
          </a:p>
          <a:p>
            <a:pPr>
              <a:spcBef>
                <a:spcPct val="50000"/>
              </a:spcBef>
              <a:defRPr/>
            </a:pPr>
            <a:r>
              <a:rPr lang="en-US" sz="3600" dirty="0" smtClean="0">
                <a:latin typeface="Arial" charset="0"/>
              </a:rPr>
              <a:t>September 20, </a:t>
            </a:r>
            <a:r>
              <a:rPr lang="en-US" sz="3600" dirty="0">
                <a:latin typeface="Arial" charset="0"/>
              </a:rPr>
              <a:t>2021</a:t>
            </a:r>
          </a:p>
          <a:p>
            <a:pPr>
              <a:spcBef>
                <a:spcPct val="50000"/>
              </a:spcBef>
              <a:defRPr/>
            </a:pPr>
            <a:endParaRPr lang="en-US" sz="3600" dirty="0">
              <a:latin typeface="Arial" charset="0"/>
            </a:endParaRPr>
          </a:p>
          <a:p>
            <a:endParaRPr lang="en-US" dirty="0"/>
          </a:p>
        </p:txBody>
      </p:sp>
    </p:spTree>
    <p:extLst>
      <p:ext uri="{BB962C8B-B14F-4D97-AF65-F5344CB8AC3E}">
        <p14:creationId xmlns:p14="http://schemas.microsoft.com/office/powerpoint/2010/main" val="244203334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a:t>State Board of Administration</a:t>
            </a:r>
          </a:p>
        </p:txBody>
      </p:sp>
      <p:sp>
        <p:nvSpPr>
          <p:cNvPr id="3" name="Subtitle 2"/>
          <p:cNvSpPr>
            <a:spLocks noGrp="1"/>
          </p:cNvSpPr>
          <p:nvPr>
            <p:ph type="subTitle" idx="1"/>
          </p:nvPr>
        </p:nvSpPr>
        <p:spPr/>
        <p:txBody>
          <a:bodyPr>
            <a:normAutofit fontScale="92500" lnSpcReduction="10000"/>
          </a:bodyPr>
          <a:lstStyle/>
          <a:p>
            <a:pPr>
              <a:defRPr/>
            </a:pPr>
            <a:r>
              <a:rPr lang="en-US" sz="4000" dirty="0"/>
              <a:t>Fixed Income Update </a:t>
            </a:r>
            <a:endParaRPr lang="en-US" sz="4000" b="1" dirty="0"/>
          </a:p>
          <a:p>
            <a:pPr>
              <a:defRPr/>
            </a:pPr>
            <a:r>
              <a:rPr lang="en-US" dirty="0"/>
              <a:t>Katy Wojciechowski </a:t>
            </a:r>
          </a:p>
          <a:p>
            <a:pPr>
              <a:defRPr/>
            </a:pPr>
            <a:r>
              <a:rPr lang="en-US" dirty="0"/>
              <a:t>Senior Investment Officer Fixed Income</a:t>
            </a:r>
            <a:endParaRPr lang="en-US" b="1" dirty="0">
              <a:latin typeface="Arial" charset="0"/>
            </a:endParaRPr>
          </a:p>
          <a:p>
            <a:pPr>
              <a:spcBef>
                <a:spcPct val="50000"/>
              </a:spcBef>
              <a:defRPr/>
            </a:pPr>
            <a:endParaRPr lang="en-US" b="1" dirty="0">
              <a:latin typeface="Arial" charset="0"/>
            </a:endParaRPr>
          </a:p>
          <a:p>
            <a:pPr>
              <a:spcBef>
                <a:spcPct val="50000"/>
              </a:spcBef>
              <a:defRPr/>
            </a:pPr>
            <a:r>
              <a:rPr lang="en-US" sz="3600" dirty="0">
                <a:latin typeface="Arial" charset="0"/>
              </a:rPr>
              <a:t>Investment Advisory Council</a:t>
            </a:r>
          </a:p>
          <a:p>
            <a:pPr>
              <a:spcBef>
                <a:spcPct val="50000"/>
              </a:spcBef>
              <a:defRPr/>
            </a:pPr>
            <a:r>
              <a:rPr lang="en-US" sz="3600" dirty="0" smtClean="0">
                <a:latin typeface="Arial" charset="0"/>
              </a:rPr>
              <a:t>September 20, </a:t>
            </a:r>
            <a:r>
              <a:rPr lang="en-US" sz="3600" dirty="0">
                <a:latin typeface="Arial" charset="0"/>
              </a:rPr>
              <a:t>2021</a:t>
            </a:r>
          </a:p>
          <a:p>
            <a:pPr>
              <a:spcBef>
                <a:spcPct val="50000"/>
              </a:spcBef>
              <a:defRPr/>
            </a:pPr>
            <a:endParaRPr lang="en-US" sz="3600" dirty="0">
              <a:latin typeface="Arial" charset="0"/>
            </a:endParaRPr>
          </a:p>
          <a:p>
            <a:endParaRPr lang="en-US" dirty="0"/>
          </a:p>
        </p:txBody>
      </p:sp>
    </p:spTree>
    <p:extLst>
      <p:ext uri="{BB962C8B-B14F-4D97-AF65-F5344CB8AC3E}">
        <p14:creationId xmlns:p14="http://schemas.microsoft.com/office/powerpoint/2010/main" val="32309165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Asset Class Portfolio Performance</a:t>
            </a:r>
          </a:p>
        </p:txBody>
      </p:sp>
      <p:sp>
        <p:nvSpPr>
          <p:cNvPr id="3" name="Content Placeholder 2"/>
          <p:cNvSpPr>
            <a:spLocks noGrp="1"/>
          </p:cNvSpPr>
          <p:nvPr>
            <p:ph idx="1"/>
          </p:nvPr>
        </p:nvSpPr>
        <p:spPr/>
        <p:txBody>
          <a:bodyPr>
            <a:normAutofit/>
          </a:bodyPr>
          <a:lstStyle/>
          <a:p>
            <a:r>
              <a:rPr lang="en-US" sz="1500" dirty="0"/>
              <a:t>Asset class outperformed Benchmark over ALL time periods with low risk and high Information </a:t>
            </a:r>
            <a:r>
              <a:rPr lang="en-US" sz="1500" dirty="0" smtClean="0"/>
              <a:t>Ratio.  For FY ended 6/30/2021, FI produced returns of 1.08%, for an outperformance of 1.03%</a:t>
            </a:r>
            <a:endParaRPr lang="en-US" sz="1500" dirty="0"/>
          </a:p>
          <a:p>
            <a:endParaRPr lang="en-US" sz="1800" dirty="0"/>
          </a:p>
        </p:txBody>
      </p:sp>
      <p:graphicFrame>
        <p:nvGraphicFramePr>
          <p:cNvPr id="5" name="Chart 4">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1945302824"/>
              </p:ext>
            </p:extLst>
          </p:nvPr>
        </p:nvGraphicFramePr>
        <p:xfrm>
          <a:off x="1676400" y="1809750"/>
          <a:ext cx="4572000" cy="2654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13049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9550"/>
            <a:ext cx="8839200" cy="762000"/>
          </a:xfrm>
        </p:spPr>
        <p:txBody>
          <a:bodyPr>
            <a:noAutofit/>
          </a:bodyPr>
          <a:lstStyle/>
          <a:p>
            <a:pPr algn="ctr"/>
            <a:r>
              <a:rPr lang="en-US" sz="3200" b="1" dirty="0"/>
              <a:t>Fixed Income Review and Outlook</a:t>
            </a:r>
            <a:r>
              <a:rPr lang="en-US" b="1" dirty="0"/>
              <a:t/>
            </a:r>
            <a:br>
              <a:rPr lang="en-US" b="1" dirty="0"/>
            </a:br>
            <a:r>
              <a:rPr lang="en-US" b="1" dirty="0" smtClean="0"/>
              <a:t>September </a:t>
            </a:r>
            <a:r>
              <a:rPr lang="en-US" b="1" dirty="0"/>
              <a:t>2021</a:t>
            </a:r>
            <a:endParaRPr lang="en-US" sz="3200" dirty="0"/>
          </a:p>
        </p:txBody>
      </p:sp>
      <p:sp>
        <p:nvSpPr>
          <p:cNvPr id="3" name="Content Placeholder 2"/>
          <p:cNvSpPr>
            <a:spLocks noGrp="1"/>
          </p:cNvSpPr>
          <p:nvPr>
            <p:ph idx="1"/>
          </p:nvPr>
        </p:nvSpPr>
        <p:spPr>
          <a:xfrm>
            <a:off x="152400" y="1200150"/>
            <a:ext cx="8839200" cy="3886200"/>
          </a:xfrm>
        </p:spPr>
        <p:txBody>
          <a:bodyPr>
            <a:normAutofit fontScale="92500" lnSpcReduction="20000"/>
          </a:bodyPr>
          <a:lstStyle/>
          <a:p>
            <a:pPr>
              <a:lnSpc>
                <a:spcPct val="200000"/>
              </a:lnSpc>
            </a:pPr>
            <a:r>
              <a:rPr lang="en-US" sz="1400" dirty="0"/>
              <a:t>12 Month Returns for the Fixed Income benchmark – Bloomberg Intermediate Aggregate through </a:t>
            </a:r>
            <a:r>
              <a:rPr lang="en-US" sz="1400" dirty="0" smtClean="0"/>
              <a:t>8/31/2021 </a:t>
            </a:r>
            <a:r>
              <a:rPr lang="en-US" sz="1400" dirty="0"/>
              <a:t>were </a:t>
            </a:r>
            <a:r>
              <a:rPr lang="en-US" sz="1400" dirty="0" smtClean="0"/>
              <a:t>0.0955%. </a:t>
            </a:r>
            <a:r>
              <a:rPr lang="en-US" sz="1500" b="1" dirty="0"/>
              <a:t>Benchmark returns fiscal YTD </a:t>
            </a:r>
            <a:r>
              <a:rPr lang="en-US" sz="1500" b="1" dirty="0" smtClean="0"/>
              <a:t>are 0.56%, </a:t>
            </a:r>
            <a:r>
              <a:rPr lang="en-US" sz="1500" b="1" dirty="0"/>
              <a:t>while asset class returns are +</a:t>
            </a:r>
            <a:r>
              <a:rPr lang="en-US" sz="1500" b="1" dirty="0" smtClean="0"/>
              <a:t>0.58% </a:t>
            </a:r>
            <a:r>
              <a:rPr lang="en-US" sz="1500" b="1" dirty="0"/>
              <a:t>for an outperformance of </a:t>
            </a:r>
            <a:r>
              <a:rPr lang="en-US" sz="1500" b="1" dirty="0" smtClean="0"/>
              <a:t>0.02%.  </a:t>
            </a:r>
            <a:endParaRPr lang="en-US" sz="1500" b="1" dirty="0"/>
          </a:p>
          <a:p>
            <a:pPr>
              <a:lnSpc>
                <a:spcPct val="200000"/>
              </a:lnSpc>
            </a:pPr>
            <a:r>
              <a:rPr lang="en-US" sz="1400" dirty="0"/>
              <a:t> Annual Absolute </a:t>
            </a:r>
            <a:r>
              <a:rPr lang="en-US" sz="1400" dirty="0" smtClean="0"/>
              <a:t> and Excess Returns </a:t>
            </a:r>
            <a:r>
              <a:rPr lang="en-US" sz="1400" dirty="0"/>
              <a:t>were positive </a:t>
            </a:r>
            <a:r>
              <a:rPr lang="en-US" sz="1400" dirty="0" smtClean="0"/>
              <a:t>for spread sectors except MBS, as demand for yield continued</a:t>
            </a:r>
            <a:endParaRPr lang="en-US" sz="1400" dirty="0"/>
          </a:p>
          <a:p>
            <a:pPr lvl="1">
              <a:lnSpc>
                <a:spcPct val="200000"/>
              </a:lnSpc>
            </a:pPr>
            <a:r>
              <a:rPr lang="en-US" sz="1400" b="1" dirty="0"/>
              <a:t>Ten year Treasury yields </a:t>
            </a:r>
            <a:r>
              <a:rPr lang="en-US" sz="1400" b="1" dirty="0" smtClean="0"/>
              <a:t>dropped </a:t>
            </a:r>
            <a:r>
              <a:rPr lang="en-US" sz="1400" b="1" dirty="0"/>
              <a:t>from </a:t>
            </a:r>
            <a:r>
              <a:rPr lang="en-US" sz="1400" b="1" dirty="0" smtClean="0"/>
              <a:t>1.46% </a:t>
            </a:r>
            <a:r>
              <a:rPr lang="en-US" sz="1400" b="1" dirty="0"/>
              <a:t>to </a:t>
            </a:r>
            <a:r>
              <a:rPr lang="en-US" sz="1400" b="1" dirty="0" smtClean="0"/>
              <a:t>1.37% in the quarter.  </a:t>
            </a:r>
            <a:r>
              <a:rPr lang="en-US" sz="1400" b="1" dirty="0"/>
              <a:t>Yield on the entire Benchmark is now </a:t>
            </a:r>
            <a:r>
              <a:rPr lang="en-US" sz="1400" b="1" dirty="0" smtClean="0"/>
              <a:t>1.16% </a:t>
            </a:r>
            <a:r>
              <a:rPr lang="en-US" sz="1400" b="1" dirty="0"/>
              <a:t>with a </a:t>
            </a:r>
            <a:r>
              <a:rPr lang="en-US" sz="1400" b="1" dirty="0" smtClean="0"/>
              <a:t>4.24yr </a:t>
            </a:r>
            <a:r>
              <a:rPr lang="en-US" sz="1400" b="1" dirty="0"/>
              <a:t>duration</a:t>
            </a:r>
            <a:r>
              <a:rPr lang="en-US" sz="1400" dirty="0"/>
              <a:t>.  </a:t>
            </a:r>
          </a:p>
          <a:p>
            <a:pPr lvl="1">
              <a:lnSpc>
                <a:spcPct val="200000"/>
              </a:lnSpc>
            </a:pPr>
            <a:r>
              <a:rPr lang="en-US" sz="1400" dirty="0"/>
              <a:t>Yield on the broader Barclay’s Aggregate is </a:t>
            </a:r>
            <a:r>
              <a:rPr lang="en-US" sz="1400" dirty="0" smtClean="0"/>
              <a:t>1.43% with a duration of 6.70yrs.</a:t>
            </a:r>
            <a:endParaRPr lang="en-US" sz="1400" dirty="0"/>
          </a:p>
          <a:p>
            <a:pPr marL="457200" lvl="1" indent="0">
              <a:lnSpc>
                <a:spcPct val="200000"/>
              </a:lnSpc>
              <a:buNone/>
            </a:pPr>
            <a:endParaRPr lang="en-US" sz="1400" b="1" dirty="0"/>
          </a:p>
          <a:p>
            <a:pPr marL="457200" lvl="1" indent="0">
              <a:buNone/>
            </a:pPr>
            <a:r>
              <a:rPr lang="en-US" sz="1100" b="1" dirty="0"/>
              <a:t>			</a:t>
            </a:r>
            <a:r>
              <a:rPr lang="en-US" sz="1000" b="1" dirty="0"/>
              <a:t>		</a:t>
            </a:r>
          </a:p>
          <a:p>
            <a:pPr marL="457200" lvl="1" indent="0">
              <a:buNone/>
            </a:pPr>
            <a:r>
              <a:rPr lang="en-US" sz="1000" b="1" dirty="0"/>
              <a:t>	             										</a:t>
            </a:r>
          </a:p>
          <a:p>
            <a:pPr marL="457200" lvl="1" indent="0">
              <a:buNone/>
            </a:pPr>
            <a:r>
              <a:rPr lang="en-US" sz="1000" b="1" dirty="0"/>
              <a:t>					</a:t>
            </a:r>
            <a:endParaRPr lang="en-US" sz="1400" dirty="0"/>
          </a:p>
        </p:txBody>
      </p:sp>
      <p:graphicFrame>
        <p:nvGraphicFramePr>
          <p:cNvPr id="8" name="Chart 7"/>
          <p:cNvGraphicFramePr>
            <a:graphicFrameLocks/>
          </p:cNvGraphicFramePr>
          <p:nvPr>
            <p:extLst/>
          </p:nvPr>
        </p:nvGraphicFramePr>
        <p:xfrm flipV="1">
          <a:off x="152400" y="4686300"/>
          <a:ext cx="4267200" cy="1714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16936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Benchmark Comparison</a:t>
            </a:r>
            <a:br>
              <a:rPr lang="en-US" dirty="0"/>
            </a:br>
            <a:r>
              <a:rPr lang="en-US" sz="1000" dirty="0"/>
              <a:t>as of </a:t>
            </a:r>
            <a:r>
              <a:rPr lang="en-US" sz="1000" dirty="0" smtClean="0"/>
              <a:t>09/06/2021</a:t>
            </a:r>
            <a:endParaRPr lang="en-US" sz="1000"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950701865"/>
              </p:ext>
            </p:extLst>
          </p:nvPr>
        </p:nvGraphicFramePr>
        <p:xfrm>
          <a:off x="152400" y="1352550"/>
          <a:ext cx="4343400" cy="3394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4172692509"/>
              </p:ext>
            </p:extLst>
          </p:nvPr>
        </p:nvGraphicFramePr>
        <p:xfrm>
          <a:off x="95956" y="1581150"/>
          <a:ext cx="4552244" cy="23251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ontent Placeholder 9">
            <a:extLst>
              <a:ext uri="{FF2B5EF4-FFF2-40B4-BE49-F238E27FC236}">
                <a16:creationId xmlns:a16="http://schemas.microsoft.com/office/drawing/2014/main" id="{00000000-0008-0000-0000-000003000000}"/>
              </a:ext>
            </a:extLst>
          </p:cNvPr>
          <p:cNvGraphicFramePr>
            <a:graphicFrameLocks noGrp="1"/>
          </p:cNvGraphicFramePr>
          <p:nvPr>
            <p:ph sz="half" idx="2"/>
            <p:extLst>
              <p:ext uri="{D42A27DB-BD31-4B8C-83A1-F6EECF244321}">
                <p14:modId xmlns:p14="http://schemas.microsoft.com/office/powerpoint/2010/main" val="2244049863"/>
              </p:ext>
            </p:extLst>
          </p:nvPr>
        </p:nvGraphicFramePr>
        <p:xfrm>
          <a:off x="4648200" y="1200150"/>
          <a:ext cx="4343400" cy="33940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7579535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t>Fixed Income Review </a:t>
            </a:r>
            <a:br>
              <a:rPr lang="en-US" sz="3200" dirty="0"/>
            </a:br>
            <a:r>
              <a:rPr lang="en-US" dirty="0" smtClean="0"/>
              <a:t>September 2021</a:t>
            </a:r>
            <a:endParaRPr lang="en-US" sz="3200" dirty="0"/>
          </a:p>
        </p:txBody>
      </p:sp>
      <p:sp>
        <p:nvSpPr>
          <p:cNvPr id="3" name="Content Placeholder 2"/>
          <p:cNvSpPr>
            <a:spLocks noGrp="1"/>
          </p:cNvSpPr>
          <p:nvPr>
            <p:ph sz="half" idx="2"/>
          </p:nvPr>
        </p:nvSpPr>
        <p:spPr/>
        <p:txBody>
          <a:bodyPr>
            <a:normAutofit/>
          </a:bodyPr>
          <a:lstStyle/>
          <a:p>
            <a:pPr marL="0" indent="0">
              <a:buNone/>
            </a:pPr>
            <a:r>
              <a:rPr lang="en-US" sz="1400" dirty="0"/>
              <a:t>With that, a small move up in rates wipes out all of the carry for the year</a:t>
            </a:r>
          </a:p>
          <a:p>
            <a:pPr marL="0" indent="0">
              <a:buNone/>
            </a:pPr>
            <a:endParaRPr lang="en-US" sz="800" dirty="0"/>
          </a:p>
          <a:p>
            <a:pPr marL="0" indent="0">
              <a:buNone/>
            </a:pPr>
            <a:r>
              <a:rPr lang="en-US" sz="1400" dirty="0"/>
              <a:t>    </a:t>
            </a:r>
            <a:endParaRPr lang="en-US" sz="1000" dirty="0"/>
          </a:p>
          <a:p>
            <a:endParaRPr lang="en-US" sz="1400" dirty="0"/>
          </a:p>
        </p:txBody>
      </p:sp>
      <p:sp>
        <p:nvSpPr>
          <p:cNvPr id="4" name="TextBox 3"/>
          <p:cNvSpPr txBox="1"/>
          <p:nvPr/>
        </p:nvSpPr>
        <p:spPr>
          <a:xfrm>
            <a:off x="266700" y="1200151"/>
            <a:ext cx="403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Fixed Income offers little “Income”</a:t>
            </a:r>
          </a:p>
        </p:txBody>
      </p:sp>
      <p:pic>
        <p:nvPicPr>
          <p:cNvPr id="6" name="Content Placeholder 5"/>
          <p:cNvPicPr>
            <a:picLocks noGrp="1" noChangeAspect="1"/>
          </p:cNvPicPr>
          <p:nvPr>
            <p:ph sz="half" idx="1"/>
          </p:nvPr>
        </p:nvPicPr>
        <p:blipFill>
          <a:blip r:embed="rId3"/>
          <a:stretch>
            <a:fillRect/>
          </a:stretch>
        </p:blipFill>
        <p:spPr>
          <a:xfrm>
            <a:off x="152399" y="1885950"/>
            <a:ext cx="8635553" cy="2514599"/>
          </a:xfrm>
          <a:prstGeom prst="rect">
            <a:avLst/>
          </a:prstGeom>
        </p:spPr>
      </p:pic>
    </p:spTree>
    <p:extLst>
      <p:ext uri="{BB962C8B-B14F-4D97-AF65-F5344CB8AC3E}">
        <p14:creationId xmlns:p14="http://schemas.microsoft.com/office/powerpoint/2010/main" val="195342698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Fixed Income Review </a:t>
            </a:r>
            <a:br>
              <a:rPr lang="en-US" sz="2800" dirty="0"/>
            </a:br>
            <a:r>
              <a:rPr lang="en-US" sz="2800" dirty="0" smtClean="0"/>
              <a:t>September </a:t>
            </a:r>
            <a:r>
              <a:rPr lang="en-US" sz="2800" dirty="0"/>
              <a:t>2021</a:t>
            </a:r>
            <a:endParaRPr lang="en-US" sz="2800" b="1" dirty="0"/>
          </a:p>
        </p:txBody>
      </p:sp>
      <p:sp>
        <p:nvSpPr>
          <p:cNvPr id="3" name="Content Placeholder 2"/>
          <p:cNvSpPr>
            <a:spLocks noGrp="1"/>
          </p:cNvSpPr>
          <p:nvPr>
            <p:ph sz="half" idx="1"/>
          </p:nvPr>
        </p:nvSpPr>
        <p:spPr/>
        <p:txBody>
          <a:bodyPr>
            <a:normAutofit/>
          </a:bodyPr>
          <a:lstStyle/>
          <a:p>
            <a:r>
              <a:rPr lang="en-US" sz="1600" b="1" dirty="0"/>
              <a:t>Portfolio continues to overweight Spread Product</a:t>
            </a:r>
          </a:p>
          <a:p>
            <a:endParaRPr lang="en-US" sz="1600" dirty="0"/>
          </a:p>
        </p:txBody>
      </p:sp>
      <p:sp>
        <p:nvSpPr>
          <p:cNvPr id="6" name="Content Placeholder 5"/>
          <p:cNvSpPr>
            <a:spLocks noGrp="1"/>
          </p:cNvSpPr>
          <p:nvPr>
            <p:ph sz="half" idx="2"/>
          </p:nvPr>
        </p:nvSpPr>
        <p:spPr/>
        <p:txBody>
          <a:bodyPr>
            <a:normAutofit/>
          </a:bodyPr>
          <a:lstStyle/>
          <a:p>
            <a:r>
              <a:rPr lang="en-US" sz="1600" b="1" dirty="0"/>
              <a:t>But overall Active Risk continues contained at total allocation level</a:t>
            </a:r>
          </a:p>
        </p:txBody>
      </p:sp>
      <p:pic>
        <p:nvPicPr>
          <p:cNvPr id="4" name="Picture 3"/>
          <p:cNvPicPr>
            <a:picLocks noChangeAspect="1"/>
          </p:cNvPicPr>
          <p:nvPr/>
        </p:nvPicPr>
        <p:blipFill>
          <a:blip r:embed="rId2"/>
          <a:stretch>
            <a:fillRect/>
          </a:stretch>
        </p:blipFill>
        <p:spPr>
          <a:xfrm>
            <a:off x="4448376" y="1816917"/>
            <a:ext cx="3986012" cy="2743200"/>
          </a:xfrm>
          <a:prstGeom prst="rect">
            <a:avLst/>
          </a:prstGeom>
        </p:spPr>
      </p:pic>
      <p:pic>
        <p:nvPicPr>
          <p:cNvPr id="5" name="Picture 4"/>
          <p:cNvPicPr>
            <a:picLocks noChangeAspect="1"/>
          </p:cNvPicPr>
          <p:nvPr/>
        </p:nvPicPr>
        <p:blipFill>
          <a:blip r:embed="rId3"/>
          <a:stretch>
            <a:fillRect/>
          </a:stretch>
        </p:blipFill>
        <p:spPr>
          <a:xfrm>
            <a:off x="135673" y="1816917"/>
            <a:ext cx="4207727" cy="2814637"/>
          </a:xfrm>
          <a:prstGeom prst="rect">
            <a:avLst/>
          </a:prstGeom>
        </p:spPr>
      </p:pic>
    </p:spTree>
    <p:extLst>
      <p:ext uri="{BB962C8B-B14F-4D97-AF65-F5344CB8AC3E}">
        <p14:creationId xmlns:p14="http://schemas.microsoft.com/office/powerpoint/2010/main" val="11952236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400" dirty="0"/>
              <a:t>Fixed Income Review </a:t>
            </a:r>
            <a:br>
              <a:rPr lang="en-US" sz="2400" dirty="0"/>
            </a:br>
            <a:r>
              <a:rPr lang="en-US" sz="2400" dirty="0" smtClean="0"/>
              <a:t>September </a:t>
            </a:r>
            <a:r>
              <a:rPr lang="en-US" sz="2400" dirty="0"/>
              <a:t>2021</a:t>
            </a:r>
          </a:p>
        </p:txBody>
      </p:sp>
      <p:sp>
        <p:nvSpPr>
          <p:cNvPr id="3" name="Content Placeholder 2"/>
          <p:cNvSpPr>
            <a:spLocks noGrp="1"/>
          </p:cNvSpPr>
          <p:nvPr>
            <p:ph idx="1"/>
          </p:nvPr>
        </p:nvSpPr>
        <p:spPr>
          <a:xfrm>
            <a:off x="152400" y="1485901"/>
            <a:ext cx="8839200" cy="3108722"/>
          </a:xfrm>
        </p:spPr>
        <p:txBody>
          <a:bodyPr>
            <a:normAutofit fontScale="70000" lnSpcReduction="20000"/>
          </a:bodyPr>
          <a:lstStyle/>
          <a:p>
            <a:r>
              <a:rPr lang="en-US" dirty="0"/>
              <a:t>Continue to maintain active allocation</a:t>
            </a:r>
          </a:p>
          <a:p>
            <a:r>
              <a:rPr lang="en-US" dirty="0"/>
              <a:t> Add exposure to out of benchmark structured products or other in a dedicated strategy</a:t>
            </a:r>
          </a:p>
          <a:p>
            <a:pPr lvl="2"/>
            <a:r>
              <a:rPr lang="en-US" sz="2600" b="1" i="1" dirty="0" smtClean="0">
                <a:solidFill>
                  <a:schemeClr val="accent3">
                    <a:lumMod val="75000"/>
                  </a:schemeClr>
                </a:solidFill>
              </a:rPr>
              <a:t>Continuing to research opportunities outside of our benchmark, </a:t>
            </a:r>
            <a:r>
              <a:rPr lang="en-US" sz="2600" b="1" i="1" dirty="0" err="1" smtClean="0">
                <a:solidFill>
                  <a:schemeClr val="accent3">
                    <a:lumMod val="75000"/>
                  </a:schemeClr>
                </a:solidFill>
              </a:rPr>
              <a:t>barbelling</a:t>
            </a:r>
            <a:r>
              <a:rPr lang="en-US" sz="2600" b="1" i="1" dirty="0" smtClean="0">
                <a:solidFill>
                  <a:schemeClr val="accent3">
                    <a:lumMod val="75000"/>
                  </a:schemeClr>
                </a:solidFill>
              </a:rPr>
              <a:t> liquidity with yield</a:t>
            </a:r>
            <a:endParaRPr lang="en-US" sz="2600" b="1" i="1" dirty="0">
              <a:solidFill>
                <a:schemeClr val="accent3">
                  <a:lumMod val="75000"/>
                </a:schemeClr>
              </a:solidFill>
            </a:endParaRPr>
          </a:p>
          <a:p>
            <a:pPr lvl="1"/>
            <a:r>
              <a:rPr lang="en-US" dirty="0"/>
              <a:t>Consider opportunity to reduce risk to a rising rate environment within overall allocation</a:t>
            </a:r>
          </a:p>
          <a:p>
            <a:pPr lvl="2"/>
            <a:r>
              <a:rPr lang="en-US" sz="2600" b="1" i="1" dirty="0">
                <a:solidFill>
                  <a:schemeClr val="accent3">
                    <a:lumMod val="75000"/>
                  </a:schemeClr>
                </a:solidFill>
              </a:rPr>
              <a:t>Increased allocation to Short Duration Credit manager</a:t>
            </a:r>
          </a:p>
          <a:p>
            <a:pPr lvl="1"/>
            <a:r>
              <a:rPr lang="en-US" dirty="0"/>
              <a:t>Execute on tactical opportunities in out of Benchmark sectors – Core Plus opportunities</a:t>
            </a:r>
          </a:p>
          <a:p>
            <a:pPr lvl="2"/>
            <a:r>
              <a:rPr lang="en-US" sz="2600" b="1" i="1" dirty="0">
                <a:solidFill>
                  <a:schemeClr val="accent3">
                    <a:lumMod val="75000"/>
                  </a:schemeClr>
                </a:solidFill>
              </a:rPr>
              <a:t>Continuing to discuss opportunities ex-US, off benchmark, given limited opportunities in US Fixed Income</a:t>
            </a:r>
            <a:r>
              <a:rPr lang="en-US" sz="2600" b="1" i="1" dirty="0" smtClean="0">
                <a:solidFill>
                  <a:schemeClr val="accent3">
                    <a:lumMod val="75000"/>
                  </a:schemeClr>
                </a:solidFill>
              </a:rPr>
              <a:t>.  Considering derivative opportunities to increase ability to be nimble</a:t>
            </a:r>
            <a:endParaRPr lang="en-US" sz="2600" b="1" i="1" dirty="0">
              <a:solidFill>
                <a:schemeClr val="accent3">
                  <a:lumMod val="75000"/>
                </a:schemeClr>
              </a:solidFill>
            </a:endParaRPr>
          </a:p>
        </p:txBody>
      </p:sp>
      <p:sp>
        <p:nvSpPr>
          <p:cNvPr id="5" name="TextBox 4"/>
          <p:cNvSpPr txBox="1"/>
          <p:nvPr/>
        </p:nvSpPr>
        <p:spPr>
          <a:xfrm>
            <a:off x="152400" y="1143000"/>
            <a:ext cx="8839200" cy="369332"/>
          </a:xfrm>
          <a:prstGeom prst="rect">
            <a:avLst/>
          </a:prstGeom>
          <a:solidFill>
            <a:schemeClr val="bg2">
              <a:lumMod val="2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Looking Forward: Pockets of Value</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041613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of the Investment Advisory Council </a:t>
            </a:r>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2308316"/>
          </a:xfrm>
          <a:prstGeom prst="rect">
            <a:avLst/>
          </a:prstGeom>
        </p:spPr>
        <p:txBody>
          <a:bodyPr wrap="square" lIns="91432" tIns="45716" rIns="91432" bIns="45716">
            <a:spAutoFit/>
          </a:bodyPr>
          <a:lstStyle/>
          <a:p>
            <a:r>
              <a:rPr lang="en-US" b="1" dirty="0">
                <a:solidFill>
                  <a:prstClr val="black"/>
                </a:solidFill>
              </a:rPr>
              <a:t>Item 5.	Real Estate Asset Class Update</a:t>
            </a:r>
          </a:p>
          <a:p>
            <a:r>
              <a:rPr lang="en-US" b="1" dirty="0">
                <a:solidFill>
                  <a:prstClr val="black"/>
                </a:solidFill>
              </a:rPr>
              <a:t>	</a:t>
            </a:r>
          </a:p>
          <a:p>
            <a:r>
              <a:rPr lang="en-US" i="1" dirty="0"/>
              <a:t>	Steve Spook</a:t>
            </a:r>
            <a:r>
              <a:rPr lang="en-US" i="1" dirty="0">
                <a:solidFill>
                  <a:prstClr val="black"/>
                </a:solidFill>
              </a:rPr>
              <a:t>, Senior Investment Officer</a:t>
            </a:r>
          </a:p>
          <a:p>
            <a:endParaRPr lang="en-US" i="1" dirty="0">
              <a:solidFill>
                <a:prstClr val="black"/>
              </a:solidFill>
            </a:endParaRPr>
          </a:p>
          <a:p>
            <a:r>
              <a:rPr lang="en-US" i="1" dirty="0">
                <a:solidFill>
                  <a:prstClr val="black"/>
                </a:solidFill>
              </a:rPr>
              <a:t>	</a:t>
            </a:r>
            <a:r>
              <a:rPr lang="en-US" i="1" dirty="0"/>
              <a:t>(See Attachments 5B)</a:t>
            </a:r>
            <a:r>
              <a:rPr lang="en-US" dirty="0"/>
              <a:t> 	</a:t>
            </a:r>
          </a:p>
          <a:p>
            <a:endParaRPr lang="en-US" i="1" dirty="0">
              <a:solidFill>
                <a:prstClr val="black"/>
              </a:solidFill>
            </a:endParaRPr>
          </a:p>
          <a:p>
            <a:r>
              <a:rPr lang="en-US" i="1" dirty="0"/>
              <a:t> </a:t>
            </a:r>
            <a:r>
              <a:rPr lang="en-US" dirty="0"/>
              <a:t>	</a:t>
            </a:r>
          </a:p>
          <a:p>
            <a:r>
              <a:rPr lang="en-US" i="1" dirty="0">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158</a:t>
            </a:fld>
            <a:endParaRPr lang="en-US"/>
          </a:p>
        </p:txBody>
      </p:sp>
    </p:spTree>
    <p:extLst>
      <p:ext uri="{BB962C8B-B14F-4D97-AF65-F5344CB8AC3E}">
        <p14:creationId xmlns:p14="http://schemas.microsoft.com/office/powerpoint/2010/main" val="125948567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smtClean="0"/>
              <a:t>State Board of Administration</a:t>
            </a:r>
            <a:endParaRPr lang="en-US" dirty="0"/>
          </a:p>
        </p:txBody>
      </p:sp>
      <p:sp>
        <p:nvSpPr>
          <p:cNvPr id="6" name="TextBox 5"/>
          <p:cNvSpPr txBox="1"/>
          <p:nvPr/>
        </p:nvSpPr>
        <p:spPr>
          <a:xfrm>
            <a:off x="1143000" y="1428750"/>
            <a:ext cx="7086600" cy="3077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a:ea typeface="+mn-ea"/>
                <a:cs typeface="+mn-cs"/>
              </a:rPr>
              <a:t>Real Estate Update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Steve Spook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Senior Investment Officer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Investment Advisory Council Meeting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September 20, 2021</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1727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p:cNvSpPr>
          <p:nvPr>
            <p:ph type="title"/>
          </p:nvPr>
        </p:nvSpPr>
        <p:spPr>
          <a:xfrm>
            <a:off x="365760" y="228600"/>
            <a:ext cx="8412480" cy="390525"/>
          </a:xfrm>
        </p:spPr>
        <p:txBody>
          <a:bodyPr/>
          <a:lstStyle/>
          <a:p>
            <a:r>
              <a:rPr lang="en-US" dirty="0"/>
              <a:t>SBA Approach to Assumption Development</a:t>
            </a:r>
            <a:br>
              <a:rPr lang="en-US" dirty="0"/>
            </a:br>
            <a:r>
              <a:rPr lang="en-US" sz="1600" dirty="0"/>
              <a:t>Overview</a:t>
            </a:r>
            <a:endParaRPr lang="en-US" sz="1600" baseline="30000" dirty="0"/>
          </a:p>
        </p:txBody>
      </p:sp>
      <p:sp>
        <p:nvSpPr>
          <p:cNvPr id="4" name="Content Placeholder 3"/>
          <p:cNvSpPr>
            <a:spLocks noGrp="1"/>
          </p:cNvSpPr>
          <p:nvPr>
            <p:ph idx="1"/>
          </p:nvPr>
        </p:nvSpPr>
        <p:spPr>
          <a:xfrm>
            <a:off x="365760" y="848916"/>
            <a:ext cx="8443912" cy="3366737"/>
          </a:xfrm>
        </p:spPr>
        <p:txBody>
          <a:bodyPr/>
          <a:lstStyle/>
          <a:p>
            <a:pPr>
              <a:spcAft>
                <a:spcPts val="450"/>
              </a:spcAft>
              <a:defRPr/>
            </a:pPr>
            <a:r>
              <a:rPr lang="en-US" dirty="0"/>
              <a:t>The SBA approach averages the global equity risk premiums</a:t>
            </a:r>
            <a:r>
              <a:rPr lang="en-US" baseline="30000" dirty="0"/>
              <a:t>1</a:t>
            </a:r>
            <a:r>
              <a:rPr lang="en-US" dirty="0"/>
              <a:t> from three investment advisors (Aon Investments, Mercer, and Wilshire)</a:t>
            </a:r>
          </a:p>
          <a:p>
            <a:pPr lvl="1">
              <a:spcAft>
                <a:spcPts val="450"/>
              </a:spcAft>
              <a:defRPr/>
            </a:pPr>
            <a:r>
              <a:rPr lang="en-US" dirty="0"/>
              <a:t>Callan was previously included in the averaging but removed starting in 2019 because its capital market assumption date did not coincide with the same timeframe as the other consultants and the asset-liability study; Callan only updates their capital market assumptions once a year while the other consultants update quarterly</a:t>
            </a:r>
          </a:p>
          <a:p>
            <a:pPr>
              <a:spcAft>
                <a:spcPts val="450"/>
              </a:spcAft>
              <a:defRPr/>
            </a:pPr>
            <a:r>
              <a:rPr lang="en-US" dirty="0"/>
              <a:t>Building block approach is used</a:t>
            </a:r>
          </a:p>
          <a:p>
            <a:pPr lvl="1">
              <a:spcAft>
                <a:spcPts val="450"/>
              </a:spcAft>
              <a:defRPr/>
            </a:pPr>
            <a:r>
              <a:rPr lang="en-US" dirty="0"/>
              <a:t>Price inflation and fixed income returns reflect market conditions and yields</a:t>
            </a:r>
          </a:p>
          <a:p>
            <a:pPr lvl="1">
              <a:spcAft>
                <a:spcPts val="450"/>
              </a:spcAft>
              <a:defRPr/>
            </a:pPr>
            <a:r>
              <a:rPr lang="en-US" dirty="0"/>
              <a:t>For all other asset classes (“risk assets”), a risk premium is added to fixed income returns</a:t>
            </a:r>
          </a:p>
          <a:p>
            <a:pPr>
              <a:spcAft>
                <a:spcPts val="450"/>
              </a:spcAft>
              <a:defRPr/>
            </a:pPr>
            <a:r>
              <a:rPr lang="en-US" dirty="0"/>
              <a:t>Average risk premium is used to scale Aon Investments’ expected returns for the “risk assets”</a:t>
            </a:r>
          </a:p>
          <a:p>
            <a:pPr>
              <a:spcAft>
                <a:spcPts val="450"/>
              </a:spcAft>
              <a:defRPr/>
            </a:pPr>
            <a:endParaRPr lang="en-US" sz="1200" b="1" i="1" dirty="0"/>
          </a:p>
        </p:txBody>
      </p:sp>
      <p:sp>
        <p:nvSpPr>
          <p:cNvPr id="10" name="TextBox 1"/>
          <p:cNvSpPr txBox="1">
            <a:spLocks noChangeArrowheads="1"/>
          </p:cNvSpPr>
          <p:nvPr/>
        </p:nvSpPr>
        <p:spPr bwMode="auto">
          <a:xfrm>
            <a:off x="365760" y="4426476"/>
            <a:ext cx="7178040" cy="246221"/>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1	</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Equity Risk Premium is defined as the excess return earned over bonds that compensates investors for taking on higher risk; all returns are 15-year geometric average (compounded) expected returns</a:t>
            </a:r>
          </a:p>
        </p:txBody>
      </p:sp>
    </p:spTree>
    <p:extLst>
      <p:ext uri="{BB962C8B-B14F-4D97-AF65-F5344CB8AC3E}">
        <p14:creationId xmlns:p14="http://schemas.microsoft.com/office/powerpoint/2010/main" val="357978549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sz="2700" b="1" dirty="0" smtClean="0"/>
              <a:t>Real Estate Portfolio Sector Allocation</a:t>
            </a:r>
            <a:r>
              <a:rPr lang="en-US" sz="3600" b="1" dirty="0" smtClean="0"/>
              <a:t/>
            </a:r>
            <a:br>
              <a:rPr lang="en-US" sz="3600" b="1" dirty="0" smtClean="0"/>
            </a:br>
            <a:r>
              <a:rPr lang="en-US" sz="2200" b="1" dirty="0" smtClean="0"/>
              <a:t>as of 03/31/2021</a:t>
            </a:r>
            <a:endParaRPr lang="en-US" sz="2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7948658"/>
              </p:ext>
            </p:extLst>
          </p:nvPr>
        </p:nvGraphicFramePr>
        <p:xfrm>
          <a:off x="342901" y="1123950"/>
          <a:ext cx="2819400" cy="17716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530536845"/>
              </p:ext>
            </p:extLst>
          </p:nvPr>
        </p:nvGraphicFramePr>
        <p:xfrm>
          <a:off x="228600" y="3144751"/>
          <a:ext cx="3200400" cy="183418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Chart 1"/>
          <p:cNvGraphicFramePr/>
          <p:nvPr>
            <p:extLst>
              <p:ext uri="{D42A27DB-BD31-4B8C-83A1-F6EECF244321}">
                <p14:modId xmlns:p14="http://schemas.microsoft.com/office/powerpoint/2010/main" val="3587678096"/>
              </p:ext>
            </p:extLst>
          </p:nvPr>
        </p:nvGraphicFramePr>
        <p:xfrm>
          <a:off x="3657600" y="1200150"/>
          <a:ext cx="5334000" cy="360045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1"/>
          <p:cNvSpPr txBox="1"/>
          <p:nvPr/>
        </p:nvSpPr>
        <p:spPr>
          <a:xfrm>
            <a:off x="7391400" y="4893115"/>
            <a:ext cx="1523977" cy="1687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white">
                    <a:lumMod val="50000"/>
                  </a:prstClr>
                </a:solidFill>
                <a:effectLst/>
                <a:uLnTx/>
                <a:uFillTx/>
                <a:latin typeface="Calibri"/>
                <a:ea typeface="+mn-ea"/>
                <a:cs typeface="+mn-cs"/>
              </a:rPr>
              <a:t>Source: IBP 03/31/21 Report</a:t>
            </a:r>
            <a:endParaRPr kumimoji="0" lang="en-US" sz="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Tree>
    <p:extLst>
      <p:ext uri="{BB962C8B-B14F-4D97-AF65-F5344CB8AC3E}">
        <p14:creationId xmlns:p14="http://schemas.microsoft.com/office/powerpoint/2010/main" val="414038332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42900"/>
            <a:ext cx="8839200" cy="742950"/>
          </a:xfrm>
        </p:spPr>
        <p:txBody>
          <a:bodyPr/>
          <a:lstStyle/>
          <a:p>
            <a:pPr algn="ctr"/>
            <a:r>
              <a:rPr lang="en-US" sz="2400" b="1" dirty="0" smtClean="0"/>
              <a:t>Private Market Leverage</a:t>
            </a:r>
            <a:br>
              <a:rPr lang="en-US" sz="2400" b="1" dirty="0" smtClean="0"/>
            </a:br>
            <a:r>
              <a:rPr lang="en-US" sz="2000" b="1" dirty="0" smtClean="0"/>
              <a:t>as of 03/31/2021</a:t>
            </a:r>
            <a:endParaRPr lang="en-US" sz="2000"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50101926"/>
              </p:ext>
            </p:extLst>
          </p:nvPr>
        </p:nvGraphicFramePr>
        <p:xfrm>
          <a:off x="914400" y="6229350"/>
          <a:ext cx="4114800" cy="2667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2527973034"/>
              </p:ext>
            </p:extLst>
          </p:nvPr>
        </p:nvGraphicFramePr>
        <p:xfrm>
          <a:off x="202066" y="1026215"/>
          <a:ext cx="4648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1"/>
          <p:cNvSpPr txBox="1"/>
          <p:nvPr/>
        </p:nvSpPr>
        <p:spPr>
          <a:xfrm>
            <a:off x="2362200" y="1085850"/>
            <a:ext cx="4572000" cy="38099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Calibri"/>
                <a:ea typeface="+mn-ea"/>
                <a:cs typeface="+mn-cs"/>
              </a:rPr>
              <a:t>Private Portfolio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Calibri"/>
                <a:ea typeface="+mn-ea"/>
                <a:cs typeface="+mn-cs"/>
              </a:rPr>
              <a:t>Market Value $21,098 M</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1074964" y="3987165"/>
            <a:ext cx="6994071" cy="884583"/>
          </a:xfrm>
          <a:prstGeom prst="rect">
            <a:avLst/>
          </a:prstGeom>
          <a:solidFill>
            <a:schemeClr val="tx2">
              <a:lumMod val="40000"/>
              <a:lumOff val="60000"/>
            </a:schemeClr>
          </a:solidFill>
          <a:ln>
            <a:solidFill>
              <a:schemeClr val="bg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Investment Portfolio Guidelines:</a:t>
            </a:r>
          </a:p>
          <a:p>
            <a:pPr marL="171450" marR="0" lvl="0" indent="-171450" algn="ctr" defTabSz="914400" rtl="0" eaLnBrk="1" fontAlgn="auto" latinLnBrk="0" hangingPunct="1">
              <a:lnSpc>
                <a:spcPct val="100000"/>
              </a:lnSpc>
              <a:spcBef>
                <a:spcPts val="0"/>
              </a:spcBef>
              <a:spcAft>
                <a:spcPts val="0"/>
              </a:spcAft>
              <a:buClrTx/>
              <a:buSzTx/>
              <a:buFontTx/>
              <a:buChar char="-"/>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Private Market Portfolio leverage limited to 40% Loan to Value (LTV).</a:t>
            </a:r>
          </a:p>
          <a:p>
            <a:pPr marL="171450" marR="0" lvl="0" indent="-171450" algn="ctr" defTabSz="914400" rtl="0" eaLnBrk="1" fontAlgn="auto" latinLnBrk="0" hangingPunct="1">
              <a:lnSpc>
                <a:spcPct val="100000"/>
              </a:lnSpc>
              <a:spcBef>
                <a:spcPts val="0"/>
              </a:spcBef>
              <a:spcAft>
                <a:spcPts val="0"/>
              </a:spcAft>
              <a:buClrTx/>
              <a:buSzTx/>
              <a:buFontTx/>
              <a:buChar char="-"/>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Principal Investments Portfolio leverage limited to 30% Loan to Value (LTV).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9" name="Chart 8"/>
          <p:cNvGraphicFramePr/>
          <p:nvPr>
            <p:extLst>
              <p:ext uri="{D42A27DB-BD31-4B8C-83A1-F6EECF244321}">
                <p14:modId xmlns:p14="http://schemas.microsoft.com/office/powerpoint/2010/main" val="2813410463"/>
              </p:ext>
            </p:extLst>
          </p:nvPr>
        </p:nvGraphicFramePr>
        <p:xfrm>
          <a:off x="4850266" y="1702490"/>
          <a:ext cx="4091667" cy="15550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3341004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Principal Investments Leverage</a:t>
            </a:r>
            <a:endParaRPr lang="en-US" dirty="0"/>
          </a:p>
        </p:txBody>
      </p:sp>
      <p:graphicFrame>
        <p:nvGraphicFramePr>
          <p:cNvPr id="14" name="Content Placeholder 13"/>
          <p:cNvGraphicFramePr>
            <a:graphicFrameLocks noGrp="1"/>
          </p:cNvGraphicFramePr>
          <p:nvPr>
            <p:ph sz="half" idx="4294967295"/>
            <p:extLst>
              <p:ext uri="{D42A27DB-BD31-4B8C-83A1-F6EECF244321}">
                <p14:modId xmlns:p14="http://schemas.microsoft.com/office/powerpoint/2010/main" val="1916897653"/>
              </p:ext>
            </p:extLst>
          </p:nvPr>
        </p:nvGraphicFramePr>
        <p:xfrm>
          <a:off x="6488193" y="3627061"/>
          <a:ext cx="2634036" cy="985638"/>
        </p:xfrm>
        <a:graphic>
          <a:graphicData uri="http://schemas.openxmlformats.org/drawingml/2006/table">
            <a:tbl>
              <a:tblPr firstRow="1" bandRow="1"/>
              <a:tblGrid>
                <a:gridCol w="1313072">
                  <a:extLst>
                    <a:ext uri="{9D8B030D-6E8A-4147-A177-3AD203B41FA5}">
                      <a16:colId xmlns:a16="http://schemas.microsoft.com/office/drawing/2014/main" val="186077057"/>
                    </a:ext>
                  </a:extLst>
                </a:gridCol>
                <a:gridCol w="501510">
                  <a:extLst>
                    <a:ext uri="{9D8B030D-6E8A-4147-A177-3AD203B41FA5}">
                      <a16:colId xmlns:a16="http://schemas.microsoft.com/office/drawing/2014/main" val="1409289083"/>
                    </a:ext>
                  </a:extLst>
                </a:gridCol>
                <a:gridCol w="284605">
                  <a:extLst>
                    <a:ext uri="{9D8B030D-6E8A-4147-A177-3AD203B41FA5}">
                      <a16:colId xmlns:a16="http://schemas.microsoft.com/office/drawing/2014/main" val="3109738373"/>
                    </a:ext>
                  </a:extLst>
                </a:gridCol>
                <a:gridCol w="534849">
                  <a:extLst>
                    <a:ext uri="{9D8B030D-6E8A-4147-A177-3AD203B41FA5}">
                      <a16:colId xmlns:a16="http://schemas.microsoft.com/office/drawing/2014/main" val="1338627862"/>
                    </a:ext>
                  </a:extLst>
                </a:gridCol>
              </a:tblGrid>
              <a:tr h="202654">
                <a:tc gridSpan="4">
                  <a:txBody>
                    <a:bodyPr/>
                    <a:lstStyle/>
                    <a:p>
                      <a:pPr algn="ctr" fontAlgn="b"/>
                      <a:r>
                        <a:rPr lang="en-US" sz="900" b="1" i="0" u="none" strike="noStrike" dirty="0">
                          <a:solidFill>
                            <a:srgbClr val="FFFFFF"/>
                          </a:solidFill>
                          <a:effectLst/>
                          <a:latin typeface="Calibri" panose="020F0502020204030204" pitchFamily="34" charset="0"/>
                        </a:rPr>
                        <a:t>Investment Portfolio Guidelines</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1566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8929806"/>
                  </a:ext>
                </a:extLst>
              </a:tr>
              <a:tr h="195746">
                <a:tc gridSpan="4">
                  <a:txBody>
                    <a:bodyPr/>
                    <a:lstStyle/>
                    <a:p>
                      <a:pPr algn="l" fontAlgn="b"/>
                      <a:r>
                        <a:rPr lang="en-US" sz="900" b="0" i="0" u="none" strike="noStrike" dirty="0">
                          <a:effectLst/>
                          <a:latin typeface="Calibri" panose="020F0502020204030204" pitchFamily="34" charset="0"/>
                        </a:rPr>
                        <a:t>- Portfolio Leverage limited to 30% Loan To Value (LTV)</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8182559"/>
                  </a:ext>
                </a:extLst>
              </a:tr>
              <a:tr h="195746">
                <a:tc gridSpan="3">
                  <a:txBody>
                    <a:bodyPr/>
                    <a:lstStyle/>
                    <a:p>
                      <a:pPr algn="l" fontAlgn="b"/>
                      <a:r>
                        <a:rPr lang="en-US" sz="900" b="0" i="0" u="none" strike="noStrike" dirty="0">
                          <a:effectLst/>
                          <a:latin typeface="Calibri" panose="020F0502020204030204" pitchFamily="34" charset="0"/>
                        </a:rPr>
                        <a:t>- Individual Asset Level limited to 50% LTV</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pPr algn="l" fontAlgn="b"/>
                      <a:r>
                        <a:rPr lang="en-US" sz="900" b="0" i="0" u="none" strike="noStrike" dirty="0">
                          <a:effectLst/>
                          <a:latin typeface="Calibri" panose="020F0502020204030204" pitchFamily="34" charset="0"/>
                        </a:rPr>
                        <a:t> </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4534581"/>
                  </a:ext>
                </a:extLst>
              </a:tr>
              <a:tr h="195746">
                <a:tc gridSpan="2">
                  <a:txBody>
                    <a:bodyPr/>
                    <a:lstStyle/>
                    <a:p>
                      <a:pPr algn="l" fontAlgn="b"/>
                      <a:r>
                        <a:rPr lang="en-US" sz="900" b="0" i="0" u="none" strike="noStrike" dirty="0">
                          <a:effectLst/>
                          <a:latin typeface="Calibri" panose="020F0502020204030204" pitchFamily="34" charset="0"/>
                        </a:rPr>
                        <a:t>- JV Individual Asset limited to 70% LTV</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a:txBody>
                    <a:bodyPr/>
                    <a:lstStyle/>
                    <a:p>
                      <a:pPr algn="l" fontAlgn="b"/>
                      <a:r>
                        <a:rPr lang="en-US" sz="900" b="0" i="0" u="none" strike="noStrike" dirty="0">
                          <a:effectLst/>
                          <a:latin typeface="Calibri" panose="020F0502020204030204" pitchFamily="34" charset="0"/>
                        </a:rPr>
                        <a:t> </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b"/>
                      <a:r>
                        <a:rPr lang="en-US" sz="900" b="0" i="0" u="none" strike="noStrike" dirty="0">
                          <a:effectLst/>
                          <a:latin typeface="Calibri" panose="020F0502020204030204" pitchFamily="34" charset="0"/>
                        </a:rPr>
                        <a:t> </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8155086"/>
                  </a:ext>
                </a:extLst>
              </a:tr>
              <a:tr h="195746">
                <a:tc>
                  <a:txBody>
                    <a:bodyPr/>
                    <a:lstStyle/>
                    <a:p>
                      <a:pPr algn="l" fontAlgn="b"/>
                      <a:r>
                        <a:rPr lang="en-US" sz="900" b="0" i="0" u="none" strike="noStrike" dirty="0">
                          <a:effectLst/>
                          <a:latin typeface="Calibri" panose="020F0502020204030204" pitchFamily="34" charset="0"/>
                        </a:rPr>
                        <a:t>- Nonrecourse to the SBA</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b"/>
                      <a:r>
                        <a:rPr lang="en-US" sz="900" b="0" i="0" u="none" strike="noStrike" dirty="0">
                          <a:effectLst/>
                          <a:latin typeface="Calibri" panose="020F0502020204030204" pitchFamily="34" charset="0"/>
                        </a:rPr>
                        <a:t> </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b"/>
                      <a:r>
                        <a:rPr lang="en-US" sz="900" b="0" i="0" u="none" strike="noStrike" dirty="0">
                          <a:effectLst/>
                          <a:latin typeface="Calibri" panose="020F0502020204030204" pitchFamily="34" charset="0"/>
                        </a:rPr>
                        <a:t> </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b"/>
                      <a:r>
                        <a:rPr lang="en-US" sz="900" b="0" i="0" u="none" strike="noStrike" dirty="0">
                          <a:effectLst/>
                          <a:latin typeface="Calibri" panose="020F0502020204030204" pitchFamily="34" charset="0"/>
                        </a:rPr>
                        <a:t> </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0121527"/>
                  </a:ext>
                </a:extLst>
              </a:tr>
            </a:tbl>
          </a:graphicData>
        </a:graphic>
      </p:graphicFrame>
      <p:graphicFrame>
        <p:nvGraphicFramePr>
          <p:cNvPr id="12" name="Chart 11"/>
          <p:cNvGraphicFramePr>
            <a:graphicFrameLocks/>
          </p:cNvGraphicFramePr>
          <p:nvPr>
            <p:extLst>
              <p:ext uri="{D42A27DB-BD31-4B8C-83A1-F6EECF244321}">
                <p14:modId xmlns:p14="http://schemas.microsoft.com/office/powerpoint/2010/main" val="2819221941"/>
              </p:ext>
            </p:extLst>
          </p:nvPr>
        </p:nvGraphicFramePr>
        <p:xfrm>
          <a:off x="3694550" y="1116045"/>
          <a:ext cx="5427679" cy="2496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a:graphicFrameLocks/>
          </p:cNvGraphicFramePr>
          <p:nvPr>
            <p:extLst>
              <p:ext uri="{D42A27DB-BD31-4B8C-83A1-F6EECF244321}">
                <p14:modId xmlns:p14="http://schemas.microsoft.com/office/powerpoint/2010/main" val="1894892661"/>
              </p:ext>
            </p:extLst>
          </p:nvPr>
        </p:nvGraphicFramePr>
        <p:xfrm>
          <a:off x="70892" y="1116045"/>
          <a:ext cx="1376031" cy="15829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a:graphicFrameLocks/>
          </p:cNvGraphicFramePr>
          <p:nvPr>
            <p:extLst>
              <p:ext uri="{D42A27DB-BD31-4B8C-83A1-F6EECF244321}">
                <p14:modId xmlns:p14="http://schemas.microsoft.com/office/powerpoint/2010/main" val="4115085487"/>
              </p:ext>
            </p:extLst>
          </p:nvPr>
        </p:nvGraphicFramePr>
        <p:xfrm>
          <a:off x="70892" y="2698984"/>
          <a:ext cx="3558790" cy="23158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p:cNvGraphicFramePr>
            <a:graphicFrameLocks/>
          </p:cNvGraphicFramePr>
          <p:nvPr>
            <p:extLst>
              <p:ext uri="{D42A27DB-BD31-4B8C-83A1-F6EECF244321}">
                <p14:modId xmlns:p14="http://schemas.microsoft.com/office/powerpoint/2010/main" val="4024521560"/>
              </p:ext>
            </p:extLst>
          </p:nvPr>
        </p:nvGraphicFramePr>
        <p:xfrm>
          <a:off x="1469043" y="1122394"/>
          <a:ext cx="2160639" cy="15765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Chart 17"/>
          <p:cNvGraphicFramePr>
            <a:graphicFrameLocks/>
          </p:cNvGraphicFramePr>
          <p:nvPr>
            <p:extLst>
              <p:ext uri="{D42A27DB-BD31-4B8C-83A1-F6EECF244321}">
                <p14:modId xmlns:p14="http://schemas.microsoft.com/office/powerpoint/2010/main" val="3889533636"/>
              </p:ext>
            </p:extLst>
          </p:nvPr>
        </p:nvGraphicFramePr>
        <p:xfrm>
          <a:off x="3682123" y="3627061"/>
          <a:ext cx="2726267" cy="137145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59829205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sz="3600" b="1" dirty="0" smtClean="0"/>
              <a:t>Total Real Estate Portfolio Performance</a:t>
            </a:r>
            <a:r>
              <a:rPr lang="en-US" sz="3600" dirty="0" smtClean="0"/>
              <a:t/>
            </a:r>
            <a:br>
              <a:rPr lang="en-US" sz="3600" dirty="0" smtClean="0"/>
            </a:br>
            <a:r>
              <a:rPr lang="en-US" sz="2000" dirty="0" smtClean="0"/>
              <a:t>Data Through 03/31/2021</a:t>
            </a:r>
            <a:endParaRPr lang="en-US" sz="3600" dirty="0"/>
          </a:p>
        </p:txBody>
      </p:sp>
      <p:graphicFrame>
        <p:nvGraphicFramePr>
          <p:cNvPr id="5" name="Chart 4"/>
          <p:cNvGraphicFramePr/>
          <p:nvPr>
            <p:extLst>
              <p:ext uri="{D42A27DB-BD31-4B8C-83A1-F6EECF244321}">
                <p14:modId xmlns:p14="http://schemas.microsoft.com/office/powerpoint/2010/main" val="2255923859"/>
              </p:ext>
            </p:extLst>
          </p:nvPr>
        </p:nvGraphicFramePr>
        <p:xfrm>
          <a:off x="457201" y="1200150"/>
          <a:ext cx="8131277" cy="360782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09600" y="4800601"/>
            <a:ext cx="1752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Source: The Townsend Group</a:t>
            </a:r>
            <a:endParaRPr kumimoji="0" lang="en-US" sz="1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262604247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sz="3600" b="1" dirty="0" smtClean="0"/>
              <a:t>Principal Investments Performance</a:t>
            </a:r>
            <a:r>
              <a:rPr lang="en-US" sz="3600" dirty="0" smtClean="0"/>
              <a:t/>
            </a:r>
            <a:br>
              <a:rPr lang="en-US" sz="3600" dirty="0" smtClean="0"/>
            </a:br>
            <a:r>
              <a:rPr lang="en-US" sz="2000" dirty="0" smtClean="0"/>
              <a:t>Data Through 03/31/2021</a:t>
            </a:r>
            <a:endParaRPr lang="en-US" sz="3600" dirty="0"/>
          </a:p>
        </p:txBody>
      </p:sp>
      <p:graphicFrame>
        <p:nvGraphicFramePr>
          <p:cNvPr id="5" name="Chart 4"/>
          <p:cNvGraphicFramePr/>
          <p:nvPr>
            <p:extLst>
              <p:ext uri="{D42A27DB-BD31-4B8C-83A1-F6EECF244321}">
                <p14:modId xmlns:p14="http://schemas.microsoft.com/office/powerpoint/2010/main" val="2577091074"/>
              </p:ext>
            </p:extLst>
          </p:nvPr>
        </p:nvGraphicFramePr>
        <p:xfrm>
          <a:off x="457201" y="1143000"/>
          <a:ext cx="8131277" cy="366497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09600" y="4800601"/>
            <a:ext cx="2133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Source: The Townsend Group</a:t>
            </a:r>
            <a:endParaRPr kumimoji="0" lang="en-US" sz="1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267902319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sz="3600" b="1" dirty="0" smtClean="0"/>
              <a:t>Externally Managed Portfolio Performance</a:t>
            </a:r>
            <a:r>
              <a:rPr lang="en-US" sz="3600" dirty="0" smtClean="0"/>
              <a:t/>
            </a:r>
            <a:br>
              <a:rPr lang="en-US" sz="3600" dirty="0" smtClean="0"/>
            </a:br>
            <a:r>
              <a:rPr lang="en-US" sz="2000" dirty="0" smtClean="0"/>
              <a:t>Data Through 03/31/2021</a:t>
            </a:r>
            <a:endParaRPr lang="en-US" sz="3600" dirty="0"/>
          </a:p>
        </p:txBody>
      </p:sp>
      <p:graphicFrame>
        <p:nvGraphicFramePr>
          <p:cNvPr id="5" name="Chart 4"/>
          <p:cNvGraphicFramePr/>
          <p:nvPr>
            <p:extLst>
              <p:ext uri="{D42A27DB-BD31-4B8C-83A1-F6EECF244321}">
                <p14:modId xmlns:p14="http://schemas.microsoft.com/office/powerpoint/2010/main" val="2019610556"/>
              </p:ext>
            </p:extLst>
          </p:nvPr>
        </p:nvGraphicFramePr>
        <p:xfrm>
          <a:off x="457201" y="1143000"/>
          <a:ext cx="8131277" cy="366497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09600" y="4800601"/>
            <a:ext cx="1828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Source: The Townsend Group</a:t>
            </a:r>
            <a:endParaRPr kumimoji="0" lang="en-US" sz="1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266355296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419100"/>
            <a:ext cx="8839200" cy="933450"/>
          </a:xfrm>
        </p:spPr>
        <p:txBody>
          <a:bodyPr>
            <a:normAutofit fontScale="90000"/>
          </a:bodyPr>
          <a:lstStyle/>
          <a:p>
            <a:pPr algn="ctr"/>
            <a:r>
              <a:rPr lang="en-US" sz="2700" b="1" dirty="0" smtClean="0"/>
              <a:t>Private Market Property Type Diversification</a:t>
            </a:r>
            <a:br>
              <a:rPr lang="en-US" sz="2700" b="1" dirty="0" smtClean="0"/>
            </a:br>
            <a:r>
              <a:rPr lang="en-US" sz="2000" dirty="0" smtClean="0"/>
              <a:t>as of 03/31/2021</a:t>
            </a:r>
            <a:r>
              <a:rPr lang="en-US" sz="3600" dirty="0" smtClean="0"/>
              <a:t/>
            </a:r>
            <a:br>
              <a:rPr lang="en-US" sz="3600" dirty="0" smtClean="0"/>
            </a:br>
            <a:r>
              <a:rPr lang="en-US" sz="1800" dirty="0" smtClean="0"/>
              <a:t>Target NFI-ODCE  +/-  15%</a:t>
            </a:r>
            <a:endParaRPr lang="en-US" sz="1800" dirty="0"/>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3687887050"/>
              </p:ext>
            </p:extLst>
          </p:nvPr>
        </p:nvGraphicFramePr>
        <p:xfrm>
          <a:off x="457200" y="1352550"/>
          <a:ext cx="8229600" cy="34814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916356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514350"/>
            <a:ext cx="8839200" cy="742950"/>
          </a:xfrm>
        </p:spPr>
        <p:txBody>
          <a:bodyPr>
            <a:normAutofit fontScale="90000"/>
          </a:bodyPr>
          <a:lstStyle/>
          <a:p>
            <a:pPr algn="ctr"/>
            <a:r>
              <a:rPr lang="en-US" sz="2700" b="1" dirty="0" smtClean="0"/>
              <a:t>Private Market Geographic Diversification</a:t>
            </a:r>
            <a:br>
              <a:rPr lang="en-US" sz="2700" b="1" dirty="0" smtClean="0"/>
            </a:br>
            <a:r>
              <a:rPr lang="en-US" sz="2000" dirty="0" smtClean="0"/>
              <a:t>as of 03/31/2021</a:t>
            </a:r>
            <a:r>
              <a:rPr lang="en-US" sz="3600" dirty="0" smtClean="0"/>
              <a:t/>
            </a:r>
            <a:br>
              <a:rPr lang="en-US" sz="3600" dirty="0" smtClean="0"/>
            </a:br>
            <a:r>
              <a:rPr lang="en-US" sz="1800" dirty="0" smtClean="0"/>
              <a:t>Target NFI-ODCE  +/-  15%</a:t>
            </a:r>
            <a:endParaRPr lang="en-US" sz="1800"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588247638"/>
              </p:ext>
            </p:extLst>
          </p:nvPr>
        </p:nvGraphicFramePr>
        <p:xfrm>
          <a:off x="223935" y="1214146"/>
          <a:ext cx="8229600" cy="37404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845170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sz="3100" b="1" dirty="0" smtClean="0"/>
              <a:t>Recent Activity</a:t>
            </a:r>
            <a:r>
              <a:rPr lang="en-US" sz="3600" dirty="0" smtClean="0"/>
              <a:t/>
            </a:r>
            <a:br>
              <a:rPr lang="en-US" sz="3600" dirty="0" smtClean="0"/>
            </a:br>
            <a:r>
              <a:rPr lang="en-US" sz="1800" dirty="0" smtClean="0"/>
              <a:t>(Since Last IAC Report)</a:t>
            </a:r>
            <a:endParaRPr lang="en-US" sz="1800" dirty="0"/>
          </a:p>
        </p:txBody>
      </p:sp>
      <p:sp>
        <p:nvSpPr>
          <p:cNvPr id="7" name="Content Placeholder 2"/>
          <p:cNvSpPr>
            <a:spLocks noGrp="1"/>
          </p:cNvSpPr>
          <p:nvPr>
            <p:ph idx="1"/>
          </p:nvPr>
        </p:nvSpPr>
        <p:spPr>
          <a:xfrm>
            <a:off x="838200" y="1428749"/>
            <a:ext cx="7239000" cy="3203071"/>
          </a:xfrm>
        </p:spPr>
        <p:txBody>
          <a:bodyPr>
            <a:noAutofit/>
          </a:bodyPr>
          <a:lstStyle/>
          <a:p>
            <a:pPr marL="0" indent="0">
              <a:buNone/>
            </a:pPr>
            <a:r>
              <a:rPr lang="en-US" sz="1300" u="sng" dirty="0" smtClean="0"/>
              <a:t>Principal Investments</a:t>
            </a:r>
          </a:p>
          <a:p>
            <a:pPr marL="457200" lvl="1" indent="0">
              <a:buNone/>
            </a:pPr>
            <a:r>
              <a:rPr lang="en-US" sz="1300" b="1" dirty="0" smtClean="0"/>
              <a:t>Acquisitions (Price/Equity)</a:t>
            </a:r>
            <a:endParaRPr lang="en-US" sz="1300" dirty="0"/>
          </a:p>
          <a:p>
            <a:pPr lvl="1">
              <a:buFontTx/>
              <a:buChar char="-"/>
            </a:pPr>
            <a:r>
              <a:rPr lang="en-US" sz="1300" dirty="0" smtClean="0"/>
              <a:t>Industrial (2)			$227 million/$159 million</a:t>
            </a:r>
          </a:p>
          <a:p>
            <a:pPr lvl="1">
              <a:buFontTx/>
              <a:buChar char="-"/>
            </a:pPr>
            <a:r>
              <a:rPr lang="en-US" sz="1300" dirty="0" smtClean="0"/>
              <a:t>Manufactured Housing		$187 million/$122 million</a:t>
            </a:r>
          </a:p>
          <a:p>
            <a:pPr lvl="1">
              <a:buFontTx/>
              <a:buChar char="-"/>
            </a:pPr>
            <a:r>
              <a:rPr lang="en-US" sz="1300" dirty="0" smtClean="0"/>
              <a:t>Medical Office			$11 million/$5 million</a:t>
            </a:r>
          </a:p>
          <a:p>
            <a:pPr marL="457200" lvl="1" indent="0">
              <a:buNone/>
            </a:pPr>
            <a:r>
              <a:rPr lang="en-US" sz="1300" b="1" dirty="0" smtClean="0"/>
              <a:t>Dispositions (Price/Equity)</a:t>
            </a:r>
            <a:endParaRPr lang="en-US" sz="1300" dirty="0" smtClean="0"/>
          </a:p>
          <a:p>
            <a:pPr lvl="1">
              <a:buFontTx/>
              <a:buChar char="-"/>
            </a:pPr>
            <a:r>
              <a:rPr lang="en-US" sz="1300" dirty="0" smtClean="0"/>
              <a:t>Industrial			$7 million/$6 million</a:t>
            </a:r>
          </a:p>
          <a:p>
            <a:pPr marL="0" indent="0">
              <a:buNone/>
            </a:pPr>
            <a:endParaRPr lang="en-US" sz="1300" u="sng" dirty="0" smtClean="0"/>
          </a:p>
          <a:p>
            <a:pPr marL="0" indent="0">
              <a:buNone/>
            </a:pPr>
            <a:r>
              <a:rPr lang="en-US" sz="1300" u="sng" dirty="0" smtClean="0"/>
              <a:t>Externally </a:t>
            </a:r>
            <a:r>
              <a:rPr lang="en-US" sz="1300" u="sng" dirty="0"/>
              <a:t>Managed:</a:t>
            </a:r>
          </a:p>
          <a:p>
            <a:pPr marL="457200" lvl="1" indent="0">
              <a:buNone/>
            </a:pPr>
            <a:r>
              <a:rPr lang="en-US" sz="1300" b="1" dirty="0" smtClean="0"/>
              <a:t>New Commitments</a:t>
            </a:r>
            <a:endParaRPr lang="en-US" sz="1300" dirty="0"/>
          </a:p>
          <a:p>
            <a:pPr lvl="1">
              <a:buFontTx/>
              <a:buChar char="-"/>
            </a:pPr>
            <a:r>
              <a:rPr lang="en-US" sz="1300" dirty="0" smtClean="0"/>
              <a:t>Closed-end US fund focused on Alternatives</a:t>
            </a:r>
            <a:r>
              <a:rPr lang="en-US" sz="1300" dirty="0"/>
              <a:t>	</a:t>
            </a:r>
            <a:r>
              <a:rPr lang="en-US" sz="1300" dirty="0" smtClean="0"/>
              <a:t>$75 million</a:t>
            </a:r>
          </a:p>
          <a:p>
            <a:pPr lvl="1">
              <a:buFontTx/>
              <a:buChar char="-"/>
            </a:pPr>
            <a:r>
              <a:rPr lang="en-US" sz="1300" dirty="0" smtClean="0"/>
              <a:t>Closed-end US fund focused on Alternatives	$100 million</a:t>
            </a:r>
          </a:p>
          <a:p>
            <a:pPr lvl="1">
              <a:buFontTx/>
              <a:buChar char="-"/>
            </a:pPr>
            <a:r>
              <a:rPr lang="en-US" sz="1300" dirty="0" smtClean="0"/>
              <a:t>Closed-end Asia focused fund			$100 million</a:t>
            </a:r>
            <a:endParaRPr lang="en-US" sz="1300" dirty="0"/>
          </a:p>
          <a:p>
            <a:pPr marL="457200" lvl="1" indent="0">
              <a:buNone/>
            </a:pPr>
            <a:endParaRPr lang="en-US" sz="1400" dirty="0" smtClean="0"/>
          </a:p>
          <a:p>
            <a:pPr marL="457200" lvl="1" indent="0">
              <a:buNone/>
            </a:pPr>
            <a:endParaRPr lang="en-US" sz="1400" dirty="0"/>
          </a:p>
          <a:p>
            <a:pPr marL="457200" lvl="1" indent="0">
              <a:buNone/>
            </a:pPr>
            <a:endParaRPr lang="en-US" sz="1400" dirty="0"/>
          </a:p>
          <a:p>
            <a:pPr lvl="1">
              <a:buFontTx/>
              <a:buChar char="-"/>
            </a:pPr>
            <a:endParaRPr lang="en-US" sz="1400" dirty="0"/>
          </a:p>
          <a:p>
            <a:pPr lvl="1">
              <a:buFontTx/>
              <a:buChar char="-"/>
            </a:pPr>
            <a:endParaRPr lang="en-US" sz="1400" dirty="0" smtClean="0"/>
          </a:p>
          <a:p>
            <a:pPr lvl="1">
              <a:buFontTx/>
              <a:buChar char="-"/>
            </a:pPr>
            <a:endParaRPr lang="en-US" sz="1400" dirty="0"/>
          </a:p>
          <a:p>
            <a:pPr marL="457200" lvl="1" indent="0">
              <a:buNone/>
            </a:pPr>
            <a:r>
              <a:rPr lang="en-US" sz="1400" dirty="0"/>
              <a:t>		</a:t>
            </a:r>
          </a:p>
          <a:p>
            <a:pPr lvl="1"/>
            <a:endParaRPr lang="en-US" sz="1400" dirty="0"/>
          </a:p>
          <a:p>
            <a:pPr marL="0" indent="0">
              <a:buNone/>
            </a:pPr>
            <a:endParaRPr lang="en-US" sz="1800" dirty="0"/>
          </a:p>
          <a:p>
            <a:pPr marL="0" indent="0">
              <a:buNone/>
            </a:pPr>
            <a:endParaRPr lang="en-US" sz="1400" dirty="0" smtClean="0"/>
          </a:p>
        </p:txBody>
      </p:sp>
    </p:spTree>
    <p:extLst>
      <p:ext uri="{BB962C8B-B14F-4D97-AF65-F5344CB8AC3E}">
        <p14:creationId xmlns:p14="http://schemas.microsoft.com/office/powerpoint/2010/main" val="203032799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of the Investment Advisory Council </a:t>
            </a:r>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2031317"/>
          </a:xfrm>
          <a:prstGeom prst="rect">
            <a:avLst/>
          </a:prstGeom>
        </p:spPr>
        <p:txBody>
          <a:bodyPr wrap="square" lIns="91432" tIns="45716" rIns="91432" bIns="45716">
            <a:spAutoFit/>
          </a:bodyPr>
          <a:lstStyle/>
          <a:p>
            <a:r>
              <a:rPr lang="en-US" b="1" dirty="0">
                <a:solidFill>
                  <a:prstClr val="black"/>
                </a:solidFill>
              </a:rPr>
              <a:t>Item 5.	Strategic Investments Asset Class Update</a:t>
            </a:r>
          </a:p>
          <a:p>
            <a:r>
              <a:rPr lang="en-US" b="1" dirty="0">
                <a:solidFill>
                  <a:prstClr val="black"/>
                </a:solidFill>
              </a:rPr>
              <a:t>	</a:t>
            </a:r>
          </a:p>
          <a:p>
            <a:r>
              <a:rPr lang="en-US" i="1" dirty="0"/>
              <a:t>	Trent Webster</a:t>
            </a:r>
            <a:r>
              <a:rPr lang="en-US" i="1" dirty="0">
                <a:solidFill>
                  <a:prstClr val="black"/>
                </a:solidFill>
              </a:rPr>
              <a:t>, Senior Investment Officer</a:t>
            </a:r>
          </a:p>
          <a:p>
            <a:endParaRPr lang="en-US" i="1" dirty="0">
              <a:solidFill>
                <a:prstClr val="black"/>
              </a:solidFill>
            </a:endParaRPr>
          </a:p>
          <a:p>
            <a:r>
              <a:rPr lang="en-US" i="1" dirty="0">
                <a:solidFill>
                  <a:prstClr val="black"/>
                </a:solidFill>
              </a:rPr>
              <a:t>	</a:t>
            </a:r>
            <a:r>
              <a:rPr lang="en-US" i="1" dirty="0"/>
              <a:t>(See Attachments 5C)</a:t>
            </a:r>
            <a:r>
              <a:rPr lang="en-US" dirty="0"/>
              <a:t> 	</a:t>
            </a:r>
          </a:p>
          <a:p>
            <a:endParaRPr lang="en-US" i="1" dirty="0">
              <a:solidFill>
                <a:prstClr val="black"/>
              </a:solidFill>
            </a:endParaRPr>
          </a:p>
          <a:p>
            <a:r>
              <a:rPr lang="en-US" i="1" dirty="0">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169</a:t>
            </a:fld>
            <a:endParaRPr lang="en-US"/>
          </a:p>
        </p:txBody>
      </p:sp>
    </p:spTree>
    <p:extLst>
      <p:ext uri="{BB962C8B-B14F-4D97-AF65-F5344CB8AC3E}">
        <p14:creationId xmlns:p14="http://schemas.microsoft.com/office/powerpoint/2010/main" val="1827028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p:cNvSpPr>
          <p:nvPr>
            <p:ph type="title"/>
          </p:nvPr>
        </p:nvSpPr>
        <p:spPr/>
        <p:txBody>
          <a:bodyPr/>
          <a:lstStyle/>
          <a:p>
            <a:r>
              <a:rPr lang="en-US" dirty="0"/>
              <a:t>SBA Approach to Assumption Development</a:t>
            </a:r>
            <a:br>
              <a:rPr lang="en-US" dirty="0"/>
            </a:br>
            <a:r>
              <a:rPr lang="en-US" sz="1600" dirty="0"/>
              <a:t>Equity Risk Premium</a:t>
            </a:r>
            <a:r>
              <a:rPr lang="en-US" sz="1600" baseline="30000" dirty="0"/>
              <a:t>1</a:t>
            </a:r>
            <a:endParaRPr lang="en-US" baseline="30000" dirty="0"/>
          </a:p>
        </p:txBody>
      </p:sp>
      <p:sp>
        <p:nvSpPr>
          <p:cNvPr id="6" name="Content Placeholder 5"/>
          <p:cNvSpPr>
            <a:spLocks noGrp="1"/>
          </p:cNvSpPr>
          <p:nvPr>
            <p:ph idx="1"/>
          </p:nvPr>
        </p:nvSpPr>
        <p:spPr/>
        <p:txBody>
          <a:bodyPr/>
          <a:lstStyle/>
          <a:p>
            <a:r>
              <a:rPr lang="en-US" sz="1200" dirty="0"/>
              <a:t>The SBA averages the global equity risk premiums from three consulting firms</a:t>
            </a:r>
            <a:r>
              <a:rPr lang="en-US" sz="1200" baseline="30000" dirty="0"/>
              <a:t>2</a:t>
            </a:r>
            <a:r>
              <a:rPr lang="en-US" sz="1200" dirty="0"/>
              <a:t> and then uses that average risk premium to scale Aon Investments’ expected returns for the “risk assets”</a:t>
            </a:r>
          </a:p>
          <a:p>
            <a:r>
              <a:rPr lang="en-US" sz="1200" b="1" i="1" dirty="0"/>
              <a:t>2021 Average Global Equity Risk Premium = Average (Global Equity Return – U.S. Bond Return) = </a:t>
            </a:r>
            <a:r>
              <a:rPr lang="en-US" sz="1200" b="1" i="1" dirty="0">
                <a:solidFill>
                  <a:srgbClr val="FF0000"/>
                </a:solidFill>
              </a:rPr>
              <a:t>3.92%</a:t>
            </a:r>
          </a:p>
          <a:p>
            <a:endParaRPr lang="en-US" sz="1400" dirty="0"/>
          </a:p>
        </p:txBody>
      </p:sp>
      <p:sp>
        <p:nvSpPr>
          <p:cNvPr id="10" name="TextBox 1"/>
          <p:cNvSpPr txBox="1">
            <a:spLocks noChangeArrowheads="1"/>
          </p:cNvSpPr>
          <p:nvPr/>
        </p:nvSpPr>
        <p:spPr bwMode="auto">
          <a:xfrm>
            <a:off x="385970" y="4180730"/>
            <a:ext cx="7513039" cy="492443"/>
          </a:xfrm>
          <a:prstGeom prst="rect">
            <a:avLst/>
          </a:prstGeom>
          <a:noFill/>
          <a:ln w="9525">
            <a:noFill/>
            <a:miter lim="800000"/>
            <a:headEnd/>
            <a:tailEnd/>
          </a:ln>
        </p:spPr>
        <p:txBody>
          <a:bodyPr wrap="square" lIns="0" tIns="0" rIns="0" bIns="0" anchor="b">
            <a:spAutoFit/>
          </a:bodyPr>
          <a:lstStyle/>
          <a:p>
            <a:pPr marL="58738" marR="0" lvl="0" indent="-58738" algn="l" defTabSz="914400" rtl="0" eaLnBrk="0" fontAlgn="base" latinLnBrk="0" hangingPunct="0">
              <a:lnSpc>
                <a:spcPct val="100000"/>
              </a:lnSpc>
              <a:spcBef>
                <a:spcPct val="0"/>
              </a:spcBef>
              <a:spcAft>
                <a:spcPct val="0"/>
              </a:spcAft>
              <a:buClrTx/>
              <a:buSzTx/>
              <a:buFontTx/>
              <a:buNone/>
              <a:tabLst>
                <a:tab pos="55563" algn="l"/>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1</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Equity Risk Premium is defined as the excess return earned over bonds that compensates investors for taking on higher risk.</a:t>
            </a:r>
          </a:p>
          <a:p>
            <a:pPr marL="58738" marR="0" lvl="0" indent="-58738" algn="l" defTabSz="914400" rtl="0" eaLnBrk="0" fontAlgn="base" latinLnBrk="0" hangingPunct="0">
              <a:lnSpc>
                <a:spcPct val="100000"/>
              </a:lnSpc>
              <a:spcBef>
                <a:spcPct val="0"/>
              </a:spcBef>
              <a:spcAft>
                <a:spcPct val="0"/>
              </a:spcAft>
              <a:buClrTx/>
              <a:buSzTx/>
              <a:buFontTx/>
              <a:buNone/>
              <a:tabLst>
                <a:tab pos="55563" algn="l"/>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2</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Callan was previously included in the averaging but removed starting in 2019 because its capital market assumption date did not coincide with the same timeframe as the other consultants and the asset-liability study; Callan only updates their capital market assumptions once a year while the other consultants update quarterly</a:t>
            </a:r>
          </a:p>
          <a:p>
            <a:pPr marL="0" marR="0" lvl="0" indent="0" algn="l" defTabSz="914400" rtl="0" eaLnBrk="0" fontAlgn="base" latinLnBrk="0" hangingPunct="0">
              <a:lnSpc>
                <a:spcPct val="100000"/>
              </a:lnSpc>
              <a:spcBef>
                <a:spcPct val="0"/>
              </a:spcBef>
              <a:spcAft>
                <a:spcPct val="0"/>
              </a:spcAft>
              <a:buClrTx/>
              <a:buSzTx/>
              <a:buFontTx/>
              <a:buNone/>
              <a:tabLst>
                <a:tab pos="55563" algn="l"/>
              </a:tabLst>
              <a:defRPr/>
            </a:pP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Calculations may not sum to total due to rounding</a:t>
            </a:r>
          </a:p>
        </p:txBody>
      </p:sp>
      <p:graphicFrame>
        <p:nvGraphicFramePr>
          <p:cNvPr id="2" name="Table 1"/>
          <p:cNvGraphicFramePr>
            <a:graphicFrameLocks noGrp="1"/>
          </p:cNvGraphicFramePr>
          <p:nvPr>
            <p:extLst>
              <p:ext uri="{D42A27DB-BD31-4B8C-83A1-F6EECF244321}">
                <p14:modId xmlns:p14="http://schemas.microsoft.com/office/powerpoint/2010/main" val="2031719656"/>
              </p:ext>
            </p:extLst>
          </p:nvPr>
        </p:nvGraphicFramePr>
        <p:xfrm>
          <a:off x="445292" y="1527565"/>
          <a:ext cx="8253415" cy="2606040"/>
        </p:xfrm>
        <a:graphic>
          <a:graphicData uri="http://schemas.openxmlformats.org/drawingml/2006/table">
            <a:tbl>
              <a:tblPr firstRow="1" bandRow="1">
                <a:tableStyleId>{073A0DAA-6AF3-43AB-8588-CEC1D06C72B9}</a:tableStyleId>
              </a:tblPr>
              <a:tblGrid>
                <a:gridCol w="2214330">
                  <a:extLst>
                    <a:ext uri="{9D8B030D-6E8A-4147-A177-3AD203B41FA5}">
                      <a16:colId xmlns:a16="http://schemas.microsoft.com/office/drawing/2014/main" val="20000"/>
                    </a:ext>
                  </a:extLst>
                </a:gridCol>
                <a:gridCol w="1207817">
                  <a:extLst>
                    <a:ext uri="{9D8B030D-6E8A-4147-A177-3AD203B41FA5}">
                      <a16:colId xmlns:a16="http://schemas.microsoft.com/office/drawing/2014/main" val="20001"/>
                    </a:ext>
                  </a:extLst>
                </a:gridCol>
                <a:gridCol w="1207817">
                  <a:extLst>
                    <a:ext uri="{9D8B030D-6E8A-4147-A177-3AD203B41FA5}">
                      <a16:colId xmlns:a16="http://schemas.microsoft.com/office/drawing/2014/main" val="20002"/>
                    </a:ext>
                  </a:extLst>
                </a:gridCol>
                <a:gridCol w="1207817">
                  <a:extLst>
                    <a:ext uri="{9D8B030D-6E8A-4147-A177-3AD203B41FA5}">
                      <a16:colId xmlns:a16="http://schemas.microsoft.com/office/drawing/2014/main" val="20003"/>
                    </a:ext>
                  </a:extLst>
                </a:gridCol>
                <a:gridCol w="1207817">
                  <a:extLst>
                    <a:ext uri="{9D8B030D-6E8A-4147-A177-3AD203B41FA5}">
                      <a16:colId xmlns:a16="http://schemas.microsoft.com/office/drawing/2014/main" val="20004"/>
                    </a:ext>
                  </a:extLst>
                </a:gridCol>
                <a:gridCol w="1207817">
                  <a:extLst>
                    <a:ext uri="{9D8B030D-6E8A-4147-A177-3AD203B41FA5}">
                      <a16:colId xmlns:a16="http://schemas.microsoft.com/office/drawing/2014/main" val="20005"/>
                    </a:ext>
                  </a:extLst>
                </a:gridCol>
              </a:tblGrid>
              <a:tr h="166386">
                <a:tc>
                  <a:txBody>
                    <a:bodyPr/>
                    <a:lstStyle/>
                    <a:p>
                      <a:endParaRPr lang="en-US" sz="900" dirty="0"/>
                    </a:p>
                  </a:txBody>
                  <a:tcPr marL="45720" marR="45720" marT="18288" marB="1828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900" dirty="0"/>
                        <a:t>Aon Investments</a:t>
                      </a:r>
                      <a:endParaRPr lang="en-US" sz="900" b="1" dirty="0"/>
                    </a:p>
                  </a:txBody>
                  <a:tcPr marL="45720" marR="45720" marT="18288" marB="1828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900" dirty="0"/>
                        <a:t>Mercer</a:t>
                      </a:r>
                      <a:endParaRPr lang="en-US" sz="900" b="1" dirty="0"/>
                    </a:p>
                  </a:txBody>
                  <a:tcPr marL="45720" marR="45720" marT="18288" marB="1828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900" dirty="0"/>
                        <a:t>Wilshire</a:t>
                      </a:r>
                      <a:endParaRPr lang="en-US" sz="900" b="1" dirty="0"/>
                    </a:p>
                  </a:txBody>
                  <a:tcPr marL="45720" marR="45720" marT="18288" marB="1828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900" dirty="0"/>
                        <a:t>Callan</a:t>
                      </a:r>
                      <a:r>
                        <a:rPr lang="en-US" sz="900" baseline="30000" dirty="0"/>
                        <a:t>2</a:t>
                      </a:r>
                      <a:endParaRPr lang="en-US" sz="900" b="1" baseline="30000" dirty="0"/>
                    </a:p>
                  </a:txBody>
                  <a:tcPr marL="45720" marR="45720" marT="18288" marB="1828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900" dirty="0"/>
                        <a:t>Average</a:t>
                      </a:r>
                      <a:endParaRPr lang="en-US" sz="900" b="1" dirty="0"/>
                    </a:p>
                  </a:txBody>
                  <a:tcPr marL="45720" marR="45720" marT="18288" marB="1828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extLst>
                  <a:ext uri="{0D108BD9-81ED-4DB2-BD59-A6C34878D82A}">
                    <a16:rowId xmlns:a16="http://schemas.microsoft.com/office/drawing/2014/main" val="10000"/>
                  </a:ext>
                </a:extLst>
              </a:tr>
              <a:tr h="166386">
                <a:tc gridSpan="6">
                  <a:txBody>
                    <a:bodyPr/>
                    <a:lstStyle/>
                    <a:p>
                      <a:r>
                        <a:rPr lang="en-US" sz="900" dirty="0"/>
                        <a:t>2021 Assumptions (15-year geometric average expected returns)</a:t>
                      </a:r>
                      <a:endParaRPr lang="en-US" sz="900" b="1" dirty="0"/>
                    </a:p>
                  </a:txBody>
                  <a:tcPr marL="45720" marR="45720" marT="18288" marB="1828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166386">
                <a:tc>
                  <a:txBody>
                    <a:bodyPr/>
                    <a:lstStyle/>
                    <a:p>
                      <a:r>
                        <a:rPr lang="en-US" sz="900" dirty="0"/>
                        <a:t>  - As of Date</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June 2021</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July 2021</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June 2021</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11296859"/>
                  </a:ext>
                </a:extLst>
              </a:tr>
              <a:tr h="166386">
                <a:tc>
                  <a:txBody>
                    <a:bodyPr/>
                    <a:lstStyle/>
                    <a:p>
                      <a:r>
                        <a:rPr lang="en-US" sz="900" dirty="0"/>
                        <a:t>  - Global Equity</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6.75%</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5.80%</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5.40%</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sz="900" u="none" strike="noStrike" kern="1200" cap="none" spc="0" normalizeH="0" baseline="0" noProof="0" dirty="0">
                          <a:ln>
                            <a:noFill/>
                          </a:ln>
                          <a:effectLst/>
                          <a:uLnTx/>
                          <a:uFillTx/>
                        </a:rPr>
                        <a:t>N/A</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5.98%</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66386">
                <a:tc>
                  <a:txBody>
                    <a:bodyPr/>
                    <a:lstStyle/>
                    <a:p>
                      <a:r>
                        <a:rPr lang="en-US" sz="900" dirty="0"/>
                        <a:t>  - Core U.S. Bonds</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2.20%</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2.13%</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1.85%</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sz="900" u="none" strike="noStrike" kern="1200" cap="none" spc="0" normalizeH="0" baseline="0" noProof="0" dirty="0">
                          <a:ln>
                            <a:noFill/>
                          </a:ln>
                          <a:effectLst/>
                          <a:uLnTx/>
                          <a:uFillTx/>
                        </a:rPr>
                        <a:t>N/A</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2.06%</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66386">
                <a:tc>
                  <a:txBody>
                    <a:bodyPr/>
                    <a:lstStyle/>
                    <a:p>
                      <a:r>
                        <a:rPr lang="en-US" sz="900" dirty="0"/>
                        <a:t>  - Global Equity Risk Premium</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4.55%</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3.67%</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3.55%</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sz="900" u="none" strike="noStrike" kern="1200" cap="none" spc="0" normalizeH="0" baseline="0" noProof="0" dirty="0">
                          <a:ln>
                            <a:noFill/>
                          </a:ln>
                          <a:effectLst/>
                          <a:uLnTx/>
                          <a:uFillTx/>
                        </a:rPr>
                        <a:t>N/A</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3.92%</a:t>
                      </a:r>
                      <a:endParaRPr lang="en-US" sz="900" b="1"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66386">
                <a:tc>
                  <a:txBody>
                    <a:bodyPr/>
                    <a:lstStyle/>
                    <a:p>
                      <a:endParaRPr lang="en-US" sz="90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90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90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90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663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2020 Global Equity Risk Premium</a:t>
                      </a:r>
                      <a:endParaRPr lang="en-US" sz="900" b="1"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5.50%</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4.77%</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5.20%</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sz="900" u="none" strike="noStrike" kern="1200" cap="none" spc="0" normalizeH="0" baseline="0" noProof="0" dirty="0">
                          <a:ln>
                            <a:noFill/>
                          </a:ln>
                          <a:effectLst/>
                          <a:uLnTx/>
                          <a:uFillTx/>
                        </a:rPr>
                        <a:t>N/A</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5.15%</a:t>
                      </a:r>
                      <a:endParaRPr lang="en-US" sz="900" b="1"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66386">
                <a:tc>
                  <a:txBody>
                    <a:bodyPr/>
                    <a:lstStyle/>
                    <a:p>
                      <a:endParaRPr lang="en-US" sz="90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90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90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90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663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Change 2021 vs. 2020</a:t>
                      </a:r>
                      <a:endParaRPr lang="en-US" sz="900" b="1"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-0.95%</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-1.10%</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-1.65%</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sz="900" u="none" strike="noStrike" kern="1200" cap="none" spc="0" normalizeH="0" baseline="0" noProof="0" dirty="0">
                          <a:ln>
                            <a:noFill/>
                          </a:ln>
                          <a:effectLst/>
                          <a:uLnTx/>
                          <a:uFillTx/>
                        </a:rPr>
                        <a:t>N/A</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-1.23%</a:t>
                      </a:r>
                      <a:endParaRPr lang="en-US" sz="900" b="1"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663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b="1"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90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90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90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90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90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663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Prior Years:</a:t>
                      </a:r>
                      <a:endParaRPr lang="en-US" sz="900" b="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900" b="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900" b="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900" b="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900" b="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900" b="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63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  - 2019</a:t>
                      </a:r>
                      <a:endParaRPr lang="en-US" sz="900" b="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4.55%</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3.70%</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3.40%</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sz="900" u="none" strike="noStrike" kern="1200" cap="none" spc="0" normalizeH="0" baseline="0" noProof="0" dirty="0">
                          <a:ln>
                            <a:noFill/>
                          </a:ln>
                          <a:effectLst/>
                          <a:uLnTx/>
                          <a:uFillTx/>
                        </a:rPr>
                        <a:t>N/A</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3.88%</a:t>
                      </a:r>
                      <a:endParaRPr lang="en-US" sz="900" b="1"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68305191"/>
                  </a:ext>
                </a:extLst>
              </a:tr>
              <a:tr h="1663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  - 2018</a:t>
                      </a:r>
                      <a:endParaRPr lang="en-US" sz="900" b="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4.10%</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3.53%</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2.90%</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3.93%</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3.62%</a:t>
                      </a:r>
                      <a:endParaRPr lang="en-US" sz="900" b="1"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663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  - 2017</a:t>
                      </a:r>
                      <a:endParaRPr lang="en-US" sz="900" b="0" dirty="0"/>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3.75%</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4.13%</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3.05%</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3.93%</a:t>
                      </a:r>
                      <a:endParaRPr lang="en-US" sz="900"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t>3.72%</a:t>
                      </a:r>
                      <a:endParaRPr lang="en-US" sz="900" b="1" dirty="0">
                        <a:solidFill>
                          <a:schemeClr val="tx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11" name="Oval 10">
            <a:extLst>
              <a:ext uri="{FF2B5EF4-FFF2-40B4-BE49-F238E27FC236}">
                <a16:creationId xmlns:a16="http://schemas.microsoft.com/office/drawing/2014/main" id="{60CE5A57-6F2B-4138-8EB1-2CB5520E27FF}"/>
              </a:ext>
            </a:extLst>
          </p:cNvPr>
          <p:cNvSpPr/>
          <p:nvPr/>
        </p:nvSpPr>
        <p:spPr bwMode="auto">
          <a:xfrm>
            <a:off x="7791515" y="2389239"/>
            <a:ext cx="536713" cy="182512"/>
          </a:xfrm>
          <a:prstGeom prst="ellipse">
            <a:avLst/>
          </a:prstGeom>
          <a:noFill/>
          <a:ln w="31750" cap="flat" cmpd="sng" algn="ctr">
            <a:solidFill>
              <a:srgbClr val="E11B2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266836728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a:t>State Board of Administration</a:t>
            </a:r>
          </a:p>
        </p:txBody>
      </p:sp>
      <p:sp>
        <p:nvSpPr>
          <p:cNvPr id="3" name="Subtitle 2"/>
          <p:cNvSpPr>
            <a:spLocks noGrp="1"/>
          </p:cNvSpPr>
          <p:nvPr>
            <p:ph type="subTitle" idx="1"/>
          </p:nvPr>
        </p:nvSpPr>
        <p:spPr/>
        <p:txBody>
          <a:bodyPr>
            <a:normAutofit/>
          </a:bodyPr>
          <a:lstStyle/>
          <a:p>
            <a:pPr>
              <a:defRPr/>
            </a:pPr>
            <a:r>
              <a:rPr lang="en-US" b="1" dirty="0"/>
              <a:t>Strategic Investments Asset Class Review</a:t>
            </a:r>
          </a:p>
          <a:p>
            <a:pPr>
              <a:defRPr/>
            </a:pPr>
            <a:endParaRPr lang="en-US" sz="1200" b="1" dirty="0"/>
          </a:p>
          <a:p>
            <a:pPr>
              <a:defRPr/>
            </a:pPr>
            <a:r>
              <a:rPr lang="en-US" dirty="0"/>
              <a:t>Trent Webster </a:t>
            </a:r>
          </a:p>
          <a:p>
            <a:pPr>
              <a:defRPr/>
            </a:pPr>
            <a:r>
              <a:rPr lang="en-US" sz="2400" i="1" dirty="0"/>
              <a:t>Senior Investment Officer – Strategic Investments</a:t>
            </a:r>
          </a:p>
          <a:p>
            <a:pPr>
              <a:defRPr/>
            </a:pPr>
            <a:endParaRPr lang="en-US" sz="1200" b="1" dirty="0"/>
          </a:p>
          <a:p>
            <a:pPr>
              <a:spcBef>
                <a:spcPct val="50000"/>
              </a:spcBef>
              <a:defRPr/>
            </a:pPr>
            <a:r>
              <a:rPr lang="en-US" sz="2400" dirty="0"/>
              <a:t>Investment  Advisory Council Meeting</a:t>
            </a:r>
          </a:p>
          <a:p>
            <a:pPr>
              <a:spcBef>
                <a:spcPct val="50000"/>
              </a:spcBef>
              <a:defRPr/>
            </a:pPr>
            <a:r>
              <a:rPr lang="en-US" sz="2400" dirty="0"/>
              <a:t>September 20, 2021</a:t>
            </a:r>
          </a:p>
          <a:p>
            <a:endParaRPr lang="en-US" dirty="0"/>
          </a:p>
        </p:txBody>
      </p:sp>
    </p:spTree>
    <p:extLst>
      <p:ext uri="{BB962C8B-B14F-4D97-AF65-F5344CB8AC3E}">
        <p14:creationId xmlns:p14="http://schemas.microsoft.com/office/powerpoint/2010/main" val="93447809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Portfolio</a:t>
            </a:r>
          </a:p>
        </p:txBody>
      </p:sp>
      <p:pic>
        <p:nvPicPr>
          <p:cNvPr id="6" name="Picture 5">
            <a:extLst>
              <a:ext uri="{FF2B5EF4-FFF2-40B4-BE49-F238E27FC236}">
                <a16:creationId xmlns:a16="http://schemas.microsoft.com/office/drawing/2014/main" id="{DDBB7AEF-37D2-4212-A680-B135E3F78AD7}"/>
              </a:ext>
            </a:extLst>
          </p:cNvPr>
          <p:cNvPicPr>
            <a:picLocks noChangeAspect="1"/>
          </p:cNvPicPr>
          <p:nvPr/>
        </p:nvPicPr>
        <p:blipFill>
          <a:blip r:embed="rId2"/>
          <a:stretch>
            <a:fillRect/>
          </a:stretch>
        </p:blipFill>
        <p:spPr>
          <a:xfrm>
            <a:off x="1257300" y="1123950"/>
            <a:ext cx="6629400" cy="4019550"/>
          </a:xfrm>
          <a:prstGeom prst="rect">
            <a:avLst/>
          </a:prstGeom>
        </p:spPr>
      </p:pic>
    </p:spTree>
    <p:extLst>
      <p:ext uri="{BB962C8B-B14F-4D97-AF65-F5344CB8AC3E}">
        <p14:creationId xmlns:p14="http://schemas.microsoft.com/office/powerpoint/2010/main" val="133327262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Portfolio</a:t>
            </a:r>
          </a:p>
        </p:txBody>
      </p:sp>
      <p:pic>
        <p:nvPicPr>
          <p:cNvPr id="4" name="Picture 3">
            <a:extLst>
              <a:ext uri="{FF2B5EF4-FFF2-40B4-BE49-F238E27FC236}">
                <a16:creationId xmlns:a16="http://schemas.microsoft.com/office/drawing/2014/main" id="{FDD3D9F7-122F-4C5B-B899-AAD19BE93C0B}"/>
              </a:ext>
            </a:extLst>
          </p:cNvPr>
          <p:cNvPicPr>
            <a:picLocks noChangeAspect="1"/>
          </p:cNvPicPr>
          <p:nvPr/>
        </p:nvPicPr>
        <p:blipFill>
          <a:blip r:embed="rId2"/>
          <a:stretch>
            <a:fillRect/>
          </a:stretch>
        </p:blipFill>
        <p:spPr>
          <a:xfrm>
            <a:off x="1257300" y="1123950"/>
            <a:ext cx="6629400" cy="4019550"/>
          </a:xfrm>
          <a:prstGeom prst="rect">
            <a:avLst/>
          </a:prstGeom>
        </p:spPr>
      </p:pic>
    </p:spTree>
    <p:extLst>
      <p:ext uri="{BB962C8B-B14F-4D97-AF65-F5344CB8AC3E}">
        <p14:creationId xmlns:p14="http://schemas.microsoft.com/office/powerpoint/2010/main" val="10373392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Performance</a:t>
            </a:r>
          </a:p>
        </p:txBody>
      </p:sp>
      <p:pic>
        <p:nvPicPr>
          <p:cNvPr id="4" name="Picture 3">
            <a:extLst>
              <a:ext uri="{FF2B5EF4-FFF2-40B4-BE49-F238E27FC236}">
                <a16:creationId xmlns:a16="http://schemas.microsoft.com/office/drawing/2014/main" id="{A10CD8E6-0503-4E28-8390-7469C4E99C1F}"/>
              </a:ext>
            </a:extLst>
          </p:cNvPr>
          <p:cNvPicPr>
            <a:picLocks noChangeAspect="1"/>
          </p:cNvPicPr>
          <p:nvPr/>
        </p:nvPicPr>
        <p:blipFill>
          <a:blip r:embed="rId2"/>
          <a:stretch>
            <a:fillRect/>
          </a:stretch>
        </p:blipFill>
        <p:spPr>
          <a:xfrm>
            <a:off x="1032965" y="1123951"/>
            <a:ext cx="7078069" cy="3985260"/>
          </a:xfrm>
          <a:prstGeom prst="rect">
            <a:avLst/>
          </a:prstGeom>
        </p:spPr>
      </p:pic>
    </p:spTree>
    <p:extLst>
      <p:ext uri="{BB962C8B-B14F-4D97-AF65-F5344CB8AC3E}">
        <p14:creationId xmlns:p14="http://schemas.microsoft.com/office/powerpoint/2010/main" val="18602786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Recent Activity</a:t>
            </a:r>
          </a:p>
        </p:txBody>
      </p:sp>
      <p:sp>
        <p:nvSpPr>
          <p:cNvPr id="3" name="Subtitle 2"/>
          <p:cNvSpPr>
            <a:spLocks noGrp="1"/>
          </p:cNvSpPr>
          <p:nvPr>
            <p:ph type="subTitle" idx="4294967295"/>
          </p:nvPr>
        </p:nvSpPr>
        <p:spPr>
          <a:xfrm>
            <a:off x="304800" y="1047750"/>
            <a:ext cx="8534400" cy="3657600"/>
          </a:xfrm>
        </p:spPr>
        <p:txBody>
          <a:bodyPr>
            <a:normAutofit/>
          </a:bodyPr>
          <a:lstStyle/>
          <a:p>
            <a:pPr marL="334815" lvl="0" indent="-334815" algn="l" defTabSz="892874">
              <a:buFont typeface="Arial" pitchFamily="34" charset="0"/>
              <a:buChar char="•"/>
            </a:pPr>
            <a:endParaRPr lang="en-US" sz="2400" dirty="0"/>
          </a:p>
          <a:p>
            <a:pPr marL="334815" lvl="0" indent="-334815" algn="l" defTabSz="892874">
              <a:buFont typeface="Arial" pitchFamily="34" charset="0"/>
              <a:buChar char="•"/>
            </a:pPr>
            <a:r>
              <a:rPr lang="en-US" sz="2400" dirty="0"/>
              <a:t>Quarterly cash inflow of $94 million </a:t>
            </a:r>
          </a:p>
          <a:p>
            <a:pPr marL="334815" lvl="0" indent="-334815" algn="l" defTabSz="892874">
              <a:buFont typeface="Arial" pitchFamily="34" charset="0"/>
              <a:buChar char="•"/>
            </a:pPr>
            <a:r>
              <a:rPr lang="en-US" sz="2400" dirty="0"/>
              <a:t>Fiscal year cash outflow of $1.18 billion</a:t>
            </a:r>
          </a:p>
          <a:p>
            <a:pPr marL="334815" lvl="0" indent="-334815" algn="l" defTabSz="892874">
              <a:buFont typeface="Arial" pitchFamily="34" charset="0"/>
              <a:buChar char="•"/>
            </a:pPr>
            <a:r>
              <a:rPr lang="en-US" sz="2400" dirty="0">
                <a:solidFill>
                  <a:prstClr val="black"/>
                </a:solidFill>
              </a:rPr>
              <a:t>Five funds totaling $950 million were closed in the most recent quarter</a:t>
            </a:r>
          </a:p>
          <a:p>
            <a:pPr marL="334815" lvl="0" indent="-334815" algn="l" defTabSz="892874">
              <a:buFont typeface="Arial" pitchFamily="34" charset="0"/>
              <a:buChar char="•"/>
            </a:pPr>
            <a:r>
              <a:rPr lang="en-US" sz="2400" dirty="0"/>
              <a:t>Zero funds have closed this quarter</a:t>
            </a:r>
          </a:p>
          <a:p>
            <a:pPr marL="334815" lvl="0" indent="-334815" algn="l" defTabSz="892874">
              <a:buFont typeface="Arial" pitchFamily="34" charset="0"/>
              <a:buChar char="•"/>
            </a:pPr>
            <a:r>
              <a:rPr lang="en-US" sz="2400" dirty="0"/>
              <a:t>Nine funds totaling $1.575 billion are in the pipeline</a:t>
            </a:r>
          </a:p>
          <a:p>
            <a:pPr marL="0" lvl="0" indent="0" algn="l" defTabSz="892874">
              <a:buNone/>
            </a:pPr>
            <a:endParaRPr lang="en-US" sz="2400" dirty="0"/>
          </a:p>
        </p:txBody>
      </p:sp>
    </p:spTree>
    <p:extLst>
      <p:ext uri="{BB962C8B-B14F-4D97-AF65-F5344CB8AC3E}">
        <p14:creationId xmlns:p14="http://schemas.microsoft.com/office/powerpoint/2010/main" val="19351155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Pipeline</a:t>
            </a:r>
          </a:p>
        </p:txBody>
      </p:sp>
      <p:sp>
        <p:nvSpPr>
          <p:cNvPr id="3" name="Subtitle 2"/>
          <p:cNvSpPr>
            <a:spLocks noGrp="1"/>
          </p:cNvSpPr>
          <p:nvPr>
            <p:ph type="subTitle" idx="4294967295"/>
          </p:nvPr>
        </p:nvSpPr>
        <p:spPr>
          <a:xfrm>
            <a:off x="304800" y="1047750"/>
            <a:ext cx="8534400" cy="3657600"/>
          </a:xfrm>
        </p:spPr>
        <p:txBody>
          <a:bodyPr>
            <a:normAutofit/>
          </a:bodyPr>
          <a:lstStyle/>
          <a:p>
            <a:pPr defTabSz="892874"/>
            <a:endParaRPr lang="en-US" sz="2000" dirty="0"/>
          </a:p>
          <a:p>
            <a:pPr marL="342900" lvl="1" indent="-342900" defTabSz="892874">
              <a:buFont typeface="Arial" pitchFamily="34" charset="0"/>
              <a:buChar char="•"/>
            </a:pPr>
            <a:r>
              <a:rPr lang="en-US" sz="2000" dirty="0"/>
              <a:t>Five Debt funds – Three Loan, one Distressed, one Subordinated Capital</a:t>
            </a:r>
          </a:p>
          <a:p>
            <a:pPr marL="342900" lvl="1" indent="-342900" defTabSz="892874">
              <a:buFont typeface="Arial" pitchFamily="34" charset="0"/>
              <a:buChar char="•"/>
            </a:pPr>
            <a:r>
              <a:rPr lang="en-US" sz="2000" dirty="0"/>
              <a:t>Three Real Asset funds – One Infrastructure, one Real Estate, one Transportation</a:t>
            </a:r>
          </a:p>
          <a:p>
            <a:pPr marL="342900" lvl="1" indent="-342900" defTabSz="892874">
              <a:buFont typeface="Arial" pitchFamily="34" charset="0"/>
              <a:buChar char="•"/>
            </a:pPr>
            <a:r>
              <a:rPr lang="en-US" sz="2000" dirty="0"/>
              <a:t>One Flexible Mandates fund – Open Mandate</a:t>
            </a:r>
          </a:p>
          <a:p>
            <a:pPr marL="342900" lvl="1" indent="-342900" defTabSz="892874">
              <a:buFont typeface="Arial" pitchFamily="34" charset="0"/>
              <a:buChar char="•"/>
            </a:pPr>
            <a:endParaRPr lang="en-US" sz="1600" dirty="0"/>
          </a:p>
          <a:p>
            <a:pPr marL="342900" lvl="1" indent="-342900" defTabSz="892874">
              <a:buFont typeface="Arial" pitchFamily="34" charset="0"/>
              <a:buChar char="•"/>
            </a:pPr>
            <a:r>
              <a:rPr lang="en-US" sz="2000" dirty="0"/>
              <a:t>Three new relationships</a:t>
            </a:r>
          </a:p>
          <a:p>
            <a:pPr marL="342900" lvl="1" indent="-342900" defTabSz="892874">
              <a:buFont typeface="Arial" pitchFamily="34" charset="0"/>
              <a:buChar char="•"/>
            </a:pPr>
            <a:r>
              <a:rPr lang="en-US" sz="2000" dirty="0"/>
              <a:t>Nine private markets strategies</a:t>
            </a:r>
          </a:p>
          <a:p>
            <a:pPr marL="342900" lvl="1" indent="-342900" defTabSz="892874">
              <a:buFont typeface="Arial" pitchFamily="34" charset="0"/>
              <a:buChar char="•"/>
            </a:pPr>
            <a:r>
              <a:rPr lang="en-US" sz="2000" dirty="0"/>
              <a:t>No hedge funds</a:t>
            </a:r>
          </a:p>
          <a:p>
            <a:pPr marL="0" lvl="1" indent="0" defTabSz="892874">
              <a:buNone/>
            </a:pPr>
            <a:endParaRPr lang="en-US" dirty="0"/>
          </a:p>
          <a:p>
            <a:pPr lvl="1" defTabSz="892874">
              <a:buFont typeface="Arial" panose="020B0604020202020204" pitchFamily="34" charset="0"/>
              <a:buChar char="•"/>
            </a:pPr>
            <a:endParaRPr lang="en-US" sz="1800" dirty="0"/>
          </a:p>
          <a:p>
            <a:pPr lvl="1" defTabSz="892874">
              <a:buFont typeface="Courier New" panose="02070309020205020404" pitchFamily="49" charset="0"/>
              <a:buChar char="o"/>
            </a:pPr>
            <a:endParaRPr lang="en-US" sz="2000" dirty="0"/>
          </a:p>
        </p:txBody>
      </p:sp>
    </p:spTree>
    <p:extLst>
      <p:ext uri="{BB962C8B-B14F-4D97-AF65-F5344CB8AC3E}">
        <p14:creationId xmlns:p14="http://schemas.microsoft.com/office/powerpoint/2010/main" val="25081665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Investment Themes</a:t>
            </a:r>
          </a:p>
        </p:txBody>
      </p:sp>
      <p:sp>
        <p:nvSpPr>
          <p:cNvPr id="3" name="Subtitle 2"/>
          <p:cNvSpPr>
            <a:spLocks noGrp="1"/>
          </p:cNvSpPr>
          <p:nvPr>
            <p:ph type="subTitle" idx="4294967295"/>
          </p:nvPr>
        </p:nvSpPr>
        <p:spPr>
          <a:xfrm>
            <a:off x="304800" y="1047750"/>
            <a:ext cx="8534400" cy="3657600"/>
          </a:xfrm>
        </p:spPr>
        <p:txBody>
          <a:bodyPr>
            <a:normAutofit lnSpcReduction="10000"/>
          </a:bodyPr>
          <a:lstStyle/>
          <a:p>
            <a:pPr defTabSz="892874"/>
            <a:endParaRPr lang="en-US" sz="2000" dirty="0"/>
          </a:p>
          <a:p>
            <a:pPr defTabSz="892874"/>
            <a:r>
              <a:rPr lang="en-US" sz="2400" dirty="0"/>
              <a:t>Credit Markets</a:t>
            </a:r>
          </a:p>
          <a:p>
            <a:pPr lvl="1" defTabSz="892874"/>
            <a:r>
              <a:rPr lang="en-US" sz="2000" dirty="0"/>
              <a:t>Rapid recovery, but</a:t>
            </a:r>
          </a:p>
          <a:p>
            <a:pPr lvl="1" defTabSz="892874"/>
            <a:r>
              <a:rPr lang="en-US" sz="2000" dirty="0"/>
              <a:t>A </a:t>
            </a:r>
            <a:r>
              <a:rPr lang="en-US" sz="2000" i="1" dirty="0"/>
              <a:t>lot</a:t>
            </a:r>
            <a:r>
              <a:rPr lang="en-US" sz="2000" dirty="0"/>
              <a:t> of debt in the system</a:t>
            </a:r>
          </a:p>
          <a:p>
            <a:pPr lvl="1" defTabSz="892874"/>
            <a:r>
              <a:rPr lang="en-US" sz="2000" dirty="0"/>
              <a:t>Will the Fed come to the rescue if there is a blip in the markets?</a:t>
            </a:r>
          </a:p>
          <a:p>
            <a:pPr marL="342900" lvl="1" indent="-342900" defTabSz="892874">
              <a:buFont typeface="Arial" pitchFamily="34" charset="0"/>
              <a:buChar char="•"/>
            </a:pPr>
            <a:r>
              <a:rPr lang="en-US" dirty="0"/>
              <a:t>Insurance markets hardening</a:t>
            </a:r>
          </a:p>
          <a:p>
            <a:pPr marL="342900" lvl="1" indent="-342900" defTabSz="892874">
              <a:buFont typeface="Arial" pitchFamily="34" charset="0"/>
              <a:buChar char="•"/>
            </a:pPr>
            <a:r>
              <a:rPr lang="en-US" dirty="0"/>
              <a:t>Opportunities in aircraft as leisure travel set to accelerate</a:t>
            </a:r>
          </a:p>
          <a:p>
            <a:pPr marL="342900" lvl="1" indent="-342900" defTabSz="892874">
              <a:buFont typeface="Arial" pitchFamily="34" charset="0"/>
              <a:buChar char="•"/>
            </a:pPr>
            <a:r>
              <a:rPr lang="en-US" dirty="0"/>
              <a:t>Activists in Japan</a:t>
            </a:r>
          </a:p>
          <a:p>
            <a:pPr marL="342900" lvl="1" indent="-342900" defTabSz="892874">
              <a:buFont typeface="Arial" pitchFamily="34" charset="0"/>
              <a:buChar char="•"/>
            </a:pPr>
            <a:r>
              <a:rPr lang="en-US" dirty="0"/>
              <a:t>Commodities boom coming</a:t>
            </a:r>
          </a:p>
          <a:p>
            <a:pPr marL="342900" lvl="1" indent="-342900" defTabSz="892874">
              <a:buFont typeface="Arial" pitchFamily="34" charset="0"/>
              <a:buChar char="•"/>
            </a:pPr>
            <a:endParaRPr lang="en-US" dirty="0"/>
          </a:p>
          <a:p>
            <a:pPr marL="457200" lvl="1" indent="0" defTabSz="892874">
              <a:buNone/>
            </a:pPr>
            <a:endParaRPr lang="en-US" sz="2000" dirty="0"/>
          </a:p>
          <a:p>
            <a:pPr defTabSz="892874"/>
            <a:endParaRPr lang="en-US" sz="2000" dirty="0"/>
          </a:p>
          <a:p>
            <a:pPr marL="0" lvl="1" indent="0" defTabSz="892874">
              <a:buNone/>
            </a:pPr>
            <a:endParaRPr lang="en-US" dirty="0"/>
          </a:p>
          <a:p>
            <a:pPr lvl="1" defTabSz="892874">
              <a:buFont typeface="Arial" panose="020B0604020202020204" pitchFamily="34" charset="0"/>
              <a:buChar char="•"/>
            </a:pPr>
            <a:endParaRPr lang="en-US" sz="1800" dirty="0"/>
          </a:p>
          <a:p>
            <a:pPr lvl="1" defTabSz="892874">
              <a:buFont typeface="Courier New" panose="02070309020205020404" pitchFamily="49" charset="0"/>
              <a:buChar char="o"/>
            </a:pPr>
            <a:endParaRPr lang="en-US" sz="2000" dirty="0"/>
          </a:p>
        </p:txBody>
      </p:sp>
    </p:spTree>
    <p:extLst>
      <p:ext uri="{BB962C8B-B14F-4D97-AF65-F5344CB8AC3E}">
        <p14:creationId xmlns:p14="http://schemas.microsoft.com/office/powerpoint/2010/main" val="93568478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of the Investment Advisory Council </a:t>
            </a:r>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2031317"/>
          </a:xfrm>
          <a:prstGeom prst="rect">
            <a:avLst/>
          </a:prstGeom>
        </p:spPr>
        <p:txBody>
          <a:bodyPr wrap="square" lIns="91432" tIns="45716" rIns="91432" bIns="45716">
            <a:spAutoFit/>
          </a:bodyPr>
          <a:lstStyle/>
          <a:p>
            <a:r>
              <a:rPr lang="en-US" b="1" dirty="0">
                <a:solidFill>
                  <a:prstClr val="black"/>
                </a:solidFill>
              </a:rPr>
              <a:t>Item 5.	Private Equity Asset Class Update</a:t>
            </a:r>
          </a:p>
          <a:p>
            <a:r>
              <a:rPr lang="en-US" b="1" dirty="0">
                <a:solidFill>
                  <a:prstClr val="black"/>
                </a:solidFill>
              </a:rPr>
              <a:t>	</a:t>
            </a:r>
          </a:p>
          <a:p>
            <a:r>
              <a:rPr lang="en-US" i="1" dirty="0"/>
              <a:t>	John Bradley</a:t>
            </a:r>
            <a:r>
              <a:rPr lang="en-US" i="1" dirty="0">
                <a:solidFill>
                  <a:prstClr val="black"/>
                </a:solidFill>
              </a:rPr>
              <a:t>, Senior Investment Officer</a:t>
            </a:r>
          </a:p>
          <a:p>
            <a:endParaRPr lang="en-US" i="1" dirty="0">
              <a:solidFill>
                <a:prstClr val="black"/>
              </a:solidFill>
            </a:endParaRPr>
          </a:p>
          <a:p>
            <a:r>
              <a:rPr lang="en-US" i="1" dirty="0">
                <a:solidFill>
                  <a:prstClr val="black"/>
                </a:solidFill>
              </a:rPr>
              <a:t>	</a:t>
            </a:r>
            <a:r>
              <a:rPr lang="en-US" i="1" dirty="0"/>
              <a:t>(See Attachments 5D)</a:t>
            </a:r>
            <a:r>
              <a:rPr lang="en-US" dirty="0"/>
              <a:t> 	</a:t>
            </a:r>
          </a:p>
          <a:p>
            <a:endParaRPr lang="en-US" i="1" dirty="0">
              <a:solidFill>
                <a:prstClr val="black"/>
              </a:solidFill>
            </a:endParaRPr>
          </a:p>
          <a:p>
            <a:r>
              <a:rPr lang="en-US" i="1" dirty="0">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177</a:t>
            </a:fld>
            <a:endParaRPr lang="en-US"/>
          </a:p>
        </p:txBody>
      </p:sp>
    </p:spTree>
    <p:extLst>
      <p:ext uri="{BB962C8B-B14F-4D97-AF65-F5344CB8AC3E}">
        <p14:creationId xmlns:p14="http://schemas.microsoft.com/office/powerpoint/2010/main" val="176649528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172278" y="209550"/>
            <a:ext cx="8839200" cy="742950"/>
          </a:xfrm>
        </p:spPr>
        <p:txBody>
          <a:bodyPr/>
          <a:lstStyle/>
          <a:p>
            <a:pPr algn="ctr" eaLnBrk="1" hangingPunct="1"/>
            <a:r>
              <a:rPr lang="en-US" dirty="0" smtClean="0"/>
              <a:t>State Board of Administration</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sz="3000" b="1" dirty="0" smtClean="0">
              <a:solidFill>
                <a:schemeClr val="tx1"/>
              </a:solidFill>
            </a:endParaRPr>
          </a:p>
          <a:p>
            <a:pPr>
              <a:defRPr/>
            </a:pPr>
            <a:r>
              <a:rPr lang="en-US" sz="4000" dirty="0">
                <a:solidFill>
                  <a:schemeClr val="tx1"/>
                </a:solidFill>
              </a:rPr>
              <a:t>Private Equity Asset Class </a:t>
            </a:r>
            <a:r>
              <a:rPr lang="en-US" sz="4000" dirty="0" smtClean="0">
                <a:solidFill>
                  <a:schemeClr val="tx1"/>
                </a:solidFill>
              </a:rPr>
              <a:t>Update</a:t>
            </a:r>
            <a:r>
              <a:rPr lang="en-US" sz="4000" dirty="0">
                <a:solidFill>
                  <a:schemeClr val="tx1"/>
                </a:solidFill>
              </a:rPr>
              <a:t/>
            </a:r>
            <a:br>
              <a:rPr lang="en-US" sz="4000" dirty="0">
                <a:solidFill>
                  <a:schemeClr val="tx1"/>
                </a:solidFill>
              </a:rPr>
            </a:br>
            <a:r>
              <a:rPr lang="en-US" sz="2400" dirty="0">
                <a:solidFill>
                  <a:schemeClr val="tx1"/>
                </a:solidFill>
              </a:rPr>
              <a:t>John Bradley, SIO </a:t>
            </a:r>
            <a:r>
              <a:rPr lang="en-US" sz="2400" dirty="0" smtClean="0">
                <a:solidFill>
                  <a:schemeClr val="tx1"/>
                </a:solidFill>
              </a:rPr>
              <a:t>Private </a:t>
            </a:r>
            <a:r>
              <a:rPr lang="en-US" sz="2400" dirty="0">
                <a:solidFill>
                  <a:schemeClr val="tx1"/>
                </a:solidFill>
              </a:rPr>
              <a:t>Equity</a:t>
            </a:r>
            <a:endParaRPr lang="en-US" sz="2400" b="1" dirty="0" smtClean="0">
              <a:solidFill>
                <a:schemeClr val="tx1"/>
              </a:solidFill>
              <a:latin typeface="Arial" charset="0"/>
            </a:endParaRPr>
          </a:p>
          <a:p>
            <a:pPr eaLnBrk="1" fontAlgn="auto" hangingPunct="1">
              <a:spcBef>
                <a:spcPct val="50000"/>
              </a:spcBef>
              <a:spcAft>
                <a:spcPts val="0"/>
              </a:spcAft>
              <a:buFont typeface="Arial" pitchFamily="34" charset="0"/>
              <a:buNone/>
              <a:defRPr/>
            </a:pPr>
            <a:endParaRPr lang="en-US" sz="2400" dirty="0" smtClean="0">
              <a:solidFill>
                <a:schemeClr val="tx1"/>
              </a:solidFill>
              <a:latin typeface="Arial" charset="0"/>
            </a:endParaRPr>
          </a:p>
          <a:p>
            <a:pPr eaLnBrk="1" fontAlgn="auto" hangingPunct="1">
              <a:spcBef>
                <a:spcPct val="50000"/>
              </a:spcBef>
              <a:spcAft>
                <a:spcPts val="0"/>
              </a:spcAft>
              <a:buFont typeface="Arial" pitchFamily="34" charset="0"/>
              <a:buNone/>
              <a:defRPr/>
            </a:pPr>
            <a:r>
              <a:rPr lang="en-US" sz="2800" dirty="0" smtClean="0">
                <a:solidFill>
                  <a:schemeClr val="tx1"/>
                </a:solidFill>
                <a:latin typeface="Arial" charset="0"/>
              </a:rPr>
              <a:t>Investment  </a:t>
            </a:r>
            <a:r>
              <a:rPr lang="en-US" sz="2800" dirty="0">
                <a:solidFill>
                  <a:schemeClr val="tx1"/>
                </a:solidFill>
                <a:latin typeface="Arial" charset="0"/>
              </a:rPr>
              <a:t>Advisory </a:t>
            </a:r>
            <a:r>
              <a:rPr lang="en-US" sz="2800" dirty="0" smtClean="0">
                <a:solidFill>
                  <a:schemeClr val="tx1"/>
                </a:solidFill>
                <a:latin typeface="Arial" charset="0"/>
              </a:rPr>
              <a:t>Council</a:t>
            </a:r>
          </a:p>
          <a:p>
            <a:pPr eaLnBrk="1" fontAlgn="auto" hangingPunct="1">
              <a:spcBef>
                <a:spcPct val="50000"/>
              </a:spcBef>
              <a:spcAft>
                <a:spcPts val="0"/>
              </a:spcAft>
              <a:buFont typeface="Arial" pitchFamily="34" charset="0"/>
              <a:buNone/>
              <a:defRPr/>
            </a:pPr>
            <a:r>
              <a:rPr lang="en-US" sz="2400" dirty="0" smtClean="0">
                <a:solidFill>
                  <a:schemeClr val="tx1"/>
                </a:solidFill>
                <a:latin typeface="Arial" charset="0"/>
              </a:rPr>
              <a:t>September 20, 2021</a:t>
            </a:r>
          </a:p>
          <a:p>
            <a:pPr eaLnBrk="1" fontAlgn="auto" hangingPunct="1">
              <a:spcAft>
                <a:spcPts val="0"/>
              </a:spcAft>
              <a:buFont typeface="Arial" pitchFamily="34" charset="0"/>
              <a:buNone/>
              <a:defRPr/>
            </a:pPr>
            <a:endParaRPr lang="en-US" dirty="0"/>
          </a:p>
        </p:txBody>
      </p:sp>
    </p:spTree>
    <p:extLst>
      <p:ext uri="{BB962C8B-B14F-4D97-AF65-F5344CB8AC3E}">
        <p14:creationId xmlns:p14="http://schemas.microsoft.com/office/powerpoint/2010/main" val="121331322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Market/Portfolio Update</a:t>
            </a:r>
            <a:endParaRPr lang="en-US" dirty="0"/>
          </a:p>
        </p:txBody>
      </p:sp>
      <p:sp>
        <p:nvSpPr>
          <p:cNvPr id="3" name="Content Placeholder 2"/>
          <p:cNvSpPr>
            <a:spLocks noGrp="1"/>
          </p:cNvSpPr>
          <p:nvPr>
            <p:ph idx="1"/>
          </p:nvPr>
        </p:nvSpPr>
        <p:spPr>
          <a:xfrm>
            <a:off x="152400" y="1200151"/>
            <a:ext cx="8839200" cy="3394472"/>
          </a:xfrm>
        </p:spPr>
        <p:txBody>
          <a:bodyPr>
            <a:normAutofit fontScale="85000" lnSpcReduction="20000"/>
          </a:bodyPr>
          <a:lstStyle/>
          <a:p>
            <a:r>
              <a:rPr lang="en-US" dirty="0" smtClean="0"/>
              <a:t>Market/Portfolio Update:</a:t>
            </a:r>
          </a:p>
          <a:p>
            <a:pPr marL="0" indent="0">
              <a:buNone/>
            </a:pPr>
            <a:endParaRPr lang="en-US" sz="1400" dirty="0" smtClean="0"/>
          </a:p>
          <a:p>
            <a:pPr lvl="1"/>
            <a:r>
              <a:rPr lang="en-US" dirty="0" smtClean="0"/>
              <a:t>Market</a:t>
            </a:r>
          </a:p>
          <a:p>
            <a:pPr lvl="2"/>
            <a:r>
              <a:rPr lang="en-US" dirty="0" smtClean="0"/>
              <a:t>PE activity continues to surge following the COVID decline in 2020. Deal flow, volume, exits and fundraisings are all reaching post GFC highs.</a:t>
            </a:r>
          </a:p>
          <a:p>
            <a:pPr lvl="2"/>
            <a:r>
              <a:rPr lang="en-US" dirty="0" smtClean="0"/>
              <a:t>Venture-backed IPOs set a record in the 2</a:t>
            </a:r>
            <a:r>
              <a:rPr lang="en-US" baseline="30000" dirty="0" smtClean="0"/>
              <a:t>nd</a:t>
            </a:r>
            <a:r>
              <a:rPr lang="en-US" dirty="0" smtClean="0"/>
              <a:t> quarter of 2021 with 44 IPOs raising $20.8 billion</a:t>
            </a:r>
            <a:endParaRPr lang="en-US" dirty="0"/>
          </a:p>
          <a:p>
            <a:pPr lvl="1"/>
            <a:r>
              <a:rPr lang="en-US" dirty="0" smtClean="0"/>
              <a:t>Portfolio </a:t>
            </a:r>
          </a:p>
          <a:p>
            <a:pPr lvl="2"/>
            <a:r>
              <a:rPr lang="en-US" dirty="0" smtClean="0"/>
              <a:t>PE portfolio up 13.3% in Q1 2021; up 65.7% for the 1 year-ended 3/31/21</a:t>
            </a:r>
          </a:p>
          <a:p>
            <a:pPr lvl="2"/>
            <a:r>
              <a:rPr lang="en-US" dirty="0" smtClean="0"/>
              <a:t>Venture capital portfolio continues its strong run, up 111.1% for the 1 year ended 3/31/21 </a:t>
            </a:r>
          </a:p>
          <a:p>
            <a:pPr lvl="2"/>
            <a:r>
              <a:rPr lang="en-US" dirty="0" smtClean="0"/>
              <a:t>2021 net </a:t>
            </a:r>
            <a:r>
              <a:rPr lang="en-US" dirty="0"/>
              <a:t>cash </a:t>
            </a:r>
            <a:r>
              <a:rPr lang="en-US" dirty="0" smtClean="0"/>
              <a:t>flow through 8/31/21: $1.2 billion (60% or $728 million from venture)</a:t>
            </a:r>
            <a:endParaRPr lang="en-US" dirty="0"/>
          </a:p>
          <a:p>
            <a:pPr lvl="2"/>
            <a:endParaRPr lang="en-US" dirty="0" smtClean="0">
              <a:solidFill>
                <a:srgbClr val="FF0000"/>
              </a:solidFill>
            </a:endParaRPr>
          </a:p>
          <a:p>
            <a:pPr lvl="2"/>
            <a:endParaRPr lang="en-US" dirty="0" smtClean="0">
              <a:solidFill>
                <a:srgbClr val="FF0000"/>
              </a:solidFill>
            </a:endParaRPr>
          </a:p>
          <a:p>
            <a:pPr marL="457200" lvl="1" indent="0">
              <a:buNone/>
            </a:pPr>
            <a:endParaRPr lang="en-US" dirty="0" smtClean="0"/>
          </a:p>
        </p:txBody>
      </p:sp>
    </p:spTree>
    <p:extLst>
      <p:ext uri="{BB962C8B-B14F-4D97-AF65-F5344CB8AC3E}">
        <p14:creationId xmlns:p14="http://schemas.microsoft.com/office/powerpoint/2010/main" val="585436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E9987-9AF7-49A1-81A2-CFB7C162187E}"/>
              </a:ext>
            </a:extLst>
          </p:cNvPr>
          <p:cNvSpPr>
            <a:spLocks noGrp="1"/>
          </p:cNvSpPr>
          <p:nvPr>
            <p:ph type="title"/>
          </p:nvPr>
        </p:nvSpPr>
        <p:spPr/>
        <p:txBody>
          <a:bodyPr/>
          <a:lstStyle/>
          <a:p>
            <a:r>
              <a:rPr lang="en-US" dirty="0"/>
              <a:t>SBA Approach to Assumption Development</a:t>
            </a:r>
            <a:br>
              <a:rPr lang="en-US" dirty="0"/>
            </a:br>
            <a:r>
              <a:rPr lang="en-US" sz="1600" dirty="0"/>
              <a:t>Breakdown of Equity Risk Premium (ERP) Assumption</a:t>
            </a:r>
            <a:r>
              <a:rPr lang="en-US" sz="1600" baseline="30000" dirty="0"/>
              <a:t>1</a:t>
            </a:r>
            <a:endParaRPr lang="en-US" sz="1600" dirty="0"/>
          </a:p>
        </p:txBody>
      </p:sp>
      <p:sp>
        <p:nvSpPr>
          <p:cNvPr id="3" name="Content Placeholder 2">
            <a:extLst>
              <a:ext uri="{FF2B5EF4-FFF2-40B4-BE49-F238E27FC236}">
                <a16:creationId xmlns:a16="http://schemas.microsoft.com/office/drawing/2014/main" id="{AC95C377-3E08-49F6-B728-A648969697EE}"/>
              </a:ext>
            </a:extLst>
          </p:cNvPr>
          <p:cNvSpPr>
            <a:spLocks noGrp="1"/>
          </p:cNvSpPr>
          <p:nvPr>
            <p:ph idx="1"/>
          </p:nvPr>
        </p:nvSpPr>
        <p:spPr/>
        <p:txBody>
          <a:bodyPr/>
          <a:lstStyle/>
          <a:p>
            <a:r>
              <a:rPr lang="en-US" dirty="0"/>
              <a:t>The decrease in the 2021 equity risk premium was driven by the combination of lower projected equity returns and higher fixed income returns</a:t>
            </a:r>
          </a:p>
          <a:p>
            <a:pPr lvl="1"/>
            <a:r>
              <a:rPr lang="en-US" dirty="0"/>
              <a:t>Below is a 6-year historical look at the breakdown of the global equity risk premium</a:t>
            </a:r>
          </a:p>
        </p:txBody>
      </p:sp>
      <p:sp>
        <p:nvSpPr>
          <p:cNvPr id="5" name="TextBox 1">
            <a:extLst>
              <a:ext uri="{FF2B5EF4-FFF2-40B4-BE49-F238E27FC236}">
                <a16:creationId xmlns:a16="http://schemas.microsoft.com/office/drawing/2014/main" id="{C986AD15-7BCF-415F-9D1C-BE1EAFF2A5C8}"/>
              </a:ext>
            </a:extLst>
          </p:cNvPr>
          <p:cNvSpPr txBox="1">
            <a:spLocks noChangeArrowheads="1"/>
          </p:cNvSpPr>
          <p:nvPr/>
        </p:nvSpPr>
        <p:spPr bwMode="auto">
          <a:xfrm>
            <a:off x="386862" y="4421961"/>
            <a:ext cx="7244862" cy="246221"/>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1	</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Equity Risk Premium is defined as the excess return earned over bonds that compensates investors for taking on higher risk; all returns are 15-year geometric average (compounded) expected returns</a:t>
            </a:r>
          </a:p>
        </p:txBody>
      </p:sp>
      <p:graphicFrame>
        <p:nvGraphicFramePr>
          <p:cNvPr id="8" name="Chart 7">
            <a:extLst>
              <a:ext uri="{FF2B5EF4-FFF2-40B4-BE49-F238E27FC236}">
                <a16:creationId xmlns:a16="http://schemas.microsoft.com/office/drawing/2014/main" id="{CA19C018-C02E-45CA-94BF-23EDDC36D684}"/>
              </a:ext>
            </a:extLst>
          </p:cNvPr>
          <p:cNvGraphicFramePr>
            <a:graphicFrameLocks/>
          </p:cNvGraphicFramePr>
          <p:nvPr>
            <p:extLst>
              <p:ext uri="{D42A27DB-BD31-4B8C-83A1-F6EECF244321}">
                <p14:modId xmlns:p14="http://schemas.microsoft.com/office/powerpoint/2010/main" val="3974930695"/>
              </p:ext>
            </p:extLst>
          </p:nvPr>
        </p:nvGraphicFramePr>
        <p:xfrm>
          <a:off x="1247775" y="1626455"/>
          <a:ext cx="6648450" cy="27008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9380702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Sector and Geographic Exposure</a:t>
            </a:r>
            <a:endParaRPr lang="en-US" dirty="0"/>
          </a:p>
        </p:txBody>
      </p:sp>
      <p:sp>
        <p:nvSpPr>
          <p:cNvPr id="3" name="TextBox 2"/>
          <p:cNvSpPr txBox="1"/>
          <p:nvPr/>
        </p:nvSpPr>
        <p:spPr>
          <a:xfrm>
            <a:off x="7056001" y="845256"/>
            <a:ext cx="19587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March 31, 2021</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304800" y="4489173"/>
            <a:ext cx="273767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Calibri"/>
                <a:ea typeface="+mn-ea"/>
                <a:cs typeface="+mn-cs"/>
              </a:rPr>
              <a:t>Source: Cambridge Associates</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9" name="Chart 8"/>
          <p:cNvGraphicFramePr>
            <a:graphicFrameLocks/>
          </p:cNvGraphicFramePr>
          <p:nvPr>
            <p:extLst>
              <p:ext uri="{D42A27DB-BD31-4B8C-83A1-F6EECF244321}">
                <p14:modId xmlns:p14="http://schemas.microsoft.com/office/powerpoint/2010/main" val="1316206343"/>
              </p:ext>
            </p:extLst>
          </p:nvPr>
        </p:nvGraphicFramePr>
        <p:xfrm>
          <a:off x="381000" y="1435556"/>
          <a:ext cx="4191000" cy="28713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828932940"/>
              </p:ext>
            </p:extLst>
          </p:nvPr>
        </p:nvGraphicFramePr>
        <p:xfrm>
          <a:off x="4572000" y="1435556"/>
          <a:ext cx="3962400" cy="29649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4033644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Private Equity Asset Class Performance</a:t>
            </a:r>
            <a:endParaRPr lang="en-US" dirty="0"/>
          </a:p>
        </p:txBody>
      </p:sp>
      <p:sp>
        <p:nvSpPr>
          <p:cNvPr id="4" name="TextBox 3"/>
          <p:cNvSpPr txBox="1"/>
          <p:nvPr/>
        </p:nvSpPr>
        <p:spPr>
          <a:xfrm>
            <a:off x="990600" y="1061650"/>
            <a:ext cx="762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Asset Class - Net Managed and Benchmark Returns (IRRs) as of March 31, 2021</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838200" y="4342236"/>
            <a:ext cx="7467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Note: Asset class IRR performance data is provided by </a:t>
            </a:r>
            <a:r>
              <a:rPr kumimoji="0" lang="en-US" sz="800" b="0" i="0" u="none" strike="noStrike" kern="1200" cap="none" spc="0" normalizeH="0" baseline="0" noProof="0" dirty="0" smtClean="0">
                <a:ln>
                  <a:noFill/>
                </a:ln>
                <a:solidFill>
                  <a:prstClr val="black"/>
                </a:solidFill>
                <a:effectLst/>
                <a:uLnTx/>
                <a:uFillTx/>
                <a:latin typeface="Calibri"/>
                <a:ea typeface="+mn-ea"/>
                <a:cs typeface="+mn-cs"/>
              </a:rPr>
              <a:t>Cambridge Associates. The PE benchmark is currently the Custom Iran- and Sudan-free ACWI IMI + 300bps. From July 2010 through June 2014 the benchmark was the Russell 3000 + 300 bps.  Prior to July 2010 , the benchmark was the Russell 3000 + 450 bps.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6" name="Chart 5" title="Net Managed and Benchmark Returns IRRs"/>
          <p:cNvGraphicFramePr>
            <a:graphicFrameLocks/>
          </p:cNvGraphicFramePr>
          <p:nvPr>
            <p:extLst>
              <p:ext uri="{D42A27DB-BD31-4B8C-83A1-F6EECF244321}">
                <p14:modId xmlns:p14="http://schemas.microsoft.com/office/powerpoint/2010/main" val="1499127175"/>
              </p:ext>
            </p:extLst>
          </p:nvPr>
        </p:nvGraphicFramePr>
        <p:xfrm>
          <a:off x="457200" y="1428750"/>
          <a:ext cx="8229600" cy="3009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424373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Sub-strategy Performance</a:t>
            </a:r>
            <a:endParaRPr lang="en-US" dirty="0"/>
          </a:p>
        </p:txBody>
      </p:sp>
      <p:sp>
        <p:nvSpPr>
          <p:cNvPr id="7" name="TextBox 6"/>
          <p:cNvSpPr txBox="1"/>
          <p:nvPr/>
        </p:nvSpPr>
        <p:spPr>
          <a:xfrm>
            <a:off x="410974" y="3691099"/>
            <a:ext cx="777240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Calibri"/>
                <a:ea typeface="+mn-ea"/>
                <a:cs typeface="+mn-cs"/>
              </a:rPr>
              <a:t>Sub-strategy returns and benchmark returns provided by Cambridge Associates and are calculated net of all  fees and expenses. The Cambridge benchmark is the weighted average median return  for the respective sub-strategy.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8" name="TextBox 7"/>
          <p:cNvSpPr txBox="1"/>
          <p:nvPr/>
        </p:nvSpPr>
        <p:spPr>
          <a:xfrm>
            <a:off x="6884901" y="844694"/>
            <a:ext cx="2133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As of </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March 31, 2021</a:t>
            </a:r>
          </a:p>
        </p:txBody>
      </p:sp>
      <p:graphicFrame>
        <p:nvGraphicFramePr>
          <p:cNvPr id="3" name="Table 2"/>
          <p:cNvGraphicFramePr>
            <a:graphicFrameLocks noGrp="1"/>
          </p:cNvGraphicFramePr>
          <p:nvPr>
            <p:extLst>
              <p:ext uri="{D42A27DB-BD31-4B8C-83A1-F6EECF244321}">
                <p14:modId xmlns:p14="http://schemas.microsoft.com/office/powerpoint/2010/main" val="2376669614"/>
              </p:ext>
            </p:extLst>
          </p:nvPr>
        </p:nvGraphicFramePr>
        <p:xfrm>
          <a:off x="533400" y="1428750"/>
          <a:ext cx="7924800" cy="2000250"/>
        </p:xfrm>
        <a:graphic>
          <a:graphicData uri="http://schemas.openxmlformats.org/drawingml/2006/table">
            <a:tbl>
              <a:tblPr/>
              <a:tblGrid>
                <a:gridCol w="2010420">
                  <a:extLst>
                    <a:ext uri="{9D8B030D-6E8A-4147-A177-3AD203B41FA5}">
                      <a16:colId xmlns:a16="http://schemas.microsoft.com/office/drawing/2014/main" val="20000"/>
                    </a:ext>
                  </a:extLst>
                </a:gridCol>
                <a:gridCol w="872741">
                  <a:extLst>
                    <a:ext uri="{9D8B030D-6E8A-4147-A177-3AD203B41FA5}">
                      <a16:colId xmlns:a16="http://schemas.microsoft.com/office/drawing/2014/main" val="20001"/>
                    </a:ext>
                  </a:extLst>
                </a:gridCol>
                <a:gridCol w="876638">
                  <a:extLst>
                    <a:ext uri="{9D8B030D-6E8A-4147-A177-3AD203B41FA5}">
                      <a16:colId xmlns:a16="http://schemas.microsoft.com/office/drawing/2014/main" val="20002"/>
                    </a:ext>
                  </a:extLst>
                </a:gridCol>
                <a:gridCol w="810402">
                  <a:extLst>
                    <a:ext uri="{9D8B030D-6E8A-4147-A177-3AD203B41FA5}">
                      <a16:colId xmlns:a16="http://schemas.microsoft.com/office/drawing/2014/main" val="20003"/>
                    </a:ext>
                  </a:extLst>
                </a:gridCol>
                <a:gridCol w="872741">
                  <a:extLst>
                    <a:ext uri="{9D8B030D-6E8A-4147-A177-3AD203B41FA5}">
                      <a16:colId xmlns:a16="http://schemas.microsoft.com/office/drawing/2014/main" val="20004"/>
                    </a:ext>
                  </a:extLst>
                </a:gridCol>
                <a:gridCol w="109093">
                  <a:extLst>
                    <a:ext uri="{9D8B030D-6E8A-4147-A177-3AD203B41FA5}">
                      <a16:colId xmlns:a16="http://schemas.microsoft.com/office/drawing/2014/main" val="20005"/>
                    </a:ext>
                  </a:extLst>
                </a:gridCol>
                <a:gridCol w="1344177">
                  <a:extLst>
                    <a:ext uri="{9D8B030D-6E8A-4147-A177-3AD203B41FA5}">
                      <a16:colId xmlns:a16="http://schemas.microsoft.com/office/drawing/2014/main" val="20006"/>
                    </a:ext>
                  </a:extLst>
                </a:gridCol>
                <a:gridCol w="1028588">
                  <a:extLst>
                    <a:ext uri="{9D8B030D-6E8A-4147-A177-3AD203B41FA5}">
                      <a16:colId xmlns:a16="http://schemas.microsoft.com/office/drawing/2014/main" val="20007"/>
                    </a:ext>
                  </a:extLst>
                </a:gridCol>
              </a:tblGrid>
              <a:tr h="201435">
                <a:tc>
                  <a:txBody>
                    <a:bodyPr/>
                    <a:lstStyle/>
                    <a:p>
                      <a:pPr algn="l" fontAlgn="b"/>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1" i="0" u="sng" strike="noStrike" dirty="0">
                          <a:solidFill>
                            <a:srgbClr val="000000"/>
                          </a:solidFill>
                          <a:effectLst/>
                          <a:latin typeface="Calibri"/>
                        </a:rPr>
                        <a:t>1yr</a:t>
                      </a:r>
                    </a:p>
                  </a:txBody>
                  <a:tcPr marL="9525" marR="9525" marT="7144" marB="0" anchor="b">
                    <a:lnL>
                      <a:noFill/>
                    </a:lnL>
                    <a:lnR>
                      <a:noFill/>
                    </a:lnR>
                    <a:lnT>
                      <a:noFill/>
                    </a:lnT>
                    <a:lnB>
                      <a:noFill/>
                    </a:lnB>
                  </a:tcPr>
                </a:tc>
                <a:tc>
                  <a:txBody>
                    <a:bodyPr/>
                    <a:lstStyle/>
                    <a:p>
                      <a:pPr algn="ctr" fontAlgn="b"/>
                      <a:r>
                        <a:rPr lang="en-US" sz="800" b="1" i="0" u="sng" strike="noStrike" dirty="0">
                          <a:solidFill>
                            <a:srgbClr val="000000"/>
                          </a:solidFill>
                          <a:effectLst/>
                          <a:latin typeface="Calibri"/>
                        </a:rPr>
                        <a:t>3yr</a:t>
                      </a:r>
                    </a:p>
                  </a:txBody>
                  <a:tcPr marL="9525" marR="9525" marT="7144" marB="0" anchor="b">
                    <a:lnL>
                      <a:noFill/>
                    </a:lnL>
                    <a:lnR>
                      <a:noFill/>
                    </a:lnR>
                    <a:lnT>
                      <a:noFill/>
                    </a:lnT>
                    <a:lnB>
                      <a:noFill/>
                    </a:lnB>
                  </a:tcPr>
                </a:tc>
                <a:tc>
                  <a:txBody>
                    <a:bodyPr/>
                    <a:lstStyle/>
                    <a:p>
                      <a:pPr algn="ctr" fontAlgn="b"/>
                      <a:r>
                        <a:rPr lang="en-US" sz="800" b="1" i="0" u="sng" strike="noStrike" dirty="0">
                          <a:solidFill>
                            <a:srgbClr val="000000"/>
                          </a:solidFill>
                          <a:effectLst/>
                          <a:latin typeface="Calibri"/>
                        </a:rPr>
                        <a:t>5yr</a:t>
                      </a:r>
                    </a:p>
                  </a:txBody>
                  <a:tcPr marL="9525" marR="9525" marT="7144" marB="0" anchor="b">
                    <a:lnL>
                      <a:noFill/>
                    </a:lnL>
                    <a:lnR>
                      <a:noFill/>
                    </a:lnR>
                    <a:lnT>
                      <a:noFill/>
                    </a:lnT>
                    <a:lnB>
                      <a:noFill/>
                    </a:lnB>
                  </a:tcPr>
                </a:tc>
                <a:tc>
                  <a:txBody>
                    <a:bodyPr/>
                    <a:lstStyle/>
                    <a:p>
                      <a:pPr algn="ctr" fontAlgn="b"/>
                      <a:r>
                        <a:rPr lang="en-US" sz="800" b="1" i="0" u="sng" strike="noStrike" dirty="0">
                          <a:solidFill>
                            <a:srgbClr val="000000"/>
                          </a:solidFill>
                          <a:effectLst/>
                          <a:latin typeface="Calibri"/>
                        </a:rPr>
                        <a:t>10yr</a:t>
                      </a:r>
                    </a:p>
                  </a:txBody>
                  <a:tcPr marL="9525" marR="9525" marT="7144" marB="0" anchor="b">
                    <a:lnL>
                      <a:noFill/>
                    </a:lnL>
                    <a:lnR>
                      <a:noFill/>
                    </a:lnR>
                    <a:lnT>
                      <a:noFill/>
                    </a:lnT>
                    <a:lnB>
                      <a:noFill/>
                    </a:lnB>
                  </a:tcPr>
                </a:tc>
                <a:tc>
                  <a:txBody>
                    <a:bodyPr/>
                    <a:lstStyle/>
                    <a:p>
                      <a:pPr algn="ctr" fontAlgn="b"/>
                      <a:endParaRPr lang="en-US" sz="800" b="1" i="0" u="sng"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1" i="0" u="sng" strike="noStrike" dirty="0">
                          <a:solidFill>
                            <a:srgbClr val="000000"/>
                          </a:solidFill>
                          <a:effectLst/>
                          <a:latin typeface="Calibri"/>
                        </a:rPr>
                        <a:t>Since Inception</a:t>
                      </a:r>
                    </a:p>
                  </a:txBody>
                  <a:tcPr marL="9525" marR="9525" marT="7144" marB="0" anchor="b">
                    <a:lnL>
                      <a:noFill/>
                    </a:lnL>
                    <a:lnR>
                      <a:noFill/>
                    </a:lnR>
                    <a:lnT>
                      <a:noFill/>
                    </a:lnT>
                    <a:lnB>
                      <a:noFill/>
                    </a:lnB>
                  </a:tcPr>
                </a:tc>
                <a:tc>
                  <a:txBody>
                    <a:bodyPr/>
                    <a:lstStyle/>
                    <a:p>
                      <a:pPr algn="ctr" fontAlgn="b"/>
                      <a:r>
                        <a:rPr lang="en-US" sz="800" b="1" i="0" u="sng" strike="noStrike" dirty="0" smtClean="0">
                          <a:solidFill>
                            <a:srgbClr val="000000"/>
                          </a:solidFill>
                          <a:effectLst/>
                          <a:latin typeface="Calibri"/>
                        </a:rPr>
                        <a:t>Cambridge Median</a:t>
                      </a:r>
                      <a:endParaRPr lang="en-US" sz="800" b="1" i="0" u="sng" strike="noStrike" dirty="0">
                        <a:solidFill>
                          <a:srgbClr val="000000"/>
                        </a:solidFill>
                        <a:effectLst/>
                        <a:latin typeface="Calibri"/>
                      </a:endParaRPr>
                    </a:p>
                  </a:txBody>
                  <a:tcPr marL="9525" marR="9525" marT="7144" marB="0" anchor="b">
                    <a:lnL>
                      <a:noFill/>
                    </a:lnL>
                    <a:lnR>
                      <a:noFill/>
                    </a:lnR>
                    <a:lnT>
                      <a:noFill/>
                    </a:lnT>
                    <a:lnB>
                      <a:noFill/>
                    </a:lnB>
                  </a:tcPr>
                </a:tc>
                <a:extLst>
                  <a:ext uri="{0D108BD9-81ED-4DB2-BD59-A6C34878D82A}">
                    <a16:rowId xmlns:a16="http://schemas.microsoft.com/office/drawing/2014/main" val="10000"/>
                  </a:ext>
                </a:extLst>
              </a:tr>
              <a:tr h="201435">
                <a:tc>
                  <a:txBody>
                    <a:bodyPr/>
                    <a:lstStyle/>
                    <a:p>
                      <a:pPr algn="l" fontAlgn="b"/>
                      <a:r>
                        <a:rPr lang="en-US" sz="800" b="1" i="0" u="none" strike="noStrike" dirty="0">
                          <a:solidFill>
                            <a:srgbClr val="000000"/>
                          </a:solidFill>
                          <a:effectLst/>
                          <a:latin typeface="Calibri"/>
                        </a:rPr>
                        <a:t>U.S. Buyouts</a:t>
                      </a: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51.3%</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19.2%</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20.2%</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15.8%</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13.1%</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12.5%</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extLst>
                  <a:ext uri="{0D108BD9-81ED-4DB2-BD59-A6C34878D82A}">
                    <a16:rowId xmlns:a16="http://schemas.microsoft.com/office/drawing/2014/main" val="10001"/>
                  </a:ext>
                </a:extLst>
              </a:tr>
              <a:tr h="201435">
                <a:tc>
                  <a:txBody>
                    <a:bodyPr/>
                    <a:lstStyle/>
                    <a:p>
                      <a:pPr algn="l" fontAlgn="b"/>
                      <a:r>
                        <a:rPr lang="en-US" sz="800" b="1" i="0" u="none" strike="noStrike" dirty="0">
                          <a:solidFill>
                            <a:srgbClr val="000000"/>
                          </a:solidFill>
                          <a:effectLst/>
                          <a:latin typeface="Calibri"/>
                        </a:rPr>
                        <a:t>Non-U.S. Buyouts</a:t>
                      </a: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56.7%</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20.7%</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20.0%</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16.4%</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13.7%</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14.7%</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extLst>
                  <a:ext uri="{0D108BD9-81ED-4DB2-BD59-A6C34878D82A}">
                    <a16:rowId xmlns:a16="http://schemas.microsoft.com/office/drawing/2014/main" val="10002"/>
                  </a:ext>
                </a:extLst>
              </a:tr>
              <a:tr h="201435">
                <a:tc>
                  <a:txBody>
                    <a:bodyPr/>
                    <a:lstStyle/>
                    <a:p>
                      <a:pPr algn="l" fontAlgn="b"/>
                      <a:r>
                        <a:rPr lang="en-US" sz="800" b="1" i="0" u="none" strike="noStrike" dirty="0">
                          <a:solidFill>
                            <a:srgbClr val="000000"/>
                          </a:solidFill>
                          <a:effectLst/>
                          <a:latin typeface="Calibri"/>
                        </a:rPr>
                        <a:t>U.S. Venture</a:t>
                      </a: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111.1%</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41.4%</a:t>
                      </a: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27.4%</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21.7%</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17.6%</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16.2%</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extLst>
                  <a:ext uri="{0D108BD9-81ED-4DB2-BD59-A6C34878D82A}">
                    <a16:rowId xmlns:a16="http://schemas.microsoft.com/office/drawing/2014/main" val="10003"/>
                  </a:ext>
                </a:extLst>
              </a:tr>
              <a:tr h="201435">
                <a:tc>
                  <a:txBody>
                    <a:bodyPr/>
                    <a:lstStyle/>
                    <a:p>
                      <a:pPr algn="l" fontAlgn="b"/>
                      <a:r>
                        <a:rPr lang="en-US" sz="800" b="1" i="0" u="none" strike="noStrike" dirty="0">
                          <a:solidFill>
                            <a:srgbClr val="000000"/>
                          </a:solidFill>
                          <a:effectLst/>
                          <a:latin typeface="Calibri"/>
                        </a:rPr>
                        <a:t>U.S. Growth Equity</a:t>
                      </a: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66.1%</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24.8%</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21.5%</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18.3%</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15.9%</a:t>
                      </a: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16.5%</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extLst>
                  <a:ext uri="{0D108BD9-81ED-4DB2-BD59-A6C34878D82A}">
                    <a16:rowId xmlns:a16="http://schemas.microsoft.com/office/drawing/2014/main" val="10004"/>
                  </a:ext>
                </a:extLst>
              </a:tr>
              <a:tr h="201435">
                <a:tc>
                  <a:txBody>
                    <a:bodyPr/>
                    <a:lstStyle/>
                    <a:p>
                      <a:pPr algn="l" fontAlgn="b"/>
                      <a:r>
                        <a:rPr lang="en-US" sz="800" b="1" i="0" u="none" strike="noStrike" dirty="0">
                          <a:solidFill>
                            <a:srgbClr val="000000"/>
                          </a:solidFill>
                          <a:effectLst/>
                          <a:latin typeface="Calibri"/>
                        </a:rPr>
                        <a:t>Non-U.S. Growth Equity</a:t>
                      </a: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41.7%</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18.1%</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16.6%</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11.8%</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12.3%</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15.0%</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extLst>
                  <a:ext uri="{0D108BD9-81ED-4DB2-BD59-A6C34878D82A}">
                    <a16:rowId xmlns:a16="http://schemas.microsoft.com/office/drawing/2014/main" val="10005"/>
                  </a:ext>
                </a:extLst>
              </a:tr>
              <a:tr h="201435">
                <a:tc>
                  <a:txBody>
                    <a:bodyPr/>
                    <a:lstStyle/>
                    <a:p>
                      <a:pPr algn="l" fontAlgn="b"/>
                      <a:r>
                        <a:rPr lang="en-US" sz="800" b="1" i="0" u="none" strike="noStrike" dirty="0">
                          <a:solidFill>
                            <a:srgbClr val="000000"/>
                          </a:solidFill>
                          <a:effectLst/>
                          <a:latin typeface="Calibri"/>
                        </a:rPr>
                        <a:t>Distressed/Turnaround</a:t>
                      </a: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49.0%</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15.0%</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15.9%</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13.6%</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19.6%</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9.7%</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extLst>
                  <a:ext uri="{0D108BD9-81ED-4DB2-BD59-A6C34878D82A}">
                    <a16:rowId xmlns:a16="http://schemas.microsoft.com/office/drawing/2014/main" val="10006"/>
                  </a:ext>
                </a:extLst>
              </a:tr>
              <a:tr h="201435">
                <a:tc>
                  <a:txBody>
                    <a:bodyPr/>
                    <a:lstStyle/>
                    <a:p>
                      <a:pPr algn="l" fontAlgn="b"/>
                      <a:r>
                        <a:rPr lang="en-US" sz="800" b="1" i="0" u="none" strike="noStrike" dirty="0" err="1">
                          <a:solidFill>
                            <a:srgbClr val="000000"/>
                          </a:solidFill>
                          <a:effectLst/>
                          <a:latin typeface="Calibri"/>
                        </a:rPr>
                        <a:t>Secondaries</a:t>
                      </a:r>
                      <a:endParaRPr lang="en-US" sz="800" b="1"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36.4%</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12.9%</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14.2%</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12.5%</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15.7%</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17.7%</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extLst>
                  <a:ext uri="{0D108BD9-81ED-4DB2-BD59-A6C34878D82A}">
                    <a16:rowId xmlns:a16="http://schemas.microsoft.com/office/drawing/2014/main" val="10007"/>
                  </a:ext>
                </a:extLst>
              </a:tr>
              <a:tr h="187335">
                <a:tc>
                  <a:txBody>
                    <a:bodyPr/>
                    <a:lstStyle/>
                    <a:p>
                      <a:pPr algn="l" fontAlgn="b"/>
                      <a:endParaRPr lang="en-US" sz="800" b="1"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extLst>
                  <a:ext uri="{0D108BD9-81ED-4DB2-BD59-A6C34878D82A}">
                    <a16:rowId xmlns:a16="http://schemas.microsoft.com/office/drawing/2014/main" val="10008"/>
                  </a:ext>
                </a:extLst>
              </a:tr>
              <a:tr h="201435">
                <a:tc>
                  <a:txBody>
                    <a:bodyPr/>
                    <a:lstStyle/>
                    <a:p>
                      <a:pPr algn="l" fontAlgn="b"/>
                      <a:r>
                        <a:rPr lang="en-US" sz="800" b="1" i="0" u="none" strike="noStrike" dirty="0">
                          <a:solidFill>
                            <a:srgbClr val="000000"/>
                          </a:solidFill>
                          <a:effectLst/>
                          <a:latin typeface="Calibri"/>
                        </a:rPr>
                        <a:t>Total PE Asset Class</a:t>
                      </a: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65.7%</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24.2%</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21.4%</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16.7%</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14.6%</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13.2%</a:t>
                      </a:r>
                      <a:endParaRPr lang="en-US" sz="800" b="0" i="0" u="none" strike="noStrike" dirty="0">
                        <a:solidFill>
                          <a:srgbClr val="000000"/>
                        </a:solidFill>
                        <a:effectLst/>
                        <a:latin typeface="Calibri"/>
                      </a:endParaRPr>
                    </a:p>
                  </a:txBody>
                  <a:tcPr marL="9525" marR="9525" marT="7144" marB="0" anchor="b">
                    <a:lnL>
                      <a:noFill/>
                    </a:lnL>
                    <a:lnR>
                      <a:noFill/>
                    </a:lnR>
                    <a:lnT>
                      <a:noFill/>
                    </a:lnT>
                    <a:lnB>
                      <a:noFill/>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71478481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2021 Commitment Activity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Commitments totaling $1.2 billion to 12 funds through August 31, 2021</a:t>
            </a:r>
          </a:p>
          <a:p>
            <a:pPr lvl="1"/>
            <a:r>
              <a:rPr lang="en-US" dirty="0" smtClean="0"/>
              <a:t>$781 million to 6 buyout funds</a:t>
            </a:r>
          </a:p>
          <a:p>
            <a:pPr lvl="2"/>
            <a:r>
              <a:rPr lang="en-US" dirty="0" smtClean="0"/>
              <a:t>Small 26%, Middle-Market 42%, Large 32%</a:t>
            </a:r>
          </a:p>
          <a:p>
            <a:pPr lvl="1"/>
            <a:r>
              <a:rPr lang="en-US" dirty="0" smtClean="0"/>
              <a:t>$175 million to 3 venture funds</a:t>
            </a:r>
          </a:p>
          <a:p>
            <a:pPr lvl="1"/>
            <a:r>
              <a:rPr lang="en-US" dirty="0" smtClean="0"/>
              <a:t>$200 million to 2 distressed funds</a:t>
            </a:r>
          </a:p>
          <a:p>
            <a:pPr lvl="1"/>
            <a:r>
              <a:rPr lang="en-US" dirty="0" smtClean="0"/>
              <a:t>$40 million to one secondary fund</a:t>
            </a:r>
          </a:p>
          <a:p>
            <a:pPr marL="446419" lvl="1" indent="0">
              <a:buNone/>
            </a:pPr>
            <a:endParaRPr lang="en-US" dirty="0"/>
          </a:p>
          <a:p>
            <a:pPr lvl="1"/>
            <a:r>
              <a:rPr lang="en-US" dirty="0" smtClean="0"/>
              <a:t>Geographic Focus</a:t>
            </a:r>
          </a:p>
          <a:p>
            <a:pPr lvl="2"/>
            <a:r>
              <a:rPr lang="en-US" dirty="0" smtClean="0"/>
              <a:t>US 62%, Europe 0%, Asia 17%, Global 21%</a:t>
            </a:r>
          </a:p>
          <a:p>
            <a:pPr marL="446419" lvl="1" indent="0">
              <a:buNone/>
            </a:pPr>
            <a:endParaRPr lang="en-US" dirty="0" smtClean="0"/>
          </a:p>
        </p:txBody>
      </p:sp>
    </p:spTree>
    <p:extLst>
      <p:ext uri="{BB962C8B-B14F-4D97-AF65-F5344CB8AC3E}">
        <p14:creationId xmlns:p14="http://schemas.microsoft.com/office/powerpoint/2010/main" val="249599687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0" y="2228850"/>
            <a:ext cx="2743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mn-cs"/>
              </a:rPr>
              <a:t>Appendix</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819322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Equity Aggregates</a:t>
            </a:r>
            <a:endParaRPr lang="en-US" dirty="0"/>
          </a:p>
        </p:txBody>
      </p:sp>
      <p:sp>
        <p:nvSpPr>
          <p:cNvPr id="4" name="TextBox 3"/>
          <p:cNvSpPr txBox="1"/>
          <p:nvPr/>
        </p:nvSpPr>
        <p:spPr>
          <a:xfrm>
            <a:off x="990600" y="1061651"/>
            <a:ext cx="7620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Dollar-Weighted Performance (IRRs) as of March 31, 2021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914400" y="3771900"/>
            <a:ext cx="7467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Note: Asset class IRR performance data is provided by </a:t>
            </a:r>
            <a:r>
              <a:rPr kumimoji="0" lang="en-US" sz="800" b="0" i="0" u="none" strike="noStrike" kern="1200" cap="none" spc="0" normalizeH="0" baseline="0" noProof="0" dirty="0" smtClean="0">
                <a:ln>
                  <a:noFill/>
                </a:ln>
                <a:solidFill>
                  <a:prstClr val="black"/>
                </a:solidFill>
                <a:effectLst/>
                <a:uLnTx/>
                <a:uFillTx/>
                <a:latin typeface="Calibri"/>
                <a:ea typeface="+mn-ea"/>
                <a:cs typeface="+mn-cs"/>
              </a:rPr>
              <a:t>Cambridge Associates. The PE benchmark is currently the Custom Iran- and Sudan-free ACWI IMI + 300bps. From July 2010 through June 2014 the benchmark was the Russell 3000 + 300 bps.  Prior to July 2010 , the benchmark was the Russell 3000 + 450 bps.  Prior to November 1999, Private Equity was part of the Domestic Equity asset class and its benchmark was the Domestic Equity target index + 750 bps. </a:t>
            </a:r>
          </a:p>
        </p:txBody>
      </p:sp>
      <p:graphicFrame>
        <p:nvGraphicFramePr>
          <p:cNvPr id="5" name="Table 4"/>
          <p:cNvGraphicFramePr>
            <a:graphicFrameLocks noGrp="1"/>
          </p:cNvGraphicFramePr>
          <p:nvPr>
            <p:extLst>
              <p:ext uri="{D42A27DB-BD31-4B8C-83A1-F6EECF244321}">
                <p14:modId xmlns:p14="http://schemas.microsoft.com/office/powerpoint/2010/main" val="1402210095"/>
              </p:ext>
            </p:extLst>
          </p:nvPr>
        </p:nvGraphicFramePr>
        <p:xfrm>
          <a:off x="304801" y="1428751"/>
          <a:ext cx="8458199" cy="1943097"/>
        </p:xfrm>
        <a:graphic>
          <a:graphicData uri="http://schemas.openxmlformats.org/drawingml/2006/table">
            <a:tbl>
              <a:tblPr/>
              <a:tblGrid>
                <a:gridCol w="283552">
                  <a:extLst>
                    <a:ext uri="{9D8B030D-6E8A-4147-A177-3AD203B41FA5}">
                      <a16:colId xmlns:a16="http://schemas.microsoft.com/office/drawing/2014/main" val="20000"/>
                    </a:ext>
                  </a:extLst>
                </a:gridCol>
                <a:gridCol w="2938620">
                  <a:extLst>
                    <a:ext uri="{9D8B030D-6E8A-4147-A177-3AD203B41FA5}">
                      <a16:colId xmlns:a16="http://schemas.microsoft.com/office/drawing/2014/main" val="20001"/>
                    </a:ext>
                  </a:extLst>
                </a:gridCol>
                <a:gridCol w="115998">
                  <a:extLst>
                    <a:ext uri="{9D8B030D-6E8A-4147-A177-3AD203B41FA5}">
                      <a16:colId xmlns:a16="http://schemas.microsoft.com/office/drawing/2014/main" val="20002"/>
                    </a:ext>
                  </a:extLst>
                </a:gridCol>
                <a:gridCol w="956985">
                  <a:extLst>
                    <a:ext uri="{9D8B030D-6E8A-4147-A177-3AD203B41FA5}">
                      <a16:colId xmlns:a16="http://schemas.microsoft.com/office/drawing/2014/main" val="20003"/>
                    </a:ext>
                  </a:extLst>
                </a:gridCol>
                <a:gridCol w="115998">
                  <a:extLst>
                    <a:ext uri="{9D8B030D-6E8A-4147-A177-3AD203B41FA5}">
                      <a16:colId xmlns:a16="http://schemas.microsoft.com/office/drawing/2014/main" val="20004"/>
                    </a:ext>
                  </a:extLst>
                </a:gridCol>
                <a:gridCol w="863542">
                  <a:extLst>
                    <a:ext uri="{9D8B030D-6E8A-4147-A177-3AD203B41FA5}">
                      <a16:colId xmlns:a16="http://schemas.microsoft.com/office/drawing/2014/main" val="20005"/>
                    </a:ext>
                  </a:extLst>
                </a:gridCol>
                <a:gridCol w="115998">
                  <a:extLst>
                    <a:ext uri="{9D8B030D-6E8A-4147-A177-3AD203B41FA5}">
                      <a16:colId xmlns:a16="http://schemas.microsoft.com/office/drawing/2014/main" val="20006"/>
                    </a:ext>
                  </a:extLst>
                </a:gridCol>
                <a:gridCol w="605768">
                  <a:extLst>
                    <a:ext uri="{9D8B030D-6E8A-4147-A177-3AD203B41FA5}">
                      <a16:colId xmlns:a16="http://schemas.microsoft.com/office/drawing/2014/main" val="20007"/>
                    </a:ext>
                  </a:extLst>
                </a:gridCol>
                <a:gridCol w="605768">
                  <a:extLst>
                    <a:ext uri="{9D8B030D-6E8A-4147-A177-3AD203B41FA5}">
                      <a16:colId xmlns:a16="http://schemas.microsoft.com/office/drawing/2014/main" val="20008"/>
                    </a:ext>
                  </a:extLst>
                </a:gridCol>
                <a:gridCol w="605768">
                  <a:extLst>
                    <a:ext uri="{9D8B030D-6E8A-4147-A177-3AD203B41FA5}">
                      <a16:colId xmlns:a16="http://schemas.microsoft.com/office/drawing/2014/main" val="20009"/>
                    </a:ext>
                  </a:extLst>
                </a:gridCol>
                <a:gridCol w="605768">
                  <a:extLst>
                    <a:ext uri="{9D8B030D-6E8A-4147-A177-3AD203B41FA5}">
                      <a16:colId xmlns:a16="http://schemas.microsoft.com/office/drawing/2014/main" val="20010"/>
                    </a:ext>
                  </a:extLst>
                </a:gridCol>
                <a:gridCol w="644434">
                  <a:extLst>
                    <a:ext uri="{9D8B030D-6E8A-4147-A177-3AD203B41FA5}">
                      <a16:colId xmlns:a16="http://schemas.microsoft.com/office/drawing/2014/main" val="20011"/>
                    </a:ext>
                  </a:extLst>
                </a:gridCol>
              </a:tblGrid>
              <a:tr h="396353">
                <a:tc>
                  <a:txBody>
                    <a:bodyPr/>
                    <a:lstStyle/>
                    <a:p>
                      <a:pPr algn="l" fontAlgn="b"/>
                      <a:endParaRPr lang="en-US" sz="800" b="0" i="0" u="none" strike="noStrike" dirty="0">
                        <a:solidFill>
                          <a:srgbClr val="000000"/>
                        </a:solidFill>
                        <a:effectLst/>
                        <a:latin typeface="Calibri"/>
                      </a:endParaRPr>
                    </a:p>
                  </a:txBody>
                  <a:tcPr marL="9409" marR="9409" marT="7057"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9409" marR="9409" marT="7057"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sng" strike="noStrike">
                          <a:solidFill>
                            <a:srgbClr val="000000"/>
                          </a:solidFill>
                          <a:effectLst/>
                          <a:latin typeface="Calibri"/>
                        </a:rPr>
                        <a:t>Inception Date</a:t>
                      </a:r>
                    </a:p>
                  </a:txBody>
                  <a:tcPr marL="9409" marR="9409" marT="7057"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Market </a:t>
                      </a:r>
                      <a:r>
                        <a:rPr lang="en-US" sz="800" b="0" i="0" u="none" strike="noStrike" dirty="0" smtClean="0">
                          <a:solidFill>
                            <a:srgbClr val="000000"/>
                          </a:solidFill>
                          <a:effectLst/>
                          <a:latin typeface="Calibri"/>
                        </a:rPr>
                        <a:t>Value </a:t>
                      </a:r>
                    </a:p>
                    <a:p>
                      <a:pPr algn="ctr" fontAlgn="b"/>
                      <a:r>
                        <a:rPr lang="en-US" sz="800" b="0" i="0" u="sng" strike="noStrike" dirty="0" smtClean="0">
                          <a:solidFill>
                            <a:srgbClr val="000000"/>
                          </a:solidFill>
                          <a:effectLst/>
                          <a:latin typeface="Calibri"/>
                        </a:rPr>
                        <a:t> </a:t>
                      </a:r>
                      <a:r>
                        <a:rPr lang="en-US" sz="800" b="0" i="0" u="sng" strike="noStrike" dirty="0">
                          <a:solidFill>
                            <a:srgbClr val="000000"/>
                          </a:solidFill>
                          <a:effectLst/>
                          <a:latin typeface="Calibri"/>
                        </a:rPr>
                        <a:t>(in Millions)</a:t>
                      </a:r>
                    </a:p>
                  </a:txBody>
                  <a:tcPr marL="9409" marR="9409" marT="7057"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sng" strike="noStrike" dirty="0">
                          <a:solidFill>
                            <a:srgbClr val="000000"/>
                          </a:solidFill>
                          <a:effectLst/>
                          <a:latin typeface="Calibri"/>
                        </a:rPr>
                        <a:t>1yr</a:t>
                      </a:r>
                    </a:p>
                  </a:txBody>
                  <a:tcPr marL="9409" marR="9409" marT="7057" marB="0" anchor="b">
                    <a:lnL>
                      <a:noFill/>
                    </a:lnL>
                    <a:lnR>
                      <a:noFill/>
                    </a:lnR>
                    <a:lnT>
                      <a:noFill/>
                    </a:lnT>
                    <a:lnB>
                      <a:noFill/>
                    </a:lnB>
                  </a:tcPr>
                </a:tc>
                <a:tc>
                  <a:txBody>
                    <a:bodyPr/>
                    <a:lstStyle/>
                    <a:p>
                      <a:pPr algn="ctr" fontAlgn="b"/>
                      <a:r>
                        <a:rPr lang="en-US" sz="800" b="0" i="0" u="sng" strike="noStrike" dirty="0">
                          <a:solidFill>
                            <a:srgbClr val="000000"/>
                          </a:solidFill>
                          <a:effectLst/>
                          <a:latin typeface="Calibri"/>
                        </a:rPr>
                        <a:t>3yr</a:t>
                      </a:r>
                    </a:p>
                  </a:txBody>
                  <a:tcPr marL="9409" marR="9409" marT="7057" marB="0" anchor="b">
                    <a:lnL>
                      <a:noFill/>
                    </a:lnL>
                    <a:lnR>
                      <a:noFill/>
                    </a:lnR>
                    <a:lnT>
                      <a:noFill/>
                    </a:lnT>
                    <a:lnB>
                      <a:noFill/>
                    </a:lnB>
                  </a:tcPr>
                </a:tc>
                <a:tc>
                  <a:txBody>
                    <a:bodyPr/>
                    <a:lstStyle/>
                    <a:p>
                      <a:pPr algn="ctr" fontAlgn="b"/>
                      <a:r>
                        <a:rPr lang="en-US" sz="800" b="0" i="0" u="sng" strike="noStrike" dirty="0">
                          <a:solidFill>
                            <a:srgbClr val="000000"/>
                          </a:solidFill>
                          <a:effectLst/>
                          <a:latin typeface="Calibri"/>
                        </a:rPr>
                        <a:t>5yr</a:t>
                      </a:r>
                    </a:p>
                  </a:txBody>
                  <a:tcPr marL="9409" marR="9409" marT="7057" marB="0" anchor="b">
                    <a:lnL>
                      <a:noFill/>
                    </a:lnL>
                    <a:lnR>
                      <a:noFill/>
                    </a:lnR>
                    <a:lnT>
                      <a:noFill/>
                    </a:lnT>
                    <a:lnB>
                      <a:noFill/>
                    </a:lnB>
                  </a:tcPr>
                </a:tc>
                <a:tc>
                  <a:txBody>
                    <a:bodyPr/>
                    <a:lstStyle/>
                    <a:p>
                      <a:pPr algn="ctr" fontAlgn="b"/>
                      <a:r>
                        <a:rPr lang="en-US" sz="800" b="0" i="0" u="sng" strike="noStrike" dirty="0">
                          <a:solidFill>
                            <a:srgbClr val="000000"/>
                          </a:solidFill>
                          <a:effectLst/>
                          <a:latin typeface="Calibri"/>
                        </a:rPr>
                        <a:t>10yr</a:t>
                      </a:r>
                    </a:p>
                  </a:txBody>
                  <a:tcPr marL="9409" marR="9409" marT="7057"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Since </a:t>
                      </a:r>
                      <a:r>
                        <a:rPr lang="en-US" sz="800" b="0" i="0" u="sng" strike="noStrike" dirty="0">
                          <a:solidFill>
                            <a:srgbClr val="000000"/>
                          </a:solidFill>
                          <a:effectLst/>
                          <a:latin typeface="Calibri"/>
                        </a:rPr>
                        <a:t>Inception</a:t>
                      </a:r>
                    </a:p>
                  </a:txBody>
                  <a:tcPr marL="9409" marR="9409" marT="7057" marB="0" anchor="b">
                    <a:lnL>
                      <a:noFill/>
                    </a:lnL>
                    <a:lnR>
                      <a:noFill/>
                    </a:lnR>
                    <a:lnT>
                      <a:noFill/>
                    </a:lnT>
                    <a:lnB>
                      <a:noFill/>
                    </a:lnB>
                  </a:tcPr>
                </a:tc>
                <a:extLst>
                  <a:ext uri="{0D108BD9-81ED-4DB2-BD59-A6C34878D82A}">
                    <a16:rowId xmlns:a16="http://schemas.microsoft.com/office/drawing/2014/main" val="10000"/>
                  </a:ext>
                </a:extLst>
              </a:tr>
              <a:tr h="193343">
                <a:tc gridSpan="2">
                  <a:txBody>
                    <a:bodyPr/>
                    <a:lstStyle/>
                    <a:p>
                      <a:pPr algn="l" fontAlgn="b"/>
                      <a:r>
                        <a:rPr lang="en-US" sz="800" b="0" i="0" u="none" strike="noStrike" dirty="0">
                          <a:solidFill>
                            <a:srgbClr val="000000"/>
                          </a:solidFill>
                          <a:effectLst/>
                          <a:latin typeface="Calibri"/>
                        </a:rPr>
                        <a:t>Total Private Equity</a:t>
                      </a:r>
                    </a:p>
                  </a:txBody>
                  <a:tcPr marL="9409" marR="9409" marT="7057" marB="0" anchor="b">
                    <a:lnL>
                      <a:noFill/>
                    </a:lnL>
                    <a:lnR>
                      <a:noFill/>
                    </a:lnR>
                    <a:lnT>
                      <a:noFill/>
                    </a:lnT>
                    <a:lnB>
                      <a:noFill/>
                    </a:lnB>
                  </a:tcPr>
                </a:tc>
                <a:tc hMerge="1">
                  <a:txBody>
                    <a:bodyPr/>
                    <a:lstStyle/>
                    <a:p>
                      <a:endParaRPr lang="en-US"/>
                    </a:p>
                  </a:txBody>
                  <a:tcPr/>
                </a:tc>
                <a:tc>
                  <a:txBody>
                    <a:bodyPr/>
                    <a:lstStyle/>
                    <a:p>
                      <a:pPr algn="l"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1/27/1989</a:t>
                      </a:r>
                    </a:p>
                  </a:txBody>
                  <a:tcPr marL="9409" marR="9409" marT="7057"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$17,935.2</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65.7%</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24.2%</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21.3%</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16.1%</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11.0%</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extLst>
                  <a:ext uri="{0D108BD9-81ED-4DB2-BD59-A6C34878D82A}">
                    <a16:rowId xmlns:a16="http://schemas.microsoft.com/office/drawing/2014/main" val="10001"/>
                  </a:ext>
                </a:extLst>
              </a:tr>
              <a:tr h="193343">
                <a:tc>
                  <a:txBody>
                    <a:bodyPr/>
                    <a:lstStyle/>
                    <a:p>
                      <a:pPr algn="l"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Custom Iran- and Sudan-free ACWI IMI +</a:t>
                      </a:r>
                      <a:r>
                        <a:rPr lang="en-US" sz="800" b="0" i="0" u="none" strike="noStrike" dirty="0" smtClean="0">
                          <a:solidFill>
                            <a:srgbClr val="000000"/>
                          </a:solidFill>
                          <a:effectLst/>
                          <a:latin typeface="Calibri"/>
                        </a:rPr>
                        <a:t>300bps</a:t>
                      </a:r>
                      <a:endParaRPr lang="en-US" sz="800" b="0" i="0" u="none" strike="noStrike" dirty="0">
                        <a:solidFill>
                          <a:srgbClr val="000000"/>
                        </a:solidFill>
                        <a:effectLst/>
                        <a:latin typeface="Calibri"/>
                      </a:endParaRPr>
                    </a:p>
                  </a:txBody>
                  <a:tcPr marL="9409" marR="9409" marT="7057"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61.4%</a:t>
                      </a: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13.8%</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15.7%</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13.7%</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11.2%</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extLst>
                  <a:ext uri="{0D108BD9-81ED-4DB2-BD59-A6C34878D82A}">
                    <a16:rowId xmlns:a16="http://schemas.microsoft.com/office/drawing/2014/main" val="10002"/>
                  </a:ext>
                </a:extLst>
              </a:tr>
              <a:tr h="193343">
                <a:tc>
                  <a:txBody>
                    <a:bodyPr/>
                    <a:lstStyle/>
                    <a:p>
                      <a:pPr algn="l" fontAlgn="b"/>
                      <a:endParaRPr lang="en-US" sz="800" b="0" i="0" u="none" strike="noStrike" dirty="0">
                        <a:solidFill>
                          <a:srgbClr val="000000"/>
                        </a:solidFill>
                        <a:effectLst/>
                        <a:latin typeface="Calibri"/>
                      </a:endParaRPr>
                    </a:p>
                  </a:txBody>
                  <a:tcPr marL="9409" marR="9409" marT="7057"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9409" marR="9409" marT="7057"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extLst>
                  <a:ext uri="{0D108BD9-81ED-4DB2-BD59-A6C34878D82A}">
                    <a16:rowId xmlns:a16="http://schemas.microsoft.com/office/drawing/2014/main" val="10003"/>
                  </a:ext>
                </a:extLst>
              </a:tr>
              <a:tr h="193343">
                <a:tc gridSpan="2">
                  <a:txBody>
                    <a:bodyPr/>
                    <a:lstStyle/>
                    <a:p>
                      <a:pPr algn="l" fontAlgn="b"/>
                      <a:r>
                        <a:rPr lang="en-US" sz="800" b="0" i="0" u="none" strike="noStrike" dirty="0">
                          <a:solidFill>
                            <a:srgbClr val="000000"/>
                          </a:solidFill>
                          <a:effectLst/>
                          <a:latin typeface="Calibri"/>
                        </a:rPr>
                        <a:t>Private Equity Legacy Portfolio</a:t>
                      </a:r>
                    </a:p>
                  </a:txBody>
                  <a:tcPr marL="9409" marR="9409" marT="7057" marB="0" anchor="b">
                    <a:lnL>
                      <a:noFill/>
                    </a:lnL>
                    <a:lnR>
                      <a:noFill/>
                    </a:lnR>
                    <a:lnT>
                      <a:noFill/>
                    </a:lnT>
                    <a:lnB>
                      <a:noFill/>
                    </a:lnB>
                  </a:tcPr>
                </a:tc>
                <a:tc hMerge="1">
                  <a:txBody>
                    <a:bodyPr/>
                    <a:lstStyle/>
                    <a:p>
                      <a:endParaRPr lang="en-US"/>
                    </a:p>
                  </a:txBody>
                  <a:tcPr/>
                </a:tc>
                <a:tc>
                  <a:txBody>
                    <a:bodyPr/>
                    <a:lstStyle/>
                    <a:p>
                      <a:pPr algn="l"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a:solidFill>
                            <a:srgbClr val="000000"/>
                          </a:solidFill>
                          <a:effectLst/>
                          <a:latin typeface="Calibri"/>
                        </a:rPr>
                        <a:t>1/27/1989</a:t>
                      </a:r>
                    </a:p>
                  </a:txBody>
                  <a:tcPr marL="9409" marR="9409" marT="7057"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$2.6</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0.0%</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-4.2%</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-4.8%</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-15.6%</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3.7%</a:t>
                      </a:r>
                    </a:p>
                  </a:txBody>
                  <a:tcPr marL="9409" marR="9409" marT="7057" marB="0" anchor="b">
                    <a:lnL>
                      <a:noFill/>
                    </a:lnL>
                    <a:lnR>
                      <a:noFill/>
                    </a:lnR>
                    <a:lnT>
                      <a:noFill/>
                    </a:lnT>
                    <a:lnB>
                      <a:noFill/>
                    </a:lnB>
                  </a:tcPr>
                </a:tc>
                <a:extLst>
                  <a:ext uri="{0D108BD9-81ED-4DB2-BD59-A6C34878D82A}">
                    <a16:rowId xmlns:a16="http://schemas.microsoft.com/office/drawing/2014/main" val="10004"/>
                  </a:ext>
                </a:extLst>
              </a:tr>
              <a:tr h="193343">
                <a:tc>
                  <a:txBody>
                    <a:bodyPr/>
                    <a:lstStyle/>
                    <a:p>
                      <a:pPr algn="l" fontAlgn="b"/>
                      <a:endParaRPr lang="en-US" sz="800" b="0" i="0" u="none" strike="noStrike" dirty="0">
                        <a:solidFill>
                          <a:srgbClr val="000000"/>
                        </a:solidFill>
                        <a:effectLst/>
                        <a:latin typeface="Calibri"/>
                      </a:endParaRPr>
                    </a:p>
                  </a:txBody>
                  <a:tcPr marL="9409" marR="9409" marT="7057"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Custom Iran- and Sudan-free ACWI IMI +300bps</a:t>
                      </a:r>
                    </a:p>
                  </a:txBody>
                  <a:tcPr marL="9409" marR="9409" marT="7057"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60.1%</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12.3%</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15.7%</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13.7%</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12.4%</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extLst>
                  <a:ext uri="{0D108BD9-81ED-4DB2-BD59-A6C34878D82A}">
                    <a16:rowId xmlns:a16="http://schemas.microsoft.com/office/drawing/2014/main" val="10005"/>
                  </a:ext>
                </a:extLst>
              </a:tr>
              <a:tr h="193343">
                <a:tc>
                  <a:txBody>
                    <a:bodyPr/>
                    <a:lstStyle/>
                    <a:p>
                      <a:pPr algn="l" fontAlgn="b"/>
                      <a:endParaRPr lang="en-US" sz="800" b="0" i="0" u="none" strike="noStrike" dirty="0">
                        <a:solidFill>
                          <a:srgbClr val="000000"/>
                        </a:solidFill>
                        <a:effectLst/>
                        <a:latin typeface="Calibri"/>
                      </a:endParaRPr>
                    </a:p>
                  </a:txBody>
                  <a:tcPr marL="9409" marR="9409" marT="7057"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extLst>
                  <a:ext uri="{0D108BD9-81ED-4DB2-BD59-A6C34878D82A}">
                    <a16:rowId xmlns:a16="http://schemas.microsoft.com/office/drawing/2014/main" val="10006"/>
                  </a:ext>
                </a:extLst>
              </a:tr>
              <a:tr h="193343">
                <a:tc gridSpan="2">
                  <a:txBody>
                    <a:bodyPr/>
                    <a:lstStyle/>
                    <a:p>
                      <a:pPr algn="l" fontAlgn="b"/>
                      <a:r>
                        <a:rPr lang="en-US" sz="800" b="0" i="0" u="none" strike="noStrike" dirty="0">
                          <a:solidFill>
                            <a:srgbClr val="000000"/>
                          </a:solidFill>
                          <a:effectLst/>
                          <a:latin typeface="Calibri"/>
                        </a:rPr>
                        <a:t>Private Equity Asset Class Portfolio</a:t>
                      </a:r>
                    </a:p>
                  </a:txBody>
                  <a:tcPr marL="9409" marR="9409" marT="7057" marB="0" anchor="b">
                    <a:lnL>
                      <a:noFill/>
                    </a:lnL>
                    <a:lnR>
                      <a:noFill/>
                    </a:lnR>
                    <a:lnT>
                      <a:noFill/>
                    </a:lnT>
                    <a:lnB>
                      <a:noFill/>
                    </a:lnB>
                  </a:tcPr>
                </a:tc>
                <a:tc hMerge="1">
                  <a:txBody>
                    <a:bodyPr/>
                    <a:lstStyle/>
                    <a:p>
                      <a:endParaRPr lang="en-US"/>
                    </a:p>
                  </a:txBody>
                  <a:tcPr/>
                </a:tc>
                <a:tc>
                  <a:txBody>
                    <a:bodyPr/>
                    <a:lstStyle/>
                    <a:p>
                      <a:pPr algn="l"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a:solidFill>
                            <a:srgbClr val="000000"/>
                          </a:solidFill>
                          <a:effectLst/>
                          <a:latin typeface="Calibri"/>
                        </a:rPr>
                        <a:t>8/31/2000</a:t>
                      </a:r>
                    </a:p>
                  </a:txBody>
                  <a:tcPr marL="9409" marR="9409" marT="7057"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$17,932.6</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65.7%</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24.2%</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21.4%</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16.7%</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14.6%</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extLst>
                  <a:ext uri="{0D108BD9-81ED-4DB2-BD59-A6C34878D82A}">
                    <a16:rowId xmlns:a16="http://schemas.microsoft.com/office/drawing/2014/main" val="10007"/>
                  </a:ext>
                </a:extLst>
              </a:tr>
              <a:tr h="193343">
                <a:tc>
                  <a:txBody>
                    <a:bodyPr/>
                    <a:lstStyle/>
                    <a:p>
                      <a:pPr algn="l" fontAlgn="b"/>
                      <a:endParaRPr lang="en-US" sz="800" b="0" i="0" u="none" strike="noStrike" dirty="0">
                        <a:solidFill>
                          <a:srgbClr val="000000"/>
                        </a:solidFill>
                        <a:effectLst/>
                        <a:latin typeface="Calibri"/>
                      </a:endParaRPr>
                    </a:p>
                  </a:txBody>
                  <a:tcPr marL="9409" marR="9409" marT="7057"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Custom Iran- and Sudan-free ACWI IMI +300bps</a:t>
                      </a:r>
                    </a:p>
                  </a:txBody>
                  <a:tcPr marL="9409" marR="9409" marT="7057"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61.4%</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13.8%</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15.7%</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13.7%</a:t>
                      </a:r>
                      <a:endParaRPr lang="en-US" sz="800" b="0" i="0" u="none" strike="noStrike" dirty="0">
                        <a:solidFill>
                          <a:schemeClr val="tx1"/>
                        </a:solidFill>
                        <a:effectLst/>
                        <a:latin typeface="Calibri"/>
                      </a:endParaRPr>
                    </a:p>
                  </a:txBody>
                  <a:tcPr marL="9409" marR="9409" marT="7057" marB="0" anchor="b">
                    <a:lnL>
                      <a:noFill/>
                    </a:lnL>
                    <a:lnR>
                      <a:noFill/>
                    </a:lnR>
                    <a:lnT>
                      <a:noFill/>
                    </a:lnT>
                    <a:lnB>
                      <a:noFill/>
                    </a:lnB>
                  </a:tcPr>
                </a:tc>
                <a:tc>
                  <a:txBody>
                    <a:bodyPr/>
                    <a:lstStyle/>
                    <a:p>
                      <a:pPr algn="ctr" fontAlgn="b"/>
                      <a:r>
                        <a:rPr lang="en-US" sz="800" b="0" i="0" u="none" strike="noStrike" dirty="0" smtClean="0">
                          <a:solidFill>
                            <a:schemeClr val="tx1"/>
                          </a:solidFill>
                          <a:effectLst/>
                          <a:latin typeface="Calibri"/>
                        </a:rPr>
                        <a:t>12.4%</a:t>
                      </a:r>
                    </a:p>
                  </a:txBody>
                  <a:tcPr marL="9409" marR="9409" marT="7057" marB="0" anchor="b">
                    <a:lnL>
                      <a:noFill/>
                    </a:lnL>
                    <a:lnR>
                      <a:noFill/>
                    </a:lnR>
                    <a:lnT>
                      <a:noFill/>
                    </a:lnT>
                    <a:lnB>
                      <a:noFill/>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736768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of the Investment Advisory Council </a:t>
            </a:r>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2031317"/>
          </a:xfrm>
          <a:prstGeom prst="rect">
            <a:avLst/>
          </a:prstGeom>
        </p:spPr>
        <p:txBody>
          <a:bodyPr wrap="square" lIns="91432" tIns="45716" rIns="91432" bIns="45716">
            <a:spAutoFit/>
          </a:bodyPr>
          <a:lstStyle/>
          <a:p>
            <a:r>
              <a:rPr lang="en-US" b="1" dirty="0">
                <a:solidFill>
                  <a:prstClr val="black"/>
                </a:solidFill>
              </a:rPr>
              <a:t>Item 5.	Florida Retirement System Investment Plan Update</a:t>
            </a:r>
          </a:p>
          <a:p>
            <a:r>
              <a:rPr lang="en-US" b="1" dirty="0">
                <a:solidFill>
                  <a:prstClr val="black"/>
                </a:solidFill>
              </a:rPr>
              <a:t>	</a:t>
            </a:r>
          </a:p>
          <a:p>
            <a:r>
              <a:rPr lang="en-US" i="1" dirty="0"/>
              <a:t>	Dan Beard, Chief Defined Contribution Programs</a:t>
            </a:r>
            <a:endParaRPr lang="en-US" i="1" dirty="0">
              <a:solidFill>
                <a:prstClr val="black"/>
              </a:solidFill>
            </a:endParaRPr>
          </a:p>
          <a:p>
            <a:endParaRPr lang="en-US" i="1" dirty="0">
              <a:solidFill>
                <a:prstClr val="black"/>
              </a:solidFill>
            </a:endParaRPr>
          </a:p>
          <a:p>
            <a:r>
              <a:rPr lang="en-US" i="1" dirty="0">
                <a:solidFill>
                  <a:prstClr val="black"/>
                </a:solidFill>
              </a:rPr>
              <a:t>	</a:t>
            </a:r>
            <a:r>
              <a:rPr lang="en-US" i="1" dirty="0"/>
              <a:t>(See Attachments 5E)</a:t>
            </a:r>
            <a:r>
              <a:rPr lang="en-US" dirty="0"/>
              <a:t> 	</a:t>
            </a:r>
          </a:p>
          <a:p>
            <a:endParaRPr lang="en-US" i="1" dirty="0">
              <a:solidFill>
                <a:prstClr val="black"/>
              </a:solidFill>
            </a:endParaRPr>
          </a:p>
          <a:p>
            <a:r>
              <a:rPr lang="en-US" i="1" dirty="0">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186</a:t>
            </a:fld>
            <a:endParaRPr lang="en-US"/>
          </a:p>
        </p:txBody>
      </p:sp>
    </p:spTree>
    <p:extLst>
      <p:ext uri="{BB962C8B-B14F-4D97-AF65-F5344CB8AC3E}">
        <p14:creationId xmlns:p14="http://schemas.microsoft.com/office/powerpoint/2010/main" val="202730498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a:t>
            </a:r>
            <a:br>
              <a:rPr lang="en-US" dirty="0"/>
            </a:br>
            <a:r>
              <a:rPr lang="en-US" dirty="0"/>
              <a:t>   </a:t>
            </a:r>
          </a:p>
        </p:txBody>
      </p:sp>
      <p:sp>
        <p:nvSpPr>
          <p:cNvPr id="3" name="Subtitle 2"/>
          <p:cNvSpPr>
            <a:spLocks noGrp="1"/>
          </p:cNvSpPr>
          <p:nvPr>
            <p:ph type="subTitle" idx="1"/>
          </p:nvPr>
        </p:nvSpPr>
        <p:spPr/>
        <p:txBody>
          <a:bodyPr/>
          <a:lstStyle/>
          <a:p>
            <a:endParaRPr lang="en-US" dirty="0"/>
          </a:p>
          <a:p>
            <a:endParaRPr lang="en-US" dirty="0"/>
          </a:p>
          <a:p>
            <a:r>
              <a:rPr lang="en-US" sz="2700" b="1" dirty="0">
                <a:solidFill>
                  <a:schemeClr val="tx1"/>
                </a:solidFill>
              </a:rPr>
              <a:t>FRS INVESTMENT PLAN</a:t>
            </a:r>
          </a:p>
        </p:txBody>
      </p:sp>
    </p:spTree>
    <p:extLst>
      <p:ext uri="{BB962C8B-B14F-4D97-AF65-F5344CB8AC3E}">
        <p14:creationId xmlns:p14="http://schemas.microsoft.com/office/powerpoint/2010/main" val="35871430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850" y="277586"/>
            <a:ext cx="6629400" cy="742950"/>
          </a:xfrm>
        </p:spPr>
        <p:txBody>
          <a:bodyPr>
            <a:noAutofit/>
          </a:bodyPr>
          <a:lstStyle/>
          <a:p>
            <a:pPr algn="ctr"/>
            <a:r>
              <a:rPr lang="en-US" sz="2250" b="1" dirty="0"/>
              <a:t>FRS Investment Plan Snapshot </a:t>
            </a:r>
            <a:br>
              <a:rPr lang="en-US" sz="2250" b="1" dirty="0"/>
            </a:br>
            <a:r>
              <a:rPr lang="en-US" sz="1800" dirty="0"/>
              <a:t>(</a:t>
            </a:r>
            <a:r>
              <a:rPr lang="en-US" sz="1800" b="1" dirty="0"/>
              <a:t>as of June 30, 2021</a:t>
            </a:r>
            <a:r>
              <a:rPr lang="en-US" sz="1800" dirty="0"/>
              <a:t>)</a:t>
            </a:r>
          </a:p>
        </p:txBody>
      </p:sp>
      <p:sp>
        <p:nvSpPr>
          <p:cNvPr id="5" name="Content Placeholder 2"/>
          <p:cNvSpPr>
            <a:spLocks noGrp="1"/>
          </p:cNvSpPr>
          <p:nvPr>
            <p:ph idx="1"/>
          </p:nvPr>
        </p:nvSpPr>
        <p:spPr bwMode="auto">
          <a:xfrm>
            <a:off x="228600" y="1020536"/>
            <a:ext cx="8801100" cy="4857750"/>
          </a:xfrm>
          <a:prstGeom prst="rect">
            <a:avLst/>
          </a:prstGeom>
          <a:noFill/>
          <a:ln w="9525">
            <a:noFill/>
            <a:miter lim="800000"/>
            <a:headEnd/>
            <a:tailEnd/>
          </a:ln>
          <a:effectLst>
            <a:outerShdw dist="17961" dir="2700000" algn="ctr" rotWithShape="0">
              <a:schemeClr val="folHlink">
                <a:alpha val="50000"/>
              </a:schemeClr>
            </a:outerShdw>
          </a:effectLst>
        </p:spPr>
        <p:txBody>
          <a:bodyPr vert="horz" wrap="square" lIns="34290" tIns="34290" rIns="34290" bIns="34290" numCol="1" rtlCol="0" anchor="t" anchorCtr="0" compatLnSpc="1">
            <a:prstTxWarp prst="textNoShape">
              <a:avLst/>
            </a:prstTxWarp>
            <a:noAutofit/>
          </a:bodyPr>
          <a:lstStyle>
            <a:lvl1pPr marL="231775" indent="-231775" algn="l" rtl="0" eaLnBrk="0" fontAlgn="base" hangingPunct="0">
              <a:spcBef>
                <a:spcPct val="20000"/>
              </a:spcBef>
              <a:spcAft>
                <a:spcPct val="0"/>
              </a:spcAft>
              <a:buClr>
                <a:srgbClr val="0000FF"/>
              </a:buClr>
              <a:buFont typeface="Times New Roman" pitchFamily="18" charset="0"/>
              <a:buChar char="•"/>
              <a:defRPr sz="3000">
                <a:solidFill>
                  <a:schemeClr val="tx1"/>
                </a:solidFill>
                <a:latin typeface="+mn-lt"/>
                <a:ea typeface="+mn-ea"/>
                <a:cs typeface="+mn-cs"/>
              </a:defRPr>
            </a:lvl1pPr>
            <a:lvl2pPr marL="682625" indent="-217488" algn="l" rtl="0" eaLnBrk="0" fontAlgn="base" hangingPunct="0">
              <a:lnSpc>
                <a:spcPct val="90000"/>
              </a:lnSpc>
              <a:spcBef>
                <a:spcPct val="25000"/>
              </a:spcBef>
              <a:spcAft>
                <a:spcPct val="0"/>
              </a:spcAft>
              <a:buClr>
                <a:srgbClr val="FFCC00"/>
              </a:buClr>
              <a:buFont typeface="Times New Roman" pitchFamily="18" charset="0"/>
              <a:buChar char="•"/>
              <a:defRPr sz="2600">
                <a:solidFill>
                  <a:srgbClr val="990033"/>
                </a:solidFill>
                <a:latin typeface="+mn-lt"/>
              </a:defRPr>
            </a:lvl2pPr>
            <a:lvl3pPr marL="1139825" indent="-225425" algn="l" rtl="0" eaLnBrk="0" fontAlgn="base" hangingPunct="0">
              <a:lnSpc>
                <a:spcPct val="95000"/>
              </a:lnSpc>
              <a:spcBef>
                <a:spcPct val="25000"/>
              </a:spcBef>
              <a:spcAft>
                <a:spcPct val="0"/>
              </a:spcAft>
              <a:buClr>
                <a:srgbClr val="990033"/>
              </a:buClr>
              <a:buFont typeface="Times New Roman" pitchFamily="18" charset="0"/>
              <a:buChar char="•"/>
              <a:defRPr sz="2200">
                <a:solidFill>
                  <a:srgbClr val="003399"/>
                </a:solidFill>
                <a:latin typeface="+mn-lt"/>
              </a:defRPr>
            </a:lvl3pPr>
            <a:lvl4pPr marL="1597025" indent="-217488" algn="l" rtl="0" eaLnBrk="0" fontAlgn="base" hangingPunct="0">
              <a:lnSpc>
                <a:spcPct val="90000"/>
              </a:lnSpc>
              <a:spcBef>
                <a:spcPct val="20000"/>
              </a:spcBef>
              <a:spcAft>
                <a:spcPct val="0"/>
              </a:spcAft>
              <a:buClr>
                <a:srgbClr val="0000FF"/>
              </a:buClr>
              <a:buFont typeface="Times New Roman" pitchFamily="18" charset="0"/>
              <a:buChar char="•"/>
              <a:defRPr sz="2000" i="1">
                <a:solidFill>
                  <a:srgbClr val="002776"/>
                </a:solidFill>
                <a:latin typeface="+mn-lt"/>
              </a:defRPr>
            </a:lvl4pPr>
            <a:lvl5pPr marL="2057400" indent="-228600" algn="l" rtl="0" eaLnBrk="0" fontAlgn="base" hangingPunct="0">
              <a:spcBef>
                <a:spcPct val="20000"/>
              </a:spcBef>
              <a:spcAft>
                <a:spcPct val="0"/>
              </a:spcAft>
              <a:buChar char="»"/>
              <a:defRPr sz="2000">
                <a:solidFill>
                  <a:schemeClr val="tx1"/>
                </a:solidFill>
                <a:latin typeface="+mj-lt"/>
              </a:defRPr>
            </a:lvl5pPr>
            <a:lvl6pPr marL="2514600" indent="-228600" algn="l" rtl="0" fontAlgn="base">
              <a:spcBef>
                <a:spcPct val="20000"/>
              </a:spcBef>
              <a:spcAft>
                <a:spcPct val="0"/>
              </a:spcAft>
              <a:buChar char="»"/>
              <a:defRPr sz="2000">
                <a:solidFill>
                  <a:schemeClr val="tx1"/>
                </a:solidFill>
                <a:latin typeface="+mj-lt"/>
              </a:defRPr>
            </a:lvl6pPr>
            <a:lvl7pPr marL="2971800" indent="-228600" algn="l" rtl="0" fontAlgn="base">
              <a:spcBef>
                <a:spcPct val="20000"/>
              </a:spcBef>
              <a:spcAft>
                <a:spcPct val="0"/>
              </a:spcAft>
              <a:buChar char="»"/>
              <a:defRPr sz="2000">
                <a:solidFill>
                  <a:schemeClr val="tx1"/>
                </a:solidFill>
                <a:latin typeface="+mj-lt"/>
              </a:defRPr>
            </a:lvl7pPr>
            <a:lvl8pPr marL="3429000" indent="-228600" algn="l" rtl="0" fontAlgn="base">
              <a:spcBef>
                <a:spcPct val="20000"/>
              </a:spcBef>
              <a:spcAft>
                <a:spcPct val="0"/>
              </a:spcAft>
              <a:buChar char="»"/>
              <a:defRPr sz="2000">
                <a:solidFill>
                  <a:schemeClr val="tx1"/>
                </a:solidFill>
                <a:latin typeface="+mj-lt"/>
              </a:defRPr>
            </a:lvl8pPr>
            <a:lvl9pPr marL="3886200" indent="-228600" algn="l" rtl="0" fontAlgn="base">
              <a:spcBef>
                <a:spcPct val="20000"/>
              </a:spcBef>
              <a:spcAft>
                <a:spcPct val="0"/>
              </a:spcAft>
              <a:buChar char="»"/>
              <a:defRPr sz="2000">
                <a:solidFill>
                  <a:schemeClr val="tx1"/>
                </a:solidFill>
                <a:latin typeface="+mj-lt"/>
              </a:defRPr>
            </a:lvl9pPr>
          </a:lstStyle>
          <a:p>
            <a:pPr>
              <a:defRPr/>
            </a:pPr>
            <a:r>
              <a:rPr lang="en-US" sz="1800" b="1" dirty="0">
                <a:latin typeface="Arial" panose="020B0604020202020204" pitchFamily="34" charset="0"/>
                <a:cs typeface="Arial" panose="020B0604020202020204" pitchFamily="34" charset="0"/>
              </a:rPr>
              <a:t>Assets:</a:t>
            </a:r>
            <a:r>
              <a:rPr lang="en-US" sz="1800" b="1" dirty="0">
                <a:solidFill>
                  <a:schemeClr val="tx2">
                    <a:lumMod val="75000"/>
                  </a:schemeClr>
                </a:solidFill>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$14.8 B (28.9% increase since June 30, 2020)</a:t>
            </a:r>
          </a:p>
          <a:p>
            <a:pPr lvl="8">
              <a:buFont typeface="Wingdings" panose="05000000000000000000" pitchFamily="2" charset="2"/>
              <a:buChar char="Ø"/>
            </a:pPr>
            <a:r>
              <a:rPr lang="en-US" sz="1050" b="1" dirty="0">
                <a:latin typeface="Arial" panose="020B0604020202020204" pitchFamily="34" charset="0"/>
                <a:cs typeface="Arial" panose="020B0604020202020204" pitchFamily="34" charset="0"/>
              </a:rPr>
              <a:t>   5.77%   - 2nd Quarter 2021 Return</a:t>
            </a:r>
          </a:p>
          <a:p>
            <a:pPr lvl="8">
              <a:buFont typeface="Wingdings" panose="05000000000000000000" pitchFamily="2" charset="2"/>
              <a:buChar char="Ø"/>
            </a:pPr>
            <a:r>
              <a:rPr lang="en-US" sz="1050" b="1" dirty="0">
                <a:latin typeface="Arial" panose="020B0604020202020204" pitchFamily="34" charset="0"/>
                <a:cs typeface="Arial" panose="020B0604020202020204" pitchFamily="34" charset="0"/>
              </a:rPr>
              <a:t>   9.22%   - Calendar Year 2021 to Date Return</a:t>
            </a:r>
          </a:p>
          <a:p>
            <a:pPr lvl="8">
              <a:buFont typeface="Wingdings" panose="05000000000000000000" pitchFamily="2" charset="2"/>
              <a:buChar char="Ø"/>
            </a:pPr>
            <a:r>
              <a:rPr lang="en-US" sz="1050" b="1" dirty="0">
                <a:latin typeface="Arial" panose="020B0604020202020204" pitchFamily="34" charset="0"/>
                <a:cs typeface="Arial" panose="020B0604020202020204" pitchFamily="34" charset="0"/>
              </a:rPr>
              <a:t>  28.40%  - Fiscal Year  (July 20 – June 21)</a:t>
            </a:r>
          </a:p>
          <a:p>
            <a:pPr>
              <a:spcBef>
                <a:spcPts val="0"/>
              </a:spcBef>
              <a:defRPr/>
            </a:pPr>
            <a:r>
              <a:rPr lang="en-US" sz="1800" b="1" dirty="0">
                <a:latin typeface="Arial" panose="020B0604020202020204" pitchFamily="34" charset="0"/>
                <a:cs typeface="Arial" panose="020B0604020202020204" pitchFamily="34" charset="0"/>
              </a:rPr>
              <a:t>Members:		      </a:t>
            </a:r>
            <a:r>
              <a:rPr lang="en-US" sz="1500" b="1" dirty="0">
                <a:latin typeface="Arial" panose="020B0604020202020204" pitchFamily="34" charset="0"/>
                <a:cs typeface="Arial" panose="020B0604020202020204" pitchFamily="34" charset="0"/>
              </a:rPr>
              <a:t>261,385 </a:t>
            </a:r>
            <a:r>
              <a:rPr lang="en-US" sz="1350" b="1" dirty="0">
                <a:latin typeface="Arial" panose="020B0604020202020204" pitchFamily="34" charset="0"/>
                <a:cs typeface="Arial" panose="020B0604020202020204" pitchFamily="34" charset="0"/>
              </a:rPr>
              <a:t>(up 12.1% since June 30, 2020)</a:t>
            </a:r>
          </a:p>
          <a:p>
            <a:pPr lvl="8">
              <a:buFont typeface="Wingdings" panose="05000000000000000000" pitchFamily="2" charset="2"/>
              <a:buChar char="Ø"/>
              <a:defRPr/>
            </a:pPr>
            <a:r>
              <a:rPr lang="en-US" sz="1050" b="1" dirty="0">
                <a:latin typeface="Arial" panose="020B0604020202020204" pitchFamily="34" charset="0"/>
                <a:cs typeface="Arial" panose="020B0604020202020204" pitchFamily="34" charset="0"/>
              </a:rPr>
              <a:t>Active     – 180,836 (28% of active FRS membership)</a:t>
            </a:r>
          </a:p>
          <a:p>
            <a:pPr lvl="8">
              <a:buFont typeface="Wingdings" panose="05000000000000000000" pitchFamily="2" charset="2"/>
              <a:buChar char="Ø"/>
              <a:defRPr/>
            </a:pPr>
            <a:r>
              <a:rPr lang="en-US" sz="1050" b="1" dirty="0">
                <a:latin typeface="Arial" panose="020B0604020202020204" pitchFamily="34" charset="0"/>
                <a:cs typeface="Arial" panose="020B0604020202020204" pitchFamily="34" charset="0"/>
              </a:rPr>
              <a:t>Inactive   –   80,549</a:t>
            </a:r>
          </a:p>
          <a:p>
            <a:pPr>
              <a:defRPr/>
            </a:pPr>
            <a:r>
              <a:rPr lang="en-US" sz="1800" b="1" dirty="0">
                <a:latin typeface="Arial" panose="020B0604020202020204" pitchFamily="34" charset="0"/>
                <a:cs typeface="Arial" panose="020B0604020202020204" pitchFamily="34" charset="0"/>
              </a:rPr>
              <a:t>Average Acct Balance:  </a:t>
            </a:r>
            <a:r>
              <a:rPr lang="en-US" sz="1350" b="1" dirty="0">
                <a:latin typeface="Arial" panose="020B0604020202020204" pitchFamily="34" charset="0"/>
                <a:cs typeface="Arial" panose="020B0604020202020204" pitchFamily="34" charset="0"/>
              </a:rPr>
              <a:t>$56,597 (8% increase since June 30, 2020)</a:t>
            </a:r>
          </a:p>
          <a:p>
            <a:pPr>
              <a:defRPr/>
            </a:pPr>
            <a:r>
              <a:rPr lang="en-US" sz="1800" b="1" dirty="0">
                <a:latin typeface="Arial" panose="020B0604020202020204" pitchFamily="34" charset="0"/>
                <a:cs typeface="Arial" panose="020B0604020202020204" pitchFamily="34" charset="0"/>
              </a:rPr>
              <a:t>Average Age:	      </a:t>
            </a:r>
            <a:r>
              <a:rPr lang="en-US" sz="1350" b="1" dirty="0">
                <a:latin typeface="Arial" panose="020B0604020202020204" pitchFamily="34" charset="0"/>
                <a:cs typeface="Arial" panose="020B0604020202020204" pitchFamily="34" charset="0"/>
              </a:rPr>
              <a:t>46</a:t>
            </a:r>
          </a:p>
          <a:p>
            <a:pPr lvl="8">
              <a:buFont typeface="Wingdings" panose="05000000000000000000" pitchFamily="2" charset="2"/>
              <a:buChar char="Ø"/>
              <a:defRPr/>
            </a:pPr>
            <a:r>
              <a:rPr lang="en-US" sz="1050" b="1" dirty="0">
                <a:latin typeface="Arial" panose="020B0604020202020204" pitchFamily="34" charset="0"/>
                <a:cs typeface="Arial" panose="020B0604020202020204" pitchFamily="34" charset="0"/>
              </a:rPr>
              <a:t>Males – 47 (35% of members)</a:t>
            </a:r>
          </a:p>
          <a:p>
            <a:pPr lvl="8">
              <a:buFont typeface="Wingdings" panose="05000000000000000000" pitchFamily="2" charset="2"/>
              <a:buChar char="Ø"/>
              <a:defRPr/>
            </a:pPr>
            <a:r>
              <a:rPr lang="en-US" sz="1050" b="1" dirty="0">
                <a:latin typeface="Arial" panose="020B0604020202020204" pitchFamily="34" charset="0"/>
                <a:cs typeface="Arial" panose="020B0604020202020204" pitchFamily="34" charset="0"/>
              </a:rPr>
              <a:t>Females – 45 (65% of members)</a:t>
            </a:r>
          </a:p>
          <a:p>
            <a:pPr>
              <a:defRPr/>
            </a:pPr>
            <a:r>
              <a:rPr lang="en-US" sz="1800" b="1" dirty="0">
                <a:latin typeface="Arial" panose="020B0604020202020204" pitchFamily="34" charset="0"/>
                <a:cs typeface="Arial" panose="020B0604020202020204" pitchFamily="34" charset="0"/>
              </a:rPr>
              <a:t>Average Yrs of Service: </a:t>
            </a:r>
            <a:r>
              <a:rPr lang="en-US" sz="1350" b="1" dirty="0">
                <a:solidFill>
                  <a:srgbClr val="FF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5 Years (active members)</a:t>
            </a:r>
          </a:p>
          <a:p>
            <a:pPr>
              <a:defRPr/>
            </a:pPr>
            <a:r>
              <a:rPr lang="en-US" sz="1800" b="1" dirty="0">
                <a:latin typeface="Arial" panose="020B0604020202020204" pitchFamily="34" charset="0"/>
                <a:cs typeface="Arial" panose="020B0604020202020204" pitchFamily="34" charset="0"/>
              </a:rPr>
              <a:t>Retirees:		</a:t>
            </a:r>
            <a:r>
              <a:rPr lang="en-US" sz="1350" b="1" dirty="0">
                <a:latin typeface="Arial" panose="020B0604020202020204" pitchFamily="34" charset="0"/>
                <a:cs typeface="Arial" panose="020B0604020202020204" pitchFamily="34" charset="0"/>
              </a:rPr>
              <a:t>162,529 (8% increase since June 30, 2020)</a:t>
            </a:r>
          </a:p>
          <a:p>
            <a:pPr>
              <a:defRPr/>
            </a:pPr>
            <a:r>
              <a:rPr lang="en-US" sz="1800" b="1" dirty="0">
                <a:latin typeface="Arial" panose="020B0604020202020204" pitchFamily="34" charset="0"/>
                <a:cs typeface="Arial" panose="020B0604020202020204" pitchFamily="34" charset="0"/>
              </a:rPr>
              <a:t>Distributions:	      </a:t>
            </a:r>
            <a:r>
              <a:rPr lang="en-US" sz="1350" b="1" dirty="0">
                <a:latin typeface="Arial" panose="020B0604020202020204" pitchFamily="34" charset="0"/>
                <a:cs typeface="Arial" panose="020B0604020202020204" pitchFamily="34" charset="0"/>
              </a:rPr>
              <a:t>$15.4 B</a:t>
            </a:r>
          </a:p>
          <a:p>
            <a:pPr lvl="8">
              <a:spcBef>
                <a:spcPts val="0"/>
              </a:spcBef>
              <a:buFont typeface="Wingdings" panose="05000000000000000000" pitchFamily="2" charset="2"/>
              <a:buChar char="Ø"/>
              <a:tabLst>
                <a:tab pos="4329113" algn="l"/>
              </a:tabLst>
              <a:defRPr/>
            </a:pPr>
            <a:r>
              <a:rPr lang="en-US" sz="1050" b="1" dirty="0">
                <a:latin typeface="Arial" panose="020B0604020202020204" pitchFamily="34" charset="0"/>
                <a:cs typeface="Arial" panose="020B0604020202020204" pitchFamily="34" charset="0"/>
              </a:rPr>
              <a:t>Lump Sum Payouts – 	40% </a:t>
            </a:r>
          </a:p>
          <a:p>
            <a:pPr lvl="8">
              <a:spcBef>
                <a:spcPts val="0"/>
              </a:spcBef>
              <a:buFont typeface="Wingdings" panose="05000000000000000000" pitchFamily="2" charset="2"/>
              <a:buChar char="Ø"/>
              <a:tabLst>
                <a:tab pos="4329113" algn="l"/>
              </a:tabLst>
              <a:defRPr/>
            </a:pPr>
            <a:r>
              <a:rPr lang="en-US" sz="1050" b="1" dirty="0">
                <a:latin typeface="Arial" panose="020B0604020202020204" pitchFamily="34" charset="0"/>
                <a:cs typeface="Arial" panose="020B0604020202020204" pitchFamily="34" charset="0"/>
              </a:rPr>
              <a:t>Rollovers                   –	60%</a:t>
            </a:r>
          </a:p>
        </p:txBody>
      </p:sp>
      <p:sp>
        <p:nvSpPr>
          <p:cNvPr id="3" name="Slide Number Placeholder 2"/>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188</a:t>
            </a:fld>
            <a:endParaRPr lang="en-US">
              <a:solidFill>
                <a:prstClr val="black">
                  <a:tint val="75000"/>
                </a:prstClr>
              </a:solidFill>
            </a:endParaRPr>
          </a:p>
        </p:txBody>
      </p:sp>
    </p:spTree>
    <p:extLst>
      <p:ext uri="{BB962C8B-B14F-4D97-AF65-F5344CB8AC3E}">
        <p14:creationId xmlns:p14="http://schemas.microsoft.com/office/powerpoint/2010/main" val="19423626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FRS Investment Plan Performance by Asset Class</a:t>
            </a:r>
            <a:br>
              <a:rPr lang="en-US" sz="2400" b="1" dirty="0"/>
            </a:br>
            <a:r>
              <a:rPr lang="en-US" sz="1500" b="1" dirty="0"/>
              <a:t>(as of June 30, 2021)</a:t>
            </a:r>
          </a:p>
        </p:txBody>
      </p:sp>
      <p:graphicFrame>
        <p:nvGraphicFramePr>
          <p:cNvPr id="3" name="Object 2"/>
          <p:cNvGraphicFramePr>
            <a:graphicFrameLocks noChangeAspect="1"/>
          </p:cNvGraphicFramePr>
          <p:nvPr>
            <p:custDataLst>
              <p:tags r:id="rId2"/>
            </p:custDataLst>
            <p:extLst>
              <p:ext uri="{D42A27DB-BD31-4B8C-83A1-F6EECF244321}">
                <p14:modId xmlns:p14="http://schemas.microsoft.com/office/powerpoint/2010/main" val="2926551574"/>
              </p:ext>
            </p:extLst>
          </p:nvPr>
        </p:nvGraphicFramePr>
        <p:xfrm>
          <a:off x="0" y="1085850"/>
          <a:ext cx="9170194" cy="3887391"/>
        </p:xfrm>
        <a:graphic>
          <a:graphicData uri="http://schemas.openxmlformats.org/presentationml/2006/ole">
            <mc:AlternateContent xmlns:mc="http://schemas.openxmlformats.org/markup-compatibility/2006">
              <mc:Choice xmlns:v="urn:schemas-microsoft-com:vml" Requires="v">
                <p:oleObj spid="_x0000_s3081" name="Worksheet" r:id="rId5" imgW="7343632" imgH="2676375" progId="Excel.Sheet.12">
                  <p:embed/>
                </p:oleObj>
              </mc:Choice>
              <mc:Fallback>
                <p:oleObj name="Worksheet" r:id="rId5" imgW="7343632" imgH="2676375" progId="Excel.Sheet.12">
                  <p:embed/>
                  <p:pic>
                    <p:nvPicPr>
                      <p:cNvPr id="3" name="Object 2"/>
                      <p:cNvPicPr/>
                      <p:nvPr/>
                    </p:nvPicPr>
                    <p:blipFill>
                      <a:blip r:embed="rId6"/>
                      <a:stretch>
                        <a:fillRect/>
                      </a:stretch>
                    </p:blipFill>
                    <p:spPr>
                      <a:xfrm>
                        <a:off x="0" y="1085850"/>
                        <a:ext cx="9170194" cy="3887391"/>
                      </a:xfrm>
                      <a:prstGeom prst="rect">
                        <a:avLst/>
                      </a:prstGeom>
                      <a:ln/>
                    </p:spPr>
                  </p:pic>
                </p:oleObj>
              </mc:Fallback>
            </mc:AlternateContent>
          </a:graphicData>
        </a:graphic>
      </p:graphicFrame>
      <p:sp>
        <p:nvSpPr>
          <p:cNvPr id="4" name="Slide Number Placeholder 3"/>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189</a:t>
            </a:fld>
            <a:endParaRPr lang="en-US">
              <a:solidFill>
                <a:prstClr val="black">
                  <a:tint val="75000"/>
                </a:prstClr>
              </a:solidFill>
            </a:endParaRPr>
          </a:p>
        </p:txBody>
      </p:sp>
    </p:spTree>
    <p:extLst>
      <p:ext uri="{BB962C8B-B14F-4D97-AF65-F5344CB8AC3E}">
        <p14:creationId xmlns:p14="http://schemas.microsoft.com/office/powerpoint/2010/main" val="1006216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p:cNvSpPr>
          <p:nvPr>
            <p:ph type="title"/>
          </p:nvPr>
        </p:nvSpPr>
        <p:spPr/>
        <p:txBody>
          <a:bodyPr/>
          <a:lstStyle/>
          <a:p>
            <a:r>
              <a:rPr lang="en-US" dirty="0"/>
              <a:t>SBA Approach to Assumption Development</a:t>
            </a:r>
            <a:br>
              <a:rPr lang="en-US" dirty="0"/>
            </a:br>
            <a:r>
              <a:rPr lang="en-US" sz="1600" dirty="0"/>
              <a:t>Historical Equity Risk Premium (ERP) Assumption</a:t>
            </a:r>
            <a:r>
              <a:rPr lang="en-US" sz="1600" baseline="30000" dirty="0"/>
              <a:t>1</a:t>
            </a:r>
          </a:p>
        </p:txBody>
      </p:sp>
      <p:sp>
        <p:nvSpPr>
          <p:cNvPr id="4" name="Content Placeholder 3"/>
          <p:cNvSpPr>
            <a:spLocks noGrp="1"/>
          </p:cNvSpPr>
          <p:nvPr>
            <p:ph idx="1"/>
          </p:nvPr>
        </p:nvSpPr>
        <p:spPr>
          <a:xfrm>
            <a:off x="357188" y="848916"/>
            <a:ext cx="8443912" cy="233573"/>
          </a:xfrm>
        </p:spPr>
        <p:txBody>
          <a:bodyPr/>
          <a:lstStyle/>
          <a:p>
            <a:pPr>
              <a:defRPr/>
            </a:pPr>
            <a:r>
              <a:rPr lang="en-US" dirty="0"/>
              <a:t>Average Global Equity Risk Premium = Average (Global Equity Return – U.S. Bond Return)</a:t>
            </a:r>
          </a:p>
        </p:txBody>
      </p:sp>
      <p:sp>
        <p:nvSpPr>
          <p:cNvPr id="10" name="TextBox 1"/>
          <p:cNvSpPr txBox="1">
            <a:spLocks noChangeArrowheads="1"/>
          </p:cNvSpPr>
          <p:nvPr/>
        </p:nvSpPr>
        <p:spPr bwMode="auto">
          <a:xfrm>
            <a:off x="365759" y="4175771"/>
            <a:ext cx="7265963" cy="492443"/>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1	</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Equity Risk Premium is defined as the excess return earned over bonds that compensates investors for taking on higher risk; all returns are 15-year geometric average (compounded) expected returns</a:t>
            </a:r>
          </a:p>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2	</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Global equity risk premium used starting in 2016; prior years were based on U.S. equity risk premiums</a:t>
            </a:r>
          </a:p>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3	</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An asset-liability study was not completed in 2014</a:t>
            </a:r>
          </a:p>
        </p:txBody>
      </p:sp>
      <p:graphicFrame>
        <p:nvGraphicFramePr>
          <p:cNvPr id="3" name="Table 2"/>
          <p:cNvGraphicFramePr>
            <a:graphicFrameLocks noGrp="1"/>
          </p:cNvGraphicFramePr>
          <p:nvPr>
            <p:extLst>
              <p:ext uri="{D42A27DB-BD31-4B8C-83A1-F6EECF244321}">
                <p14:modId xmlns:p14="http://schemas.microsoft.com/office/powerpoint/2010/main" val="1305963923"/>
              </p:ext>
            </p:extLst>
          </p:nvPr>
        </p:nvGraphicFramePr>
        <p:xfrm>
          <a:off x="460658" y="2743200"/>
          <a:ext cx="6057905" cy="1317813"/>
        </p:xfrm>
        <a:graphic>
          <a:graphicData uri="http://schemas.openxmlformats.org/drawingml/2006/table">
            <a:tbl>
              <a:tblPr firstRow="1" bandRow="1">
                <a:tableStyleId>{073A0DAA-6AF3-43AB-8588-CEC1D06C72B9}</a:tableStyleId>
              </a:tblPr>
              <a:tblGrid>
                <a:gridCol w="1345395">
                  <a:extLst>
                    <a:ext uri="{9D8B030D-6E8A-4147-A177-3AD203B41FA5}">
                      <a16:colId xmlns:a16="http://schemas.microsoft.com/office/drawing/2014/main" val="20000"/>
                    </a:ext>
                  </a:extLst>
                </a:gridCol>
                <a:gridCol w="471251">
                  <a:extLst>
                    <a:ext uri="{9D8B030D-6E8A-4147-A177-3AD203B41FA5}">
                      <a16:colId xmlns:a16="http://schemas.microsoft.com/office/drawing/2014/main" val="2409014679"/>
                    </a:ext>
                  </a:extLst>
                </a:gridCol>
                <a:gridCol w="471251">
                  <a:extLst>
                    <a:ext uri="{9D8B030D-6E8A-4147-A177-3AD203B41FA5}">
                      <a16:colId xmlns:a16="http://schemas.microsoft.com/office/drawing/2014/main" val="3394640031"/>
                    </a:ext>
                  </a:extLst>
                </a:gridCol>
                <a:gridCol w="471251">
                  <a:extLst>
                    <a:ext uri="{9D8B030D-6E8A-4147-A177-3AD203B41FA5}">
                      <a16:colId xmlns:a16="http://schemas.microsoft.com/office/drawing/2014/main" val="322807204"/>
                    </a:ext>
                  </a:extLst>
                </a:gridCol>
                <a:gridCol w="471251">
                  <a:extLst>
                    <a:ext uri="{9D8B030D-6E8A-4147-A177-3AD203B41FA5}">
                      <a16:colId xmlns:a16="http://schemas.microsoft.com/office/drawing/2014/main" val="2140170154"/>
                    </a:ext>
                  </a:extLst>
                </a:gridCol>
                <a:gridCol w="471251">
                  <a:extLst>
                    <a:ext uri="{9D8B030D-6E8A-4147-A177-3AD203B41FA5}">
                      <a16:colId xmlns:a16="http://schemas.microsoft.com/office/drawing/2014/main" val="20001"/>
                    </a:ext>
                  </a:extLst>
                </a:gridCol>
                <a:gridCol w="471251">
                  <a:extLst>
                    <a:ext uri="{9D8B030D-6E8A-4147-A177-3AD203B41FA5}">
                      <a16:colId xmlns:a16="http://schemas.microsoft.com/office/drawing/2014/main" val="20002"/>
                    </a:ext>
                  </a:extLst>
                </a:gridCol>
                <a:gridCol w="471251">
                  <a:extLst>
                    <a:ext uri="{9D8B030D-6E8A-4147-A177-3AD203B41FA5}">
                      <a16:colId xmlns:a16="http://schemas.microsoft.com/office/drawing/2014/main" val="20003"/>
                    </a:ext>
                  </a:extLst>
                </a:gridCol>
                <a:gridCol w="471251">
                  <a:extLst>
                    <a:ext uri="{9D8B030D-6E8A-4147-A177-3AD203B41FA5}">
                      <a16:colId xmlns:a16="http://schemas.microsoft.com/office/drawing/2014/main" val="20004"/>
                    </a:ext>
                  </a:extLst>
                </a:gridCol>
                <a:gridCol w="471251">
                  <a:extLst>
                    <a:ext uri="{9D8B030D-6E8A-4147-A177-3AD203B41FA5}">
                      <a16:colId xmlns:a16="http://schemas.microsoft.com/office/drawing/2014/main" val="1843367157"/>
                    </a:ext>
                  </a:extLst>
                </a:gridCol>
                <a:gridCol w="471251">
                  <a:extLst>
                    <a:ext uri="{9D8B030D-6E8A-4147-A177-3AD203B41FA5}">
                      <a16:colId xmlns:a16="http://schemas.microsoft.com/office/drawing/2014/main" val="20005"/>
                    </a:ext>
                  </a:extLst>
                </a:gridCol>
              </a:tblGrid>
              <a:tr h="188259">
                <a:tc rowSpan="2">
                  <a:txBody>
                    <a:bodyPr/>
                    <a:lstStyle/>
                    <a:p>
                      <a:pPr algn="l" fontAlgn="b"/>
                      <a:r>
                        <a:rPr lang="en-US" sz="800" u="none" strike="noStrike" dirty="0">
                          <a:effectLst/>
                        </a:rPr>
                        <a:t>Equity Risk Premium</a:t>
                      </a:r>
                      <a:r>
                        <a:rPr lang="en-US" sz="800" u="none" strike="noStrike" baseline="30000" dirty="0">
                          <a:effectLst/>
                        </a:rPr>
                        <a:t>2</a:t>
                      </a:r>
                      <a:endParaRPr lang="en-US" sz="800" b="1" i="0" u="none" strike="noStrike" baseline="30000" dirty="0">
                        <a:solidFill>
                          <a:schemeClr val="bg1"/>
                        </a:solidFill>
                        <a:effectLst/>
                        <a:latin typeface="+mn-lt"/>
                      </a:endParaRPr>
                    </a:p>
                  </a:txBody>
                  <a:tcPr marL="45720" marR="45720" marT="18288" marB="1828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gridSpan="10">
                  <a:txBody>
                    <a:bodyPr/>
                    <a:lstStyle/>
                    <a:p>
                      <a:pPr algn="ctr" fontAlgn="b"/>
                      <a:r>
                        <a:rPr lang="en-US" sz="800" u="none" strike="noStrike" dirty="0">
                          <a:effectLst/>
                        </a:rPr>
                        <a:t>Asset-Liability Study/Update</a:t>
                      </a:r>
                      <a:r>
                        <a:rPr lang="en-US" sz="800" u="none" strike="noStrike" baseline="30000" dirty="0">
                          <a:effectLst/>
                        </a:rPr>
                        <a:t>3</a:t>
                      </a:r>
                      <a:endParaRPr lang="en-US" sz="800" b="0" i="0" u="none" strike="noStrike" baseline="30000" dirty="0">
                        <a:solidFill>
                          <a:srgbClr val="000000"/>
                        </a:solidFill>
                        <a:effectLst/>
                        <a:latin typeface="+mn-lt"/>
                      </a:endParaRPr>
                    </a:p>
                  </a:txBody>
                  <a:tcPr marL="45720" marR="45720" marT="18288" marB="1828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hMerge="1">
                  <a:txBody>
                    <a:bodyPr/>
                    <a:lstStyle/>
                    <a:p>
                      <a:pPr algn="ctr" fontAlgn="b"/>
                      <a:endParaRPr lang="en-US" sz="800" b="0" i="0" u="none" strike="noStrike" dirty="0">
                        <a:solidFill>
                          <a:srgbClr val="000000"/>
                        </a:solidFill>
                        <a:effectLst/>
                        <a:latin typeface="+mn-lt"/>
                      </a:endParaRPr>
                    </a:p>
                  </a:txBody>
                  <a:tcPr marL="0" marR="0" marT="0" marB="0" anchor="b"/>
                </a:tc>
                <a:tc hMerge="1">
                  <a:txBody>
                    <a:bodyPr/>
                    <a:lstStyle/>
                    <a:p>
                      <a:pPr algn="ctr" fontAlgn="b"/>
                      <a:endParaRPr lang="en-US" sz="800" b="0" i="0" u="none" strike="noStrike" dirty="0">
                        <a:solidFill>
                          <a:srgbClr val="000000"/>
                        </a:solidFill>
                        <a:effectLst/>
                        <a:latin typeface="+mn-lt"/>
                      </a:endParaRPr>
                    </a:p>
                  </a:txBody>
                  <a:tcPr marL="0" marR="0" marT="0" marB="0" anchor="b"/>
                </a:tc>
                <a:tc hMerge="1">
                  <a:txBody>
                    <a:bodyPr/>
                    <a:lstStyle/>
                    <a:p>
                      <a:pPr algn="ctr" fontAlgn="b"/>
                      <a:endParaRPr lang="en-US" sz="800" b="0" i="0" u="none" strike="noStrike" dirty="0">
                        <a:solidFill>
                          <a:srgbClr val="000000"/>
                        </a:solidFill>
                        <a:effectLst/>
                        <a:latin typeface="+mn-lt"/>
                      </a:endParaRPr>
                    </a:p>
                  </a:txBody>
                  <a:tcPr marL="0" marR="0" marT="0" marB="0" anchor="b"/>
                </a:tc>
                <a:tc hMerge="1">
                  <a:txBody>
                    <a:bodyPr/>
                    <a:lstStyle/>
                    <a:p>
                      <a:pPr algn="ctr" fontAlgn="b"/>
                      <a:endParaRPr lang="en-US" sz="800" b="0" i="0" u="none" strike="noStrike" dirty="0">
                        <a:solidFill>
                          <a:srgbClr val="000000"/>
                        </a:solidFill>
                        <a:effectLst/>
                        <a:latin typeface="+mn-lt"/>
                      </a:endParaRPr>
                    </a:p>
                  </a:txBody>
                  <a:tcPr marL="0" marR="0" marT="0" marB="0" anchor="b"/>
                </a:tc>
                <a:tc hMerge="1">
                  <a:txBody>
                    <a:bodyPr/>
                    <a:lstStyle/>
                    <a:p>
                      <a:pPr algn="ctr" fontAlgn="b"/>
                      <a:endParaRPr lang="en-US" sz="800" b="0" i="0" u="none" strike="noStrike" dirty="0">
                        <a:solidFill>
                          <a:srgbClr val="000000"/>
                        </a:solidFill>
                        <a:effectLst/>
                        <a:latin typeface="+mn-lt"/>
                      </a:endParaRPr>
                    </a:p>
                  </a:txBody>
                  <a:tcPr marL="0" marR="0" marT="0" marB="0" anchor="b"/>
                </a:tc>
                <a:tc hMerge="1">
                  <a:txBody>
                    <a:bodyPr/>
                    <a:lstStyle/>
                    <a:p>
                      <a:pPr algn="ctr" fontAlgn="b"/>
                      <a:endParaRPr lang="en-US" sz="800" b="0" i="0" u="none" strike="noStrike" dirty="0">
                        <a:solidFill>
                          <a:srgbClr val="000000"/>
                        </a:solidFill>
                        <a:effectLst/>
                        <a:latin typeface="+mn-lt"/>
                      </a:endParaRPr>
                    </a:p>
                  </a:txBody>
                  <a:tcPr marL="0" marR="0" marT="0" marB="0" anchor="b"/>
                </a:tc>
                <a:tc hMerge="1">
                  <a:txBody>
                    <a:bodyPr/>
                    <a:lstStyle/>
                    <a:p>
                      <a:pPr algn="ctr" fontAlgn="b"/>
                      <a:endParaRPr lang="en-US" sz="800" b="0" i="0" u="none" strike="noStrike" dirty="0">
                        <a:solidFill>
                          <a:srgbClr val="000000"/>
                        </a:solidFill>
                        <a:effectLst/>
                        <a:latin typeface="+mn-lt"/>
                      </a:endParaRPr>
                    </a:p>
                  </a:txBody>
                  <a:tcPr marL="0" marR="0" marT="0" marB="0" anchor="b"/>
                </a:tc>
                <a:tc hMerge="1">
                  <a:txBody>
                    <a:bodyPr/>
                    <a:lstStyle/>
                    <a:p>
                      <a:endParaRPr lang="en-US"/>
                    </a:p>
                  </a:txBody>
                  <a:tcPr/>
                </a:tc>
                <a:tc hMerge="1">
                  <a:txBody>
                    <a:bodyPr/>
                    <a:lstStyle/>
                    <a:p>
                      <a:pPr algn="ctr" fontAlgn="b"/>
                      <a:endParaRPr lang="en-US" sz="8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614998699"/>
                  </a:ext>
                </a:extLst>
              </a:tr>
              <a:tr h="188259">
                <a:tc vMerge="1">
                  <a:txBody>
                    <a:bodyPr/>
                    <a:lstStyle/>
                    <a:p>
                      <a:pPr algn="l" fontAlgn="b"/>
                      <a:endParaRPr lang="en-US" sz="800" b="0" i="0" u="none" strike="noStrike" dirty="0">
                        <a:solidFill>
                          <a:srgbClr val="000000"/>
                        </a:solidFill>
                        <a:effectLst/>
                        <a:latin typeface="+mn-lt"/>
                      </a:endParaRPr>
                    </a:p>
                  </a:txBody>
                  <a:tcPr marL="0" marR="0" marT="0"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ctr"/>
                      <a:r>
                        <a:rPr lang="en-US" sz="800" u="none" strike="noStrike" dirty="0">
                          <a:effectLst/>
                        </a:rPr>
                        <a:t>2011</a:t>
                      </a:r>
                      <a:endParaRPr lang="en-US" sz="800" b="0" i="1" u="none" strike="noStrike" dirty="0">
                        <a:solidFill>
                          <a:srgbClr val="000000"/>
                        </a:solidFill>
                        <a:effectLst/>
                        <a:latin typeface="+mn-lt"/>
                      </a:endParaRPr>
                    </a:p>
                  </a:txBody>
                  <a:tcPr marL="45720" marR="45720" marT="18288" marB="18288" anchor="ctr">
                    <a:lnL w="381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ctr"/>
                      <a:r>
                        <a:rPr lang="en-US" sz="800" u="none" strike="noStrike" dirty="0">
                          <a:effectLst/>
                        </a:rPr>
                        <a:t>2012</a:t>
                      </a:r>
                      <a:endParaRPr lang="en-US" sz="800" b="0" i="1" u="none" strike="noStrike" dirty="0">
                        <a:solidFill>
                          <a:srgbClr val="000000"/>
                        </a:solidFill>
                        <a:effectLst/>
                        <a:latin typeface="+mn-lt"/>
                      </a:endParaRPr>
                    </a:p>
                  </a:txBody>
                  <a:tcPr marL="45720" marR="45720" marT="18288" marB="1828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ctr"/>
                      <a:r>
                        <a:rPr lang="en-US" sz="800" u="none" strike="noStrike" dirty="0">
                          <a:effectLst/>
                        </a:rPr>
                        <a:t>2013</a:t>
                      </a:r>
                      <a:endParaRPr lang="en-US" sz="800" b="0" i="1" u="none" strike="noStrike" dirty="0">
                        <a:solidFill>
                          <a:srgbClr val="000000"/>
                        </a:solidFill>
                        <a:effectLst/>
                        <a:latin typeface="+mn-lt"/>
                      </a:endParaRPr>
                    </a:p>
                  </a:txBody>
                  <a:tcPr marL="45720" marR="45720" marT="18288" marB="1828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ctr"/>
                      <a:r>
                        <a:rPr lang="en-US" sz="800" u="none" strike="noStrike" dirty="0">
                          <a:effectLst/>
                        </a:rPr>
                        <a:t>2015</a:t>
                      </a:r>
                      <a:endParaRPr lang="en-US" sz="800" b="0" i="1" u="none" strike="noStrike" dirty="0">
                        <a:solidFill>
                          <a:srgbClr val="000000"/>
                        </a:solidFill>
                        <a:effectLst/>
                        <a:latin typeface="+mn-lt"/>
                      </a:endParaRPr>
                    </a:p>
                  </a:txBody>
                  <a:tcPr marL="45720" marR="45720" marT="18288" marB="1828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ctr"/>
                      <a:r>
                        <a:rPr lang="en-US" sz="800" u="none" strike="noStrike" dirty="0">
                          <a:effectLst/>
                        </a:rPr>
                        <a:t>2016</a:t>
                      </a:r>
                      <a:endParaRPr lang="en-US" sz="800" b="0" i="1" u="none" strike="noStrike" dirty="0">
                        <a:solidFill>
                          <a:srgbClr val="000000"/>
                        </a:solidFill>
                        <a:effectLst/>
                        <a:latin typeface="+mn-lt"/>
                      </a:endParaRPr>
                    </a:p>
                  </a:txBody>
                  <a:tcPr marL="45720" marR="45720" marT="18288" marB="1828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ctr"/>
                      <a:r>
                        <a:rPr lang="en-US" sz="800" u="none" strike="noStrike" dirty="0">
                          <a:effectLst/>
                        </a:rPr>
                        <a:t>2017</a:t>
                      </a:r>
                      <a:endParaRPr lang="en-US" sz="800" b="0" i="1" u="none" strike="noStrike" dirty="0">
                        <a:solidFill>
                          <a:srgbClr val="000000"/>
                        </a:solidFill>
                        <a:effectLst/>
                        <a:latin typeface="+mn-lt"/>
                      </a:endParaRPr>
                    </a:p>
                  </a:txBody>
                  <a:tcPr marL="45720" marR="45720" marT="18288" marB="1828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ctr"/>
                      <a:r>
                        <a:rPr lang="en-US" sz="800" u="none" strike="noStrike" dirty="0">
                          <a:effectLst/>
                        </a:rPr>
                        <a:t>2018</a:t>
                      </a:r>
                      <a:endParaRPr lang="en-US" sz="800" b="0" i="1" u="none" strike="noStrike" dirty="0">
                        <a:solidFill>
                          <a:srgbClr val="000000"/>
                        </a:solidFill>
                        <a:effectLst/>
                        <a:latin typeface="+mn-lt"/>
                      </a:endParaRPr>
                    </a:p>
                  </a:txBody>
                  <a:tcPr marL="45720" marR="45720" marT="18288" marB="1828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ctr"/>
                      <a:r>
                        <a:rPr lang="en-US" sz="800" u="none" strike="noStrike" dirty="0">
                          <a:effectLst/>
                        </a:rPr>
                        <a:t>2019</a:t>
                      </a:r>
                      <a:endParaRPr lang="en-US" sz="800" b="0" i="1" u="none" strike="noStrike" dirty="0">
                        <a:solidFill>
                          <a:srgbClr val="000000"/>
                        </a:solidFill>
                        <a:effectLst/>
                        <a:latin typeface="+mn-lt"/>
                      </a:endParaRPr>
                    </a:p>
                  </a:txBody>
                  <a:tcPr marL="45720" marR="45720" marT="18288" marB="1828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ctr"/>
                      <a:r>
                        <a:rPr lang="en-US" sz="800" u="none" strike="noStrike" dirty="0">
                          <a:effectLst/>
                        </a:rPr>
                        <a:t>2020</a:t>
                      </a:r>
                      <a:endParaRPr lang="en-US" sz="800" b="0" i="1" u="none" strike="noStrike" dirty="0">
                        <a:solidFill>
                          <a:srgbClr val="000000"/>
                        </a:solidFill>
                        <a:effectLst/>
                        <a:latin typeface="+mn-lt"/>
                      </a:endParaRPr>
                    </a:p>
                  </a:txBody>
                  <a:tcPr marL="45720" marR="45720" marT="18288" marB="1828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ctr"/>
                      <a:r>
                        <a:rPr lang="en-US" sz="800" u="none" strike="noStrike" dirty="0">
                          <a:effectLst/>
                        </a:rPr>
                        <a:t>2021</a:t>
                      </a:r>
                      <a:endParaRPr lang="en-US" sz="800" b="0" i="1" u="none" strike="noStrike" dirty="0">
                        <a:solidFill>
                          <a:srgbClr val="000000"/>
                        </a:solidFill>
                        <a:effectLst/>
                        <a:latin typeface="+mn-lt"/>
                      </a:endParaRPr>
                    </a:p>
                  </a:txBody>
                  <a:tcPr marL="45720" marR="45720" marT="18288" marB="18288"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0043091"/>
                  </a:ext>
                </a:extLst>
              </a:tr>
              <a:tr h="188259">
                <a:tc>
                  <a:txBody>
                    <a:bodyPr/>
                    <a:lstStyle/>
                    <a:p>
                      <a:pPr algn="l" fontAlgn="b"/>
                      <a:r>
                        <a:rPr lang="en-US" sz="800" u="none" strike="noStrike" dirty="0">
                          <a:effectLst/>
                        </a:rPr>
                        <a:t>Aon</a:t>
                      </a:r>
                      <a:endParaRPr lang="en-US" sz="800" b="1" i="0" u="none" strike="noStrike" dirty="0">
                        <a:solidFill>
                          <a:schemeClr val="tx1"/>
                        </a:solidFill>
                        <a:effectLst/>
                        <a:latin typeface="+mn-lt"/>
                      </a:endParaRPr>
                    </a:p>
                  </a:txBody>
                  <a:tcPr marL="45720" marR="45720" marT="18288" marB="1828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3.60%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4.50%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5.10%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3.62%</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3.70%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3.75%</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4.10%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4.55%</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5.50%</a:t>
                      </a:r>
                      <a:endParaRPr lang="en-US" sz="800" b="1"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4.55%</a:t>
                      </a:r>
                      <a:endParaRPr lang="en-US" sz="800" b="1"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88259">
                <a:tc>
                  <a:txBody>
                    <a:bodyPr/>
                    <a:lstStyle/>
                    <a:p>
                      <a:pPr algn="l" fontAlgn="b"/>
                      <a:r>
                        <a:rPr lang="en-US" sz="800" u="none" strike="noStrike" dirty="0">
                          <a:effectLst/>
                        </a:rPr>
                        <a:t>Callan</a:t>
                      </a:r>
                      <a:endParaRPr lang="en-US" sz="800" b="1" i="0" u="none" strike="noStrike" dirty="0">
                        <a:solidFill>
                          <a:schemeClr val="tx1"/>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4.25%</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4.50%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5.15%</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4.60%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4.45%</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3.93%</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3.93%</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 N/A</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N/A </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N/A </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88259">
                <a:tc>
                  <a:txBody>
                    <a:bodyPr/>
                    <a:lstStyle/>
                    <a:p>
                      <a:pPr algn="l" fontAlgn="b"/>
                      <a:r>
                        <a:rPr lang="en-US" sz="800" u="none" strike="noStrike" dirty="0">
                          <a:effectLst/>
                        </a:rPr>
                        <a:t>Mercer</a:t>
                      </a:r>
                      <a:endParaRPr lang="en-US" sz="800" b="1" i="0" u="none" strike="noStrike" dirty="0">
                        <a:solidFill>
                          <a:schemeClr val="tx1"/>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3.80%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3.80%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4.30%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3.00%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4.40%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4.13%</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3.53%</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3.70%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4.77%</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3.67%</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88259">
                <a:tc>
                  <a:txBody>
                    <a:bodyPr/>
                    <a:lstStyle/>
                    <a:p>
                      <a:pPr algn="l" fontAlgn="b"/>
                      <a:r>
                        <a:rPr lang="en-US" sz="800" u="none" strike="noStrike" dirty="0">
                          <a:effectLst/>
                        </a:rPr>
                        <a:t>Wilshire</a:t>
                      </a:r>
                      <a:endParaRPr lang="en-US" sz="800" b="1" i="0" u="none" strike="noStrike" dirty="0">
                        <a:solidFill>
                          <a:schemeClr val="tx1"/>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3.50%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4.65%</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4.50%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2.90%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3.20%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3.05%</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2.90%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3.40%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5.20%</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3.55%</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88259">
                <a:tc>
                  <a:txBody>
                    <a:bodyPr/>
                    <a:lstStyle/>
                    <a:p>
                      <a:pPr algn="l" fontAlgn="b"/>
                      <a:r>
                        <a:rPr lang="en-US" sz="800" u="none" strike="noStrike" dirty="0">
                          <a:effectLst/>
                        </a:rPr>
                        <a:t>Average</a:t>
                      </a:r>
                      <a:endParaRPr lang="en-US" sz="800" b="1" i="1" u="none" strike="noStrike" dirty="0">
                        <a:solidFill>
                          <a:schemeClr val="tx1"/>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3.79%</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4.36%</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4.76%</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3.53%</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3.94%</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3.72%</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3.62%</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3.88%</a:t>
                      </a:r>
                      <a:endParaRPr lang="en-US" sz="800" b="0"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5.15%</a:t>
                      </a:r>
                      <a:endParaRPr lang="en-US" sz="800" b="1"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800" u="none" strike="noStrike" dirty="0">
                          <a:effectLst/>
                        </a:rPr>
                        <a:t>3.92%</a:t>
                      </a:r>
                      <a:endParaRPr lang="en-US" sz="800" b="1" i="0" u="none" strike="noStrike" dirty="0">
                        <a:solidFill>
                          <a:srgbClr val="000000"/>
                        </a:solidFill>
                        <a:effectLst/>
                        <a:latin typeface="+mn-lt"/>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5" name="Right Brace 4">
            <a:extLst>
              <a:ext uri="{FF2B5EF4-FFF2-40B4-BE49-F238E27FC236}">
                <a16:creationId xmlns:a16="http://schemas.microsoft.com/office/drawing/2014/main" id="{63CAA49B-D6DD-47C6-B9AB-E1FE40D526D4}"/>
              </a:ext>
            </a:extLst>
          </p:cNvPr>
          <p:cNvSpPr/>
          <p:nvPr/>
        </p:nvSpPr>
        <p:spPr bwMode="auto">
          <a:xfrm>
            <a:off x="6587836" y="3164910"/>
            <a:ext cx="117764" cy="83983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6" name="TextBox 5">
            <a:extLst>
              <a:ext uri="{FF2B5EF4-FFF2-40B4-BE49-F238E27FC236}">
                <a16:creationId xmlns:a16="http://schemas.microsoft.com/office/drawing/2014/main" id="{A6CCB30A-8107-4C80-B748-B6EC95780ADF}"/>
              </a:ext>
            </a:extLst>
          </p:cNvPr>
          <p:cNvSpPr txBox="1"/>
          <p:nvPr/>
        </p:nvSpPr>
        <p:spPr>
          <a:xfrm>
            <a:off x="6851073" y="3230882"/>
            <a:ext cx="1690254"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Aon Investments’ capital market assumptions for risk assets will be scaled by </a:t>
            </a:r>
            <a:r>
              <a:rPr kumimoji="0" lang="en-US" sz="1000" b="1" i="0" u="none" strike="noStrike" kern="1200" cap="none" spc="0" normalizeH="0" baseline="0" noProof="0" dirty="0">
                <a:ln>
                  <a:noFill/>
                </a:ln>
                <a:solidFill>
                  <a:srgbClr val="E11B22"/>
                </a:solidFill>
                <a:effectLst/>
                <a:uLnTx/>
                <a:uFillTx/>
                <a:latin typeface="Arial" charset="0"/>
                <a:ea typeface="ＭＳ Ｐゴシック" pitchFamily="108" charset="-128"/>
                <a:cs typeface="+mn-cs"/>
              </a:rPr>
              <a:t>-63bps</a:t>
            </a:r>
          </a:p>
        </p:txBody>
      </p:sp>
      <p:graphicFrame>
        <p:nvGraphicFramePr>
          <p:cNvPr id="11" name="Chart 10">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2572803125"/>
              </p:ext>
            </p:extLst>
          </p:nvPr>
        </p:nvGraphicFramePr>
        <p:xfrm>
          <a:off x="1212112" y="1138760"/>
          <a:ext cx="6645347" cy="15627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312048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285750"/>
            <a:ext cx="6629400" cy="800100"/>
          </a:xfrm>
        </p:spPr>
        <p:txBody>
          <a:bodyPr>
            <a:normAutofit/>
          </a:bodyPr>
          <a:lstStyle/>
          <a:p>
            <a:pPr algn="ctr"/>
            <a:r>
              <a:rPr lang="en-US" sz="2475" b="1" dirty="0"/>
              <a:t>FRS Investment Plan AUM by Asset Class</a:t>
            </a:r>
            <a:br>
              <a:rPr lang="en-US" sz="2475" b="1" dirty="0"/>
            </a:br>
            <a:r>
              <a:rPr lang="en-US" sz="2025" b="1" dirty="0"/>
              <a:t>(as of June 30, 2021 in $ millions)</a:t>
            </a:r>
          </a:p>
        </p:txBody>
      </p:sp>
      <p:graphicFrame>
        <p:nvGraphicFramePr>
          <p:cNvPr id="5" name="Chart 4"/>
          <p:cNvGraphicFramePr>
            <a:graphicFrameLocks noGrp="1"/>
          </p:cNvGraphicFramePr>
          <p:nvPr>
            <p:extLst>
              <p:ext uri="{D42A27DB-BD31-4B8C-83A1-F6EECF244321}">
                <p14:modId xmlns:p14="http://schemas.microsoft.com/office/powerpoint/2010/main" val="1796049975"/>
              </p:ext>
            </p:extLst>
          </p:nvPr>
        </p:nvGraphicFramePr>
        <p:xfrm>
          <a:off x="192108" y="1200151"/>
          <a:ext cx="8113692" cy="381942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190</a:t>
            </a:fld>
            <a:endParaRPr lang="en-US">
              <a:solidFill>
                <a:prstClr val="black">
                  <a:tint val="75000"/>
                </a:prstClr>
              </a:solidFill>
            </a:endParaRPr>
          </a:p>
        </p:txBody>
      </p:sp>
    </p:spTree>
    <p:extLst>
      <p:ext uri="{BB962C8B-B14F-4D97-AF65-F5344CB8AC3E}">
        <p14:creationId xmlns:p14="http://schemas.microsoft.com/office/powerpoint/2010/main" val="358947131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971551" y="342901"/>
            <a:ext cx="67651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r>
              <a:rPr lang="en-US" altLang="en-US" sz="2100" b="1" dirty="0">
                <a:solidFill>
                  <a:prstClr val="black"/>
                </a:solidFill>
                <a:latin typeface="Calibri"/>
              </a:rPr>
              <a:t>FRS Investment Plan Membership Growth</a:t>
            </a:r>
          </a:p>
          <a:p>
            <a:pPr algn="ctr" defTabSz="685800"/>
            <a:r>
              <a:rPr lang="en-US" altLang="en-US" sz="1500" b="1" dirty="0">
                <a:solidFill>
                  <a:prstClr val="black"/>
                </a:solidFill>
                <a:latin typeface="Calibri"/>
              </a:rPr>
              <a:t>Percent Membership Growth Year to Year</a:t>
            </a:r>
          </a:p>
        </p:txBody>
      </p:sp>
      <p:graphicFrame>
        <p:nvGraphicFramePr>
          <p:cNvPr id="6" name="Content Placeholder 3"/>
          <p:cNvGraphicFramePr>
            <a:graphicFrameLocks noGrp="1"/>
          </p:cNvGraphicFramePr>
          <p:nvPr>
            <p:ph idx="1"/>
            <p:custDataLst>
              <p:tags r:id="rId1"/>
            </p:custDataLst>
            <p:extLst>
              <p:ext uri="{D42A27DB-BD31-4B8C-83A1-F6EECF244321}">
                <p14:modId xmlns:p14="http://schemas.microsoft.com/office/powerpoint/2010/main" val="3386560051"/>
              </p:ext>
            </p:extLst>
          </p:nvPr>
        </p:nvGraphicFramePr>
        <p:xfrm>
          <a:off x="0" y="1085850"/>
          <a:ext cx="9144000" cy="4057650"/>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191</a:t>
            </a:fld>
            <a:endParaRPr lang="en-US">
              <a:solidFill>
                <a:prstClr val="black">
                  <a:tint val="75000"/>
                </a:prstClr>
              </a:solidFill>
            </a:endParaRPr>
          </a:p>
        </p:txBody>
      </p:sp>
    </p:spTree>
    <p:extLst>
      <p:ext uri="{BB962C8B-B14F-4D97-AF65-F5344CB8AC3E}">
        <p14:creationId xmlns:p14="http://schemas.microsoft.com/office/powerpoint/2010/main" val="249190522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100" b="1" dirty="0"/>
              <a:t>MyFRS Financial Guidance Program</a:t>
            </a:r>
            <a:r>
              <a:rPr lang="en-US" sz="2475" b="1" dirty="0"/>
              <a:t/>
            </a:r>
            <a:br>
              <a:rPr lang="en-US" sz="2475" b="1" dirty="0"/>
            </a:br>
            <a:r>
              <a:rPr lang="en-US" sz="1800" dirty="0"/>
              <a:t>(</a:t>
            </a:r>
            <a:r>
              <a:rPr lang="en-US" sz="1800" b="1" dirty="0"/>
              <a:t>as of June 30, 2021</a:t>
            </a:r>
            <a:r>
              <a:rPr lang="en-US" sz="1800" dirty="0"/>
              <a:t>)</a:t>
            </a:r>
          </a:p>
        </p:txBody>
      </p:sp>
      <p:graphicFrame>
        <p:nvGraphicFramePr>
          <p:cNvPr id="6" name="Content Placeholder 3"/>
          <p:cNvGraphicFramePr>
            <a:graphicFrameLocks noChangeAspect="1"/>
          </p:cNvGraphicFramePr>
          <p:nvPr>
            <p:extLst>
              <p:ext uri="{D42A27DB-BD31-4B8C-83A1-F6EECF244321}">
                <p14:modId xmlns:p14="http://schemas.microsoft.com/office/powerpoint/2010/main" val="4069844307"/>
              </p:ext>
            </p:extLst>
          </p:nvPr>
        </p:nvGraphicFramePr>
        <p:xfrm>
          <a:off x="1716881" y="1363266"/>
          <a:ext cx="4867275" cy="2262188"/>
        </p:xfrm>
        <a:graphic>
          <a:graphicData uri="http://schemas.openxmlformats.org/presentationml/2006/ole">
            <mc:AlternateContent xmlns:mc="http://schemas.openxmlformats.org/markup-compatibility/2006">
              <mc:Choice xmlns:v="urn:schemas-microsoft-com:vml" Requires="v">
                <p:oleObj spid="_x0000_s4105" name="Document" r:id="rId4" imgW="10478253" imgH="4884018" progId="Word.Document.12">
                  <p:embed/>
                </p:oleObj>
              </mc:Choice>
              <mc:Fallback>
                <p:oleObj name="Document" r:id="rId4" imgW="10478253" imgH="4884018" progId="Word.Document.12">
                  <p:embed/>
                  <p:pic>
                    <p:nvPicPr>
                      <p:cNvPr id="6" name="Content Placeholder 3"/>
                      <p:cNvPicPr>
                        <a:picLocks noChangeAspect="1" noChangeArrowheads="1"/>
                      </p:cNvPicPr>
                      <p:nvPr/>
                    </p:nvPicPr>
                    <p:blipFill>
                      <a:blip r:embed="rId5"/>
                      <a:srcRect/>
                      <a:stretch>
                        <a:fillRect/>
                      </a:stretch>
                    </p:blipFill>
                    <p:spPr bwMode="auto">
                      <a:xfrm>
                        <a:off x="1716881" y="1363266"/>
                        <a:ext cx="4867275" cy="2262188"/>
                      </a:xfrm>
                      <a:prstGeom prst="rect">
                        <a:avLst/>
                      </a:prstGeom>
                      <a:noFill/>
                      <a:ln>
                        <a:noFill/>
                      </a:ln>
                    </p:spPr>
                  </p:pic>
                </p:oleObj>
              </mc:Fallback>
            </mc:AlternateContent>
          </a:graphicData>
        </a:graphic>
      </p:graphicFrame>
      <p:sp>
        <p:nvSpPr>
          <p:cNvPr id="7" name="TextBox 6"/>
          <p:cNvSpPr txBox="1"/>
          <p:nvPr/>
        </p:nvSpPr>
        <p:spPr>
          <a:xfrm>
            <a:off x="2000250" y="3931751"/>
            <a:ext cx="4972050" cy="507831"/>
          </a:xfrm>
          <a:prstGeom prst="rect">
            <a:avLst/>
          </a:prstGeom>
          <a:solidFill>
            <a:schemeClr val="accent3">
              <a:lumMod val="60000"/>
              <a:lumOff val="40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defTabSz="685800"/>
            <a:r>
              <a:rPr lang="en-US" sz="1350" b="1" dirty="0">
                <a:solidFill>
                  <a:prstClr val="black"/>
                </a:solidFill>
                <a:latin typeface="Calibri"/>
              </a:rPr>
              <a:t>22 Annuities purchased last 12 months ($2.09 million)</a:t>
            </a:r>
          </a:p>
          <a:p>
            <a:pPr algn="ctr" defTabSz="685800"/>
            <a:r>
              <a:rPr lang="en-US" sz="1350" b="1" dirty="0">
                <a:solidFill>
                  <a:prstClr val="black"/>
                </a:solidFill>
                <a:latin typeface="Calibri"/>
              </a:rPr>
              <a:t>171 Total Annuities purchased inception to date ($21.8 million)</a:t>
            </a:r>
          </a:p>
        </p:txBody>
      </p:sp>
      <p:sp>
        <p:nvSpPr>
          <p:cNvPr id="3" name="TextBox 2"/>
          <p:cNvSpPr txBox="1"/>
          <p:nvPr/>
        </p:nvSpPr>
        <p:spPr>
          <a:xfrm>
            <a:off x="3429000" y="3486150"/>
            <a:ext cx="2171700" cy="415498"/>
          </a:xfrm>
          <a:prstGeom prst="rect">
            <a:avLst/>
          </a:prstGeom>
          <a:noFill/>
        </p:spPr>
        <p:txBody>
          <a:bodyPr wrap="square" rtlCol="0">
            <a:spAutoFit/>
          </a:bodyPr>
          <a:lstStyle/>
          <a:p>
            <a:pPr defTabSz="685800"/>
            <a:r>
              <a:rPr lang="en-US" sz="1050" dirty="0">
                <a:solidFill>
                  <a:prstClr val="black"/>
                </a:solidFill>
                <a:latin typeface="Calibri"/>
              </a:rPr>
              <a:t>(% change from previous 12 months)</a:t>
            </a:r>
          </a:p>
        </p:txBody>
      </p:sp>
      <p:sp>
        <p:nvSpPr>
          <p:cNvPr id="4" name="Slide Number Placeholder 3"/>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192</a:t>
            </a:fld>
            <a:endParaRPr lang="en-US">
              <a:solidFill>
                <a:prstClr val="black">
                  <a:tint val="75000"/>
                </a:prstClr>
              </a:solidFill>
            </a:endParaRPr>
          </a:p>
        </p:txBody>
      </p:sp>
    </p:spTree>
    <p:extLst>
      <p:ext uri="{BB962C8B-B14F-4D97-AF65-F5344CB8AC3E}">
        <p14:creationId xmlns:p14="http://schemas.microsoft.com/office/powerpoint/2010/main" val="41316220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Questions?</a:t>
            </a:r>
          </a:p>
        </p:txBody>
      </p:sp>
    </p:spTree>
    <p:extLst>
      <p:ext uri="{BB962C8B-B14F-4D97-AF65-F5344CB8AC3E}">
        <p14:creationId xmlns:p14="http://schemas.microsoft.com/office/powerpoint/2010/main" val="162513238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of the Investment Advisory Council </a:t>
            </a:r>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2031317"/>
          </a:xfrm>
          <a:prstGeom prst="rect">
            <a:avLst/>
          </a:prstGeom>
        </p:spPr>
        <p:txBody>
          <a:bodyPr wrap="square" lIns="91432" tIns="45716" rIns="91432" bIns="45716">
            <a:spAutoFit/>
          </a:bodyPr>
          <a:lstStyle/>
          <a:p>
            <a:r>
              <a:rPr lang="en-US" b="1" dirty="0">
                <a:solidFill>
                  <a:prstClr val="black"/>
                </a:solidFill>
              </a:rPr>
              <a:t>Item 5.	Investment Programs &amp; Governance Update</a:t>
            </a:r>
          </a:p>
          <a:p>
            <a:r>
              <a:rPr lang="en-US" b="1" dirty="0">
                <a:solidFill>
                  <a:prstClr val="black"/>
                </a:solidFill>
              </a:rPr>
              <a:t>	</a:t>
            </a:r>
          </a:p>
          <a:p>
            <a:r>
              <a:rPr lang="en-US" i="1" dirty="0"/>
              <a:t>	Mike McCauley, Senior Officer Investment Programs &amp; Governance</a:t>
            </a:r>
            <a:endParaRPr lang="en-US" dirty="0"/>
          </a:p>
          <a:p>
            <a:endParaRPr lang="en-US" i="1" dirty="0">
              <a:solidFill>
                <a:prstClr val="black"/>
              </a:solidFill>
            </a:endParaRPr>
          </a:p>
          <a:p>
            <a:r>
              <a:rPr lang="en-US" i="1" dirty="0">
                <a:solidFill>
                  <a:prstClr val="black"/>
                </a:solidFill>
              </a:rPr>
              <a:t>	</a:t>
            </a:r>
            <a:r>
              <a:rPr lang="en-US" i="1" dirty="0"/>
              <a:t>(See Attachments 5F)</a:t>
            </a:r>
            <a:r>
              <a:rPr lang="en-US" dirty="0"/>
              <a:t> 	</a:t>
            </a:r>
          </a:p>
          <a:p>
            <a:endParaRPr lang="en-US" i="1" dirty="0">
              <a:solidFill>
                <a:prstClr val="black"/>
              </a:solidFill>
            </a:endParaRPr>
          </a:p>
          <a:p>
            <a:r>
              <a:rPr lang="en-US" i="1" dirty="0">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194</a:t>
            </a:fld>
            <a:endParaRPr lang="en-US"/>
          </a:p>
        </p:txBody>
      </p:sp>
    </p:spTree>
    <p:extLst>
      <p:ext uri="{BB962C8B-B14F-4D97-AF65-F5344CB8AC3E}">
        <p14:creationId xmlns:p14="http://schemas.microsoft.com/office/powerpoint/2010/main" val="113282923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491040" y="2477743"/>
            <a:ext cx="4423860" cy="276999"/>
          </a:xfrm>
          <a:prstGeom prst="rect">
            <a:avLst/>
          </a:prstGeom>
          <a:noFill/>
          <a:ln w="9525">
            <a:noFill/>
            <a:miter lim="800000"/>
            <a:headEnd/>
            <a:tailEnd/>
          </a:ln>
        </p:spPr>
        <p:txBody>
          <a:bodyPr wrap="square" anchor="ctr" anchorCtr="0">
            <a:spAutoFit/>
          </a:bodyPr>
          <a:lstStyle/>
          <a:p>
            <a:pPr defTabSz="685800">
              <a:defRPr/>
            </a:pPr>
            <a:r>
              <a:rPr lang="en-US" sz="1200" dirty="0">
                <a:solidFill>
                  <a:prstClr val="black"/>
                </a:solidFill>
                <a:latin typeface="Calibri"/>
                <a:ea typeface="Source Sans Pro" panose="020B0503030403020204" pitchFamily="34" charset="0"/>
                <a:cs typeface="Microsoft Uighur" panose="02000000000000000000" pitchFamily="2" charset="-78"/>
              </a:rPr>
              <a:t>Investment Advisory Council Meeting  –  September 20, 2021</a:t>
            </a:r>
            <a:endParaRPr lang="en-US" sz="2100" dirty="0">
              <a:solidFill>
                <a:prstClr val="black"/>
              </a:solidFill>
              <a:latin typeface="Calibri"/>
              <a:ea typeface="Source Sans Pro" panose="020B0503030403020204" pitchFamily="34" charset="0"/>
              <a:cs typeface="Microsoft Uighur" panose="02000000000000000000" pitchFamily="2" charset="-78"/>
            </a:endParaRPr>
          </a:p>
        </p:txBody>
      </p:sp>
      <p:sp>
        <p:nvSpPr>
          <p:cNvPr id="5" name="Text Box 3"/>
          <p:cNvSpPr txBox="1">
            <a:spLocks noChangeArrowheads="1"/>
          </p:cNvSpPr>
          <p:nvPr/>
        </p:nvSpPr>
        <p:spPr bwMode="auto">
          <a:xfrm>
            <a:off x="477593" y="1399528"/>
            <a:ext cx="6343650" cy="1045265"/>
          </a:xfrm>
          <a:prstGeom prst="rect">
            <a:avLst/>
          </a:prstGeom>
          <a:noFill/>
          <a:ln w="9525">
            <a:noFill/>
            <a:miter lim="800000"/>
            <a:headEnd/>
            <a:tailEnd/>
          </a:ln>
        </p:spPr>
        <p:txBody>
          <a:bodyPr wrap="square" anchor="ctr" anchorCtr="0">
            <a:noAutofit/>
          </a:bodyPr>
          <a:lstStyle/>
          <a:p>
            <a:pPr defTabSz="685800">
              <a:defRPr/>
            </a:pPr>
            <a:r>
              <a:rPr lang="en-US" sz="2100" b="1" dirty="0">
                <a:solidFill>
                  <a:srgbClr val="9BBB59">
                    <a:lumMod val="75000"/>
                  </a:srgbClr>
                </a:solidFill>
                <a:latin typeface="Calibri"/>
                <a:ea typeface="Source Sans Pro" panose="020B0503030403020204" pitchFamily="34" charset="0"/>
              </a:rPr>
              <a:t>Investment Programs &amp; Governance (IP&amp;G)</a:t>
            </a:r>
          </a:p>
          <a:p>
            <a:pPr defTabSz="685800">
              <a:defRPr/>
            </a:pPr>
            <a:r>
              <a:rPr lang="en-US" sz="1200" b="1" dirty="0">
                <a:solidFill>
                  <a:prstClr val="black"/>
                </a:solidFill>
                <a:latin typeface="Calibri"/>
                <a:ea typeface="Source Sans Pro" panose="020B0503030403020204" pitchFamily="34" charset="0"/>
              </a:rPr>
              <a:t>Michael McCauley</a:t>
            </a:r>
          </a:p>
          <a:p>
            <a:pPr defTabSz="685800">
              <a:defRPr/>
            </a:pPr>
            <a:r>
              <a:rPr lang="en-US" sz="1200" b="1" dirty="0">
                <a:solidFill>
                  <a:prstClr val="black"/>
                </a:solidFill>
                <a:latin typeface="Calibri"/>
                <a:ea typeface="Source Sans Pro" panose="020B0503030403020204" pitchFamily="34" charset="0"/>
              </a:rPr>
              <a:t>Senior Officer</a:t>
            </a:r>
          </a:p>
        </p:txBody>
      </p:sp>
      <p:cxnSp>
        <p:nvCxnSpPr>
          <p:cNvPr id="6" name="Straight Connector 5"/>
          <p:cNvCxnSpPr/>
          <p:nvPr/>
        </p:nvCxnSpPr>
        <p:spPr>
          <a:xfrm>
            <a:off x="514350" y="2400300"/>
            <a:ext cx="56542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95806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353818"/>
            <a:ext cx="8854274" cy="720329"/>
          </a:xfrm>
        </p:spPr>
        <p:txBody>
          <a:bodyPr anchor="ctr">
            <a:normAutofit/>
          </a:bodyPr>
          <a:lstStyle/>
          <a:p>
            <a:r>
              <a:rPr lang="en-US" sz="2100" dirty="0"/>
              <a:t>Corporate Governance/Proxy Voting Summary</a:t>
            </a:r>
            <a:endParaRPr lang="en-US" sz="3000" dirty="0"/>
          </a:p>
        </p:txBody>
      </p:sp>
      <p:sp>
        <p:nvSpPr>
          <p:cNvPr id="4" name="Slide Number Placeholder 3"/>
          <p:cNvSpPr>
            <a:spLocks noGrp="1"/>
          </p:cNvSpPr>
          <p:nvPr>
            <p:ph type="sldNum" sz="quarter" idx="12"/>
          </p:nvPr>
        </p:nvSpPr>
        <p:spPr/>
        <p:txBody>
          <a:bodyPr/>
          <a:lstStyle/>
          <a:p>
            <a:pPr defTabSz="685800">
              <a:defRPr/>
            </a:pPr>
            <a:fld id="{6825C322-D144-471B-8A6A-18CA93F87583}" type="slidenum">
              <a:rPr lang="en-US">
                <a:solidFill>
                  <a:prstClr val="black">
                    <a:tint val="75000"/>
                  </a:prstClr>
                </a:solidFill>
                <a:latin typeface="Calibri"/>
              </a:rPr>
              <a:pPr defTabSz="685800">
                <a:defRPr/>
              </a:pPr>
              <a:t>196</a:t>
            </a:fld>
            <a:endParaRPr lang="en-US" dirty="0">
              <a:solidFill>
                <a:prstClr val="black">
                  <a:tint val="75000"/>
                </a:prstClr>
              </a:solidFill>
              <a:latin typeface="Calibri"/>
            </a:endParaRPr>
          </a:p>
        </p:txBody>
      </p:sp>
      <p:sp>
        <p:nvSpPr>
          <p:cNvPr id="7" name="Subtitle 2"/>
          <p:cNvSpPr txBox="1">
            <a:spLocks/>
          </p:cNvSpPr>
          <p:nvPr/>
        </p:nvSpPr>
        <p:spPr>
          <a:xfrm>
            <a:off x="495529" y="1120434"/>
            <a:ext cx="7872772" cy="822667"/>
          </a:xfrm>
          <a:prstGeom prst="rect">
            <a:avLst/>
          </a:prstGeom>
        </p:spPr>
        <p:txBody>
          <a:bodyPr vert="horz" lIns="68580" tIns="34290" rIns="68580" bIns="34290" rtlCol="0">
            <a:noAutofit/>
          </a:bodyPr>
          <a:lstStyle>
            <a:lvl1pPr marL="457189" indent="-457189"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71450" indent="-171450" defTabSz="914378">
              <a:spcBef>
                <a:spcPts val="0"/>
              </a:spcBef>
              <a:buFont typeface="Wingdings" panose="05000000000000000000" pitchFamily="2" charset="2"/>
              <a:buChar char="Ø"/>
            </a:pPr>
            <a:r>
              <a:rPr lang="en-US" sz="1200" dirty="0">
                <a:solidFill>
                  <a:prstClr val="black"/>
                </a:solidFill>
                <a:latin typeface="Calibri"/>
              </a:rPr>
              <a:t>FY21 voting levels show slight decline in total number of meetings and vote count </a:t>
            </a:r>
          </a:p>
          <a:p>
            <a:pPr marL="171450" lvl="1" indent="-171450" defTabSz="914378">
              <a:spcBef>
                <a:spcPts val="0"/>
              </a:spcBef>
              <a:buFont typeface="Wingdings" panose="05000000000000000000" pitchFamily="2" charset="2"/>
              <a:buChar char="Ø"/>
            </a:pPr>
            <a:r>
              <a:rPr lang="en-US" sz="1200" dirty="0">
                <a:solidFill>
                  <a:prstClr val="black"/>
                </a:solidFill>
                <a:latin typeface="Calibri"/>
              </a:rPr>
              <a:t>SEC approved NASDAQ Board Diversity Requirements</a:t>
            </a:r>
          </a:p>
          <a:p>
            <a:pPr marL="171450" lvl="1" indent="-171450" defTabSz="914378">
              <a:spcBef>
                <a:spcPts val="0"/>
              </a:spcBef>
              <a:buFont typeface="Wingdings" panose="05000000000000000000" pitchFamily="2" charset="2"/>
              <a:buChar char="Ø"/>
            </a:pPr>
            <a:r>
              <a:rPr lang="en-US" sz="1200" dirty="0">
                <a:solidFill>
                  <a:prstClr val="black"/>
                </a:solidFill>
                <a:latin typeface="Calibri"/>
              </a:rPr>
              <a:t>Japanese Stock Listing Reforms</a:t>
            </a:r>
          </a:p>
          <a:p>
            <a:pPr marL="171450" lvl="1" indent="-171450" defTabSz="914378">
              <a:spcBef>
                <a:spcPts val="0"/>
              </a:spcBef>
              <a:buFont typeface="Wingdings" panose="05000000000000000000" pitchFamily="2" charset="2"/>
              <a:buChar char="Ø"/>
            </a:pPr>
            <a:endParaRPr lang="en-US" sz="1200" dirty="0">
              <a:solidFill>
                <a:prstClr val="black"/>
              </a:solidFill>
              <a:latin typeface="Calibri"/>
            </a:endParaRPr>
          </a:p>
          <a:p>
            <a:pPr marL="431006" lvl="2" indent="-214313" defTabSz="914378">
              <a:spcBef>
                <a:spcPts val="0"/>
              </a:spcBef>
              <a:buFont typeface="Wingdings" panose="05000000000000000000" pitchFamily="2" charset="2"/>
              <a:buChar char="v"/>
            </a:pPr>
            <a:endParaRPr lang="en-US" sz="1050" dirty="0">
              <a:solidFill>
                <a:prstClr val="black"/>
              </a:solidFill>
              <a:latin typeface="Calibri"/>
            </a:endParaRPr>
          </a:p>
          <a:p>
            <a:pPr marL="431006" lvl="2" indent="-214313" defTabSz="914378">
              <a:spcBef>
                <a:spcPts val="0"/>
              </a:spcBef>
              <a:buFont typeface="Wingdings" panose="05000000000000000000" pitchFamily="2" charset="2"/>
              <a:buChar char="v"/>
            </a:pPr>
            <a:endParaRPr lang="en-US" sz="1050" dirty="0">
              <a:solidFill>
                <a:prstClr val="black"/>
              </a:solidFill>
              <a:latin typeface="Calibri"/>
            </a:endParaRPr>
          </a:p>
          <a:p>
            <a:pPr marL="0" indent="0" defTabSz="914378">
              <a:spcBef>
                <a:spcPts val="0"/>
              </a:spcBef>
              <a:buNone/>
            </a:pPr>
            <a:endParaRPr lang="en-US" sz="1600" dirty="0">
              <a:solidFill>
                <a:prstClr val="black"/>
              </a:solidFill>
              <a:latin typeface="Calibri"/>
            </a:endParaRPr>
          </a:p>
        </p:txBody>
      </p:sp>
      <p:pic>
        <p:nvPicPr>
          <p:cNvPr id="5" name="Picture 4"/>
          <p:cNvPicPr>
            <a:picLocks noChangeAspect="1"/>
          </p:cNvPicPr>
          <p:nvPr/>
        </p:nvPicPr>
        <p:blipFill>
          <a:blip r:embed="rId3"/>
          <a:stretch>
            <a:fillRect/>
          </a:stretch>
        </p:blipFill>
        <p:spPr>
          <a:xfrm>
            <a:off x="2082062" y="2058956"/>
            <a:ext cx="5026367" cy="1144634"/>
          </a:xfrm>
          <a:prstGeom prst="rect">
            <a:avLst/>
          </a:prstGeom>
        </p:spPr>
      </p:pic>
      <p:pic>
        <p:nvPicPr>
          <p:cNvPr id="6" name="Picture 5"/>
          <p:cNvPicPr>
            <a:picLocks noChangeAspect="1"/>
          </p:cNvPicPr>
          <p:nvPr/>
        </p:nvPicPr>
        <p:blipFill>
          <a:blip r:embed="rId4"/>
          <a:stretch>
            <a:fillRect/>
          </a:stretch>
        </p:blipFill>
        <p:spPr>
          <a:xfrm>
            <a:off x="675141" y="3319271"/>
            <a:ext cx="7840207" cy="1365210"/>
          </a:xfrm>
          <a:prstGeom prst="rect">
            <a:avLst/>
          </a:prstGeom>
        </p:spPr>
      </p:pic>
    </p:spTree>
    <p:extLst>
      <p:ext uri="{BB962C8B-B14F-4D97-AF65-F5344CB8AC3E}">
        <p14:creationId xmlns:p14="http://schemas.microsoft.com/office/powerpoint/2010/main" val="198650912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42900"/>
            <a:ext cx="8202930" cy="742950"/>
          </a:xfrm>
        </p:spPr>
        <p:txBody>
          <a:bodyPr anchor="ctr">
            <a:normAutofit/>
          </a:bodyPr>
          <a:lstStyle/>
          <a:p>
            <a:r>
              <a:rPr lang="en-US" sz="2100" dirty="0"/>
              <a:t>2021 Proxy Season</a:t>
            </a:r>
            <a:endParaRPr lang="en-US" sz="3000" dirty="0"/>
          </a:p>
        </p:txBody>
      </p:sp>
      <p:sp>
        <p:nvSpPr>
          <p:cNvPr id="4" name="Slide Number Placeholder 3"/>
          <p:cNvSpPr>
            <a:spLocks noGrp="1"/>
          </p:cNvSpPr>
          <p:nvPr>
            <p:ph type="sldNum" sz="quarter" idx="12"/>
          </p:nvPr>
        </p:nvSpPr>
        <p:spPr/>
        <p:txBody>
          <a:bodyPr/>
          <a:lstStyle/>
          <a:p>
            <a:pPr defTabSz="685800">
              <a:defRPr/>
            </a:pPr>
            <a:fld id="{6825C322-D144-471B-8A6A-18CA93F87583}" type="slidenum">
              <a:rPr lang="en-US">
                <a:solidFill>
                  <a:prstClr val="black">
                    <a:tint val="75000"/>
                  </a:prstClr>
                </a:solidFill>
                <a:latin typeface="Calibri"/>
              </a:rPr>
              <a:pPr defTabSz="685800">
                <a:defRPr/>
              </a:pPr>
              <a:t>197</a:t>
            </a:fld>
            <a:endParaRPr lang="en-US" dirty="0">
              <a:solidFill>
                <a:prstClr val="black">
                  <a:tint val="75000"/>
                </a:prstClr>
              </a:solidFill>
              <a:latin typeface="Calibri"/>
            </a:endParaRPr>
          </a:p>
        </p:txBody>
      </p:sp>
      <p:sp>
        <p:nvSpPr>
          <p:cNvPr id="5" name="Content Placeholder 4"/>
          <p:cNvSpPr>
            <a:spLocks noGrp="1"/>
          </p:cNvSpPr>
          <p:nvPr>
            <p:ph idx="1"/>
          </p:nvPr>
        </p:nvSpPr>
        <p:spPr>
          <a:xfrm>
            <a:off x="762856" y="1471773"/>
            <a:ext cx="7366571" cy="2983011"/>
          </a:xfrm>
        </p:spPr>
        <p:txBody>
          <a:bodyPr>
            <a:noAutofit/>
          </a:bodyPr>
          <a:lstStyle/>
          <a:p>
            <a:pPr>
              <a:buFont typeface="Wingdings" panose="05000000000000000000" pitchFamily="2" charset="2"/>
              <a:buChar char="Ø"/>
            </a:pPr>
            <a:r>
              <a:rPr lang="en-US" sz="1200" dirty="0"/>
              <a:t>The COVID-19 pandemic affected shareowner-voting activity for a second year in a row, with sustained use of virtual shareowner meetings by many companies.</a:t>
            </a:r>
          </a:p>
          <a:p>
            <a:pPr marL="0" indent="0">
              <a:buNone/>
            </a:pPr>
            <a:endParaRPr lang="en-US" sz="1200" dirty="0"/>
          </a:p>
          <a:p>
            <a:pPr>
              <a:buFont typeface="Wingdings" panose="05000000000000000000" pitchFamily="2" charset="2"/>
              <a:buChar char="Ø"/>
            </a:pPr>
            <a:r>
              <a:rPr lang="en-US" sz="1200" dirty="0"/>
              <a:t>Governance resolutions declined marginally somewhat year-over-year and receive mixed average support levels depending on the type of proposal.</a:t>
            </a:r>
          </a:p>
          <a:p>
            <a:pPr>
              <a:buFont typeface="Wingdings" panose="05000000000000000000" pitchFamily="2" charset="2"/>
              <a:buChar char="Ø"/>
            </a:pPr>
            <a:endParaRPr lang="en-US" sz="1200" dirty="0"/>
          </a:p>
          <a:p>
            <a:pPr>
              <a:buFont typeface="Wingdings" panose="05000000000000000000" pitchFamily="2" charset="2"/>
              <a:buChar char="Ø"/>
            </a:pPr>
            <a:r>
              <a:rPr lang="en-US" sz="1200" dirty="0"/>
              <a:t>New resolutions introduced on employee representation on boards and requests for companies to convert to a public benefit corporation or “PBC.”</a:t>
            </a:r>
          </a:p>
          <a:p>
            <a:pPr>
              <a:buFont typeface="Wingdings" panose="05000000000000000000" pitchFamily="2" charset="2"/>
              <a:buChar char="Ø"/>
            </a:pPr>
            <a:endParaRPr lang="en-US" sz="1200" dirty="0"/>
          </a:p>
          <a:p>
            <a:pPr>
              <a:buFont typeface="Wingdings" panose="05000000000000000000" pitchFamily="2" charset="2"/>
              <a:buChar char="Ø"/>
            </a:pPr>
            <a:r>
              <a:rPr lang="en-US" sz="1200" dirty="0"/>
              <a:t>There were a record number of environmental and social (E&amp;S) resolutions submitted, which represented the majority of all U.S. shareowner proposals. A record number of E&amp;S proposals received majority support from the largest asset owners and managers.</a:t>
            </a:r>
          </a:p>
        </p:txBody>
      </p:sp>
    </p:spTree>
    <p:extLst>
      <p:ext uri="{BB962C8B-B14F-4D97-AF65-F5344CB8AC3E}">
        <p14:creationId xmlns:p14="http://schemas.microsoft.com/office/powerpoint/2010/main" val="376126106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491040" y="2477743"/>
            <a:ext cx="4423860" cy="276999"/>
          </a:xfrm>
          <a:prstGeom prst="rect">
            <a:avLst/>
          </a:prstGeom>
          <a:noFill/>
          <a:ln w="9525">
            <a:noFill/>
            <a:miter lim="800000"/>
            <a:headEnd/>
            <a:tailEnd/>
          </a:ln>
        </p:spPr>
        <p:txBody>
          <a:bodyPr wrap="square" anchor="ctr" anchorCtr="0">
            <a:spAutoFit/>
          </a:bodyPr>
          <a:lstStyle/>
          <a:p>
            <a:pPr defTabSz="685800">
              <a:defRPr/>
            </a:pPr>
            <a:r>
              <a:rPr lang="en-US" sz="1200" dirty="0">
                <a:solidFill>
                  <a:prstClr val="black"/>
                </a:solidFill>
                <a:latin typeface="Calibri"/>
                <a:ea typeface="Source Sans Pro" panose="020B0503030403020204" pitchFamily="34" charset="0"/>
                <a:cs typeface="Microsoft Uighur" panose="02000000000000000000" pitchFamily="2" charset="-78"/>
              </a:rPr>
              <a:t>SBA Corporate Governance Statistics</a:t>
            </a:r>
            <a:endParaRPr lang="en-US" sz="2100" dirty="0">
              <a:solidFill>
                <a:prstClr val="black"/>
              </a:solidFill>
              <a:latin typeface="Calibri"/>
              <a:ea typeface="Source Sans Pro" panose="020B0503030403020204" pitchFamily="34" charset="0"/>
              <a:cs typeface="Microsoft Uighur" panose="02000000000000000000" pitchFamily="2" charset="-78"/>
            </a:endParaRPr>
          </a:p>
        </p:txBody>
      </p:sp>
      <p:sp>
        <p:nvSpPr>
          <p:cNvPr id="5" name="Text Box 3"/>
          <p:cNvSpPr txBox="1">
            <a:spLocks noChangeArrowheads="1"/>
          </p:cNvSpPr>
          <p:nvPr/>
        </p:nvSpPr>
        <p:spPr bwMode="auto">
          <a:xfrm>
            <a:off x="477593" y="1828800"/>
            <a:ext cx="6343650" cy="615993"/>
          </a:xfrm>
          <a:prstGeom prst="rect">
            <a:avLst/>
          </a:prstGeom>
          <a:noFill/>
          <a:ln w="9525">
            <a:noFill/>
            <a:miter lim="800000"/>
            <a:headEnd/>
            <a:tailEnd/>
          </a:ln>
        </p:spPr>
        <p:txBody>
          <a:bodyPr wrap="square" anchor="ctr" anchorCtr="0">
            <a:noAutofit/>
          </a:bodyPr>
          <a:lstStyle/>
          <a:p>
            <a:pPr defTabSz="685800">
              <a:defRPr/>
            </a:pPr>
            <a:r>
              <a:rPr lang="en-US" sz="2100" b="1" dirty="0">
                <a:solidFill>
                  <a:srgbClr val="9BBB59">
                    <a:lumMod val="75000"/>
                  </a:srgbClr>
                </a:solidFill>
                <a:latin typeface="Calibri"/>
                <a:ea typeface="Source Sans Pro" panose="020B0503030403020204" pitchFamily="34" charset="0"/>
              </a:rPr>
              <a:t>Appendix</a:t>
            </a:r>
          </a:p>
        </p:txBody>
      </p:sp>
      <p:cxnSp>
        <p:nvCxnSpPr>
          <p:cNvPr id="6" name="Straight Connector 5"/>
          <p:cNvCxnSpPr/>
          <p:nvPr/>
        </p:nvCxnSpPr>
        <p:spPr>
          <a:xfrm>
            <a:off x="514350" y="2400300"/>
            <a:ext cx="56542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03959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Statistics and Overview">
            <a:extLst>
              <a:ext uri="{FF2B5EF4-FFF2-40B4-BE49-F238E27FC236}">
                <a16:creationId xmlns:a16="http://schemas.microsoft.com/office/drawing/2014/main" id="{AF51A322-A060-4B0B-AA5D-CBF03458F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30" y="0"/>
            <a:ext cx="8919740" cy="5143500"/>
          </a:xfrm>
          <a:prstGeom prst="rect">
            <a:avLst/>
          </a:prstGeom>
        </p:spPr>
      </p:pic>
    </p:spTree>
    <p:extLst>
      <p:ext uri="{BB962C8B-B14F-4D97-AF65-F5344CB8AC3E}">
        <p14:creationId xmlns:p14="http://schemas.microsoft.com/office/powerpoint/2010/main" val="406821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of the Investment Advisory Council </a:t>
            </a:r>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p>
        </p:txBody>
      </p:sp>
      <p:sp>
        <p:nvSpPr>
          <p:cNvPr id="4" name="Rectangle 3"/>
          <p:cNvSpPr/>
          <p:nvPr/>
        </p:nvSpPr>
        <p:spPr>
          <a:xfrm>
            <a:off x="685800" y="1733550"/>
            <a:ext cx="8001000" cy="2031317"/>
          </a:xfrm>
          <a:prstGeom prst="rect">
            <a:avLst/>
          </a:prstGeom>
        </p:spPr>
        <p:txBody>
          <a:bodyPr wrap="square" lIns="91432" tIns="45716" rIns="91432" bIns="45716">
            <a:spAutoFit/>
          </a:bodyPr>
          <a:lstStyle/>
          <a:p>
            <a:r>
              <a:rPr lang="en-US" b="1" dirty="0"/>
              <a:t>Item 1.	Welcome/Call </a:t>
            </a:r>
            <a:r>
              <a:rPr lang="en-US" b="1"/>
              <a:t>to Order/Approval </a:t>
            </a:r>
            <a:r>
              <a:rPr lang="en-US" b="1" dirty="0"/>
              <a:t>of Minutes </a:t>
            </a:r>
          </a:p>
          <a:p>
            <a:r>
              <a:rPr lang="en-US" i="1" dirty="0"/>
              <a:t>	</a:t>
            </a:r>
          </a:p>
          <a:p>
            <a:r>
              <a:rPr lang="en-US" i="1" dirty="0"/>
              <a:t>	Peter Jones, Chair</a:t>
            </a:r>
            <a:endParaRPr lang="en-US" dirty="0"/>
          </a:p>
          <a:p>
            <a:endParaRPr lang="en-US" i="1" dirty="0"/>
          </a:p>
          <a:p>
            <a:r>
              <a:rPr lang="en-US" i="1" dirty="0"/>
              <a:t>	(See Attachments 1A – 1B) </a:t>
            </a:r>
            <a:endParaRPr lang="en-US" dirty="0"/>
          </a:p>
          <a:p>
            <a:endParaRPr lang="en-US" b="1" i="1" dirty="0"/>
          </a:p>
          <a:p>
            <a:r>
              <a:rPr lang="en-US" b="1" i="1" dirty="0"/>
              <a:t>	</a:t>
            </a:r>
            <a:r>
              <a:rPr lang="en-US" b="1" dirty="0"/>
              <a:t>Action Required</a:t>
            </a:r>
            <a:endParaRPr lang="en-US" dirty="0"/>
          </a:p>
        </p:txBody>
      </p:sp>
      <p:sp>
        <p:nvSpPr>
          <p:cNvPr id="6" name="Slide Number Placeholder 5"/>
          <p:cNvSpPr>
            <a:spLocks noGrp="1"/>
          </p:cNvSpPr>
          <p:nvPr>
            <p:ph type="sldNum" sz="quarter" idx="12"/>
          </p:nvPr>
        </p:nvSpPr>
        <p:spPr/>
        <p:txBody>
          <a:bodyPr/>
          <a:lstStyle/>
          <a:p>
            <a:fld id="{6825C322-D144-471B-8A6A-18CA93F87583}" type="slidenum">
              <a:rPr lang="en-US" smtClean="0"/>
              <a:t>2</a:t>
            </a:fld>
            <a:endParaRPr lang="en-US"/>
          </a:p>
        </p:txBody>
      </p:sp>
    </p:spTree>
    <p:extLst>
      <p:ext uri="{BB962C8B-B14F-4D97-AF65-F5344CB8AC3E}">
        <p14:creationId xmlns:p14="http://schemas.microsoft.com/office/powerpoint/2010/main" val="2640060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p:txBody>
          <a:bodyPr/>
          <a:lstStyle/>
          <a:p>
            <a:r>
              <a:rPr lang="en-US" altLang="en-US" dirty="0"/>
              <a:t>Analysis</a:t>
            </a:r>
          </a:p>
        </p:txBody>
      </p:sp>
      <p:sp>
        <p:nvSpPr>
          <p:cNvPr id="2" name="Subtitle 1"/>
          <p:cNvSpPr>
            <a:spLocks noGrp="1"/>
          </p:cNvSpPr>
          <p:nvPr>
            <p:ph type="subTitle" idx="1"/>
          </p:nvPr>
        </p:nvSpPr>
        <p:spPr/>
        <p:txBody>
          <a:bodyPr/>
          <a:lstStyle/>
          <a:p>
            <a:r>
              <a:rPr lang="en-US" dirty="0"/>
              <a:t>Portfolio Analysis</a:t>
            </a:r>
          </a:p>
        </p:txBody>
      </p:sp>
    </p:spTree>
    <p:extLst>
      <p:ext uri="{BB962C8B-B14F-4D97-AF65-F5344CB8AC3E}">
        <p14:creationId xmlns:p14="http://schemas.microsoft.com/office/powerpoint/2010/main" val="104503091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of the Investment Advisory Council </a:t>
            </a:r>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2308316"/>
          </a:xfrm>
          <a:prstGeom prst="rect">
            <a:avLst/>
          </a:prstGeom>
        </p:spPr>
        <p:txBody>
          <a:bodyPr wrap="square" lIns="91432" tIns="45716" rIns="91432" bIns="45716">
            <a:spAutoFit/>
          </a:bodyPr>
          <a:lstStyle/>
          <a:p>
            <a:r>
              <a:rPr lang="en-US" b="1" dirty="0">
                <a:solidFill>
                  <a:prstClr val="black"/>
                </a:solidFill>
              </a:rPr>
              <a:t>Item 6.	Major Mandate Review</a:t>
            </a:r>
          </a:p>
          <a:p>
            <a:r>
              <a:rPr lang="en-US" b="1" dirty="0">
                <a:solidFill>
                  <a:prstClr val="black"/>
                </a:solidFill>
              </a:rPr>
              <a:t>	</a:t>
            </a:r>
          </a:p>
          <a:p>
            <a:r>
              <a:rPr lang="en-US" i="1" dirty="0"/>
              <a:t>	</a:t>
            </a:r>
            <a:r>
              <a:rPr lang="en-US" i="1" dirty="0" smtClean="0"/>
              <a:t>Kristen Doyle, Aon</a:t>
            </a:r>
          </a:p>
          <a:p>
            <a:r>
              <a:rPr lang="en-US" i="1" dirty="0"/>
              <a:t>	</a:t>
            </a:r>
            <a:r>
              <a:rPr lang="en-US" i="1" dirty="0" smtClean="0"/>
              <a:t>Katie </a:t>
            </a:r>
            <a:r>
              <a:rPr lang="en-US" i="1" dirty="0"/>
              <a:t>Comstock, </a:t>
            </a:r>
            <a:r>
              <a:rPr lang="en-US" i="1" dirty="0" smtClean="0"/>
              <a:t>Aon</a:t>
            </a:r>
          </a:p>
          <a:p>
            <a:r>
              <a:rPr lang="en-US" i="1" dirty="0">
                <a:solidFill>
                  <a:prstClr val="black"/>
                </a:solidFill>
              </a:rPr>
              <a:t>	</a:t>
            </a:r>
            <a:endParaRPr lang="en-US" i="1" dirty="0">
              <a:solidFill>
                <a:prstClr val="black"/>
              </a:solidFill>
            </a:endParaRPr>
          </a:p>
          <a:p>
            <a:r>
              <a:rPr lang="en-US" i="1" dirty="0">
                <a:solidFill>
                  <a:prstClr val="black"/>
                </a:solidFill>
              </a:rPr>
              <a:t>	</a:t>
            </a:r>
          </a:p>
          <a:p>
            <a:r>
              <a:rPr lang="en-US" dirty="0"/>
              <a:t>	</a:t>
            </a:r>
            <a:r>
              <a:rPr lang="en-US" i="1" dirty="0"/>
              <a:t>(See Attachment 6A) 	</a:t>
            </a:r>
          </a:p>
          <a:p>
            <a:endParaRPr lang="en-US" i="1"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200</a:t>
            </a:fld>
            <a:endParaRPr lang="en-US"/>
          </a:p>
        </p:txBody>
      </p:sp>
    </p:spTree>
    <p:extLst>
      <p:ext uri="{BB962C8B-B14F-4D97-AF65-F5344CB8AC3E}">
        <p14:creationId xmlns:p14="http://schemas.microsoft.com/office/powerpoint/2010/main" val="279554430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txBox="1">
            <a:spLocks/>
          </p:cNvSpPr>
          <p:nvPr/>
        </p:nvSpPr>
        <p:spPr bwMode="auto">
          <a:xfrm>
            <a:off x="1483519" y="2769394"/>
            <a:ext cx="3845719" cy="563166"/>
          </a:xfrm>
          <a:prstGeom prst="rect">
            <a:avLst/>
          </a:prstGeom>
          <a:noFill/>
          <a:ln w="9525">
            <a:noFill/>
            <a:miter lim="800000"/>
            <a:headEnd/>
            <a:tailEnd/>
          </a:ln>
        </p:spPr>
        <p:txBody>
          <a:bodyPr/>
          <a:lstStyle>
            <a:lvl1pPr algn="l" rtl="0" eaLnBrk="0" fontAlgn="base" hangingPunct="0">
              <a:spcBef>
                <a:spcPct val="0"/>
              </a:spcBef>
              <a:spcAft>
                <a:spcPct val="0"/>
              </a:spcAft>
              <a:defRPr sz="2800" b="1">
                <a:solidFill>
                  <a:srgbClr val="003E74"/>
                </a:solidFill>
                <a:latin typeface="Arial" pitchFamily="34" charset="0"/>
                <a:ea typeface="ＭＳ Ｐゴシック" pitchFamily="-112" charset="-128"/>
                <a:cs typeface="+mj-cs"/>
              </a:defRPr>
            </a:lvl1pPr>
            <a:lvl2pPr algn="l" rtl="0" eaLnBrk="0" fontAlgn="base" hangingPunct="0">
              <a:spcBef>
                <a:spcPct val="0"/>
              </a:spcBef>
              <a:spcAft>
                <a:spcPct val="0"/>
              </a:spcAft>
              <a:defRPr sz="2000">
                <a:solidFill>
                  <a:srgbClr val="003E74"/>
                </a:solidFill>
                <a:latin typeface="Arial" charset="0"/>
                <a:ea typeface="ＭＳ Ｐゴシック" pitchFamily="1" charset="-128"/>
                <a:cs typeface="ＭＳ Ｐゴシック"/>
              </a:defRPr>
            </a:lvl2pPr>
            <a:lvl3pPr algn="l" rtl="0" eaLnBrk="0" fontAlgn="base" hangingPunct="0">
              <a:spcBef>
                <a:spcPct val="0"/>
              </a:spcBef>
              <a:spcAft>
                <a:spcPct val="0"/>
              </a:spcAft>
              <a:defRPr sz="2000">
                <a:solidFill>
                  <a:srgbClr val="003E74"/>
                </a:solidFill>
                <a:latin typeface="Arial" charset="0"/>
                <a:ea typeface="ＭＳ Ｐゴシック" pitchFamily="1" charset="-128"/>
                <a:cs typeface="ＭＳ Ｐゴシック"/>
              </a:defRPr>
            </a:lvl3pPr>
            <a:lvl4pPr algn="l" rtl="0" eaLnBrk="0" fontAlgn="base" hangingPunct="0">
              <a:spcBef>
                <a:spcPct val="0"/>
              </a:spcBef>
              <a:spcAft>
                <a:spcPct val="0"/>
              </a:spcAft>
              <a:defRPr sz="2000">
                <a:solidFill>
                  <a:srgbClr val="003E74"/>
                </a:solidFill>
                <a:latin typeface="Arial" charset="0"/>
                <a:ea typeface="ＭＳ Ｐゴシック" pitchFamily="1" charset="-128"/>
                <a:cs typeface="ＭＳ Ｐゴシック"/>
              </a:defRPr>
            </a:lvl4pPr>
            <a:lvl5pPr algn="l" rtl="0" eaLnBrk="0" fontAlgn="base" hangingPunct="0">
              <a:spcBef>
                <a:spcPct val="0"/>
              </a:spcBef>
              <a:spcAft>
                <a:spcPct val="0"/>
              </a:spcAft>
              <a:defRPr sz="2000">
                <a:solidFill>
                  <a:srgbClr val="003E74"/>
                </a:solidFill>
                <a:latin typeface="Arial" charset="0"/>
                <a:ea typeface="ＭＳ Ｐゴシック" pitchFamily="1" charset="-128"/>
                <a:cs typeface="ＭＳ Ｐゴシック"/>
              </a:defRPr>
            </a:lvl5pPr>
            <a:lvl6pPr marL="457200" algn="l" rtl="0" eaLnBrk="1" fontAlgn="base" hangingPunct="1">
              <a:spcBef>
                <a:spcPct val="0"/>
              </a:spcBef>
              <a:spcAft>
                <a:spcPct val="0"/>
              </a:spcAft>
              <a:defRPr sz="2000">
                <a:solidFill>
                  <a:srgbClr val="E11B22"/>
                </a:solidFill>
                <a:latin typeface="Arial" charset="0"/>
                <a:ea typeface="ＭＳ Ｐゴシック" pitchFamily="1"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 charset="-128"/>
              </a:defRPr>
            </a:lvl9pPr>
          </a:lstStyle>
          <a:p>
            <a:pPr defTabSz="685800" eaLnBrk="1" hangingPunct="1">
              <a:defRPr/>
            </a:pPr>
            <a:r>
              <a:rPr lang="pt-BR" altLang="en-US" sz="2400" dirty="0"/>
              <a:t>State Board of Administration of Florida</a:t>
            </a:r>
            <a:endParaRPr lang="en-US" altLang="en-US" sz="2250" kern="0" dirty="0">
              <a:solidFill>
                <a:srgbClr val="002060"/>
              </a:solidFill>
            </a:endParaRPr>
          </a:p>
        </p:txBody>
      </p:sp>
      <p:sp>
        <p:nvSpPr>
          <p:cNvPr id="9" name="Rectangle 9"/>
          <p:cNvSpPr txBox="1">
            <a:spLocks/>
          </p:cNvSpPr>
          <p:nvPr/>
        </p:nvSpPr>
        <p:spPr bwMode="auto">
          <a:xfrm>
            <a:off x="1483519" y="3592793"/>
            <a:ext cx="4800600" cy="1314450"/>
          </a:xfrm>
          <a:prstGeom prst="rect">
            <a:avLst/>
          </a:prstGeom>
          <a:noFill/>
          <a:ln w="9525">
            <a:noFill/>
            <a:miter lim="800000"/>
            <a:headEnd/>
            <a:tailEnd/>
          </a:ln>
        </p:spPr>
        <p:txBody>
          <a:bodyPr/>
          <a:lstStyle>
            <a:lvl1pPr marL="0" indent="0" algn="l" rtl="0" eaLnBrk="0" fontAlgn="base" hangingPunct="0">
              <a:spcBef>
                <a:spcPct val="25000"/>
              </a:spcBef>
              <a:spcAft>
                <a:spcPct val="0"/>
              </a:spcAft>
              <a:buClr>
                <a:schemeClr val="tx1"/>
              </a:buClr>
              <a:buFont typeface="Wingdings" pitchFamily="2" charset="2"/>
              <a:buNone/>
              <a:defRPr sz="2000">
                <a:solidFill>
                  <a:schemeClr val="tx1"/>
                </a:solidFill>
                <a:latin typeface="Arial" pitchFamily="34" charset="0"/>
                <a:ea typeface="ＭＳ Ｐゴシック" pitchFamily="-112" charset="-128"/>
                <a:cs typeface="+mn-cs"/>
              </a:defRPr>
            </a:lvl1pPr>
            <a:lvl2pPr marL="571500" indent="-228600" algn="l" rtl="0" eaLnBrk="0" fontAlgn="base" hangingPunct="0">
              <a:spcBef>
                <a:spcPct val="25000"/>
              </a:spcBef>
              <a:spcAft>
                <a:spcPct val="0"/>
              </a:spcAft>
              <a:buClr>
                <a:schemeClr val="tx1"/>
              </a:buClr>
              <a:buChar char="–"/>
              <a:defRPr sz="1400">
                <a:solidFill>
                  <a:schemeClr val="tx1"/>
                </a:solidFill>
                <a:latin typeface="Arial" pitchFamily="34" charset="0"/>
                <a:ea typeface="ＭＳ Ｐゴシック" pitchFamily="-112" charset="-128"/>
                <a:cs typeface="+mn-cs"/>
              </a:defRPr>
            </a:lvl2pPr>
            <a:lvl3pPr marL="914400" indent="-228600" algn="l" rtl="0" eaLnBrk="0" fontAlgn="base" hangingPunct="0">
              <a:spcBef>
                <a:spcPct val="25000"/>
              </a:spcBef>
              <a:spcAft>
                <a:spcPct val="0"/>
              </a:spcAft>
              <a:buClr>
                <a:schemeClr val="tx1"/>
              </a:buClr>
              <a:buChar char="•"/>
              <a:defRPr sz="1400">
                <a:solidFill>
                  <a:schemeClr val="tx1"/>
                </a:solidFill>
                <a:latin typeface="Arial" pitchFamily="34" charset="0"/>
                <a:ea typeface="ＭＳ Ｐゴシック" pitchFamily="-112" charset="-128"/>
                <a:cs typeface="+mn-cs"/>
              </a:defRPr>
            </a:lvl3pPr>
            <a:lvl4pPr marL="1254125" indent="-225425" algn="l" rtl="0" eaLnBrk="0" fontAlgn="base" hangingPunct="0">
              <a:spcBef>
                <a:spcPct val="25000"/>
              </a:spcBef>
              <a:spcAft>
                <a:spcPct val="0"/>
              </a:spcAft>
              <a:buClr>
                <a:schemeClr val="tx1"/>
              </a:buClr>
              <a:buFont typeface="Wingdings" pitchFamily="2" charset="2"/>
              <a:buChar char="s"/>
              <a:defRPr sz="1400">
                <a:solidFill>
                  <a:schemeClr val="tx1"/>
                </a:solidFill>
                <a:latin typeface="Arial" pitchFamily="34" charset="0"/>
                <a:ea typeface="ＭＳ Ｐゴシック" pitchFamily="-112" charset="-128"/>
                <a:cs typeface="+mn-cs"/>
              </a:defRPr>
            </a:lvl4pPr>
            <a:lvl5pPr marL="1600200" indent="-231775" algn="l" rtl="0" eaLnBrk="0" fontAlgn="base" hangingPunct="0">
              <a:spcBef>
                <a:spcPct val="25000"/>
              </a:spcBef>
              <a:spcAft>
                <a:spcPct val="0"/>
              </a:spcAft>
              <a:buClr>
                <a:schemeClr val="tx1"/>
              </a:buClr>
              <a:buFont typeface="Arial" charset="0"/>
              <a:buChar char="-"/>
              <a:defRPr sz="1400">
                <a:solidFill>
                  <a:schemeClr val="tx1"/>
                </a:solidFill>
                <a:latin typeface="Arial" pitchFamily="34" charset="0"/>
                <a:ea typeface="ＭＳ Ｐゴシック" pitchFamily="-112" charset="-128"/>
                <a:cs typeface="+mn-cs"/>
              </a:defRPr>
            </a:lvl5pPr>
            <a:lvl6pPr marL="2057400" indent="-231775" algn="l" rtl="0" eaLnBrk="1" fontAlgn="base" hangingPunct="1">
              <a:spcBef>
                <a:spcPct val="25000"/>
              </a:spcBef>
              <a:spcAft>
                <a:spcPct val="0"/>
              </a:spcAft>
              <a:buClr>
                <a:schemeClr val="tx1"/>
              </a:buClr>
              <a:buFont typeface="Arial"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Font typeface="Arial" charset="0"/>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Font typeface="Arial" charset="0"/>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Font typeface="Arial" charset="0"/>
              <a:buChar char="-"/>
              <a:defRPr sz="1400">
                <a:solidFill>
                  <a:schemeClr val="tx1"/>
                </a:solidFill>
                <a:latin typeface="+mn-lt"/>
                <a:ea typeface="+mn-ea"/>
              </a:defRPr>
            </a:lvl9pPr>
          </a:lstStyle>
          <a:p>
            <a:pPr defTabSz="685800" eaLnBrk="1" hangingPunct="1">
              <a:buClr>
                <a:srgbClr val="000000"/>
              </a:buClr>
              <a:defRPr/>
            </a:pPr>
            <a:endParaRPr lang="en-US" altLang="en-US" sz="1500" b="1" kern="0" dirty="0">
              <a:solidFill>
                <a:srgbClr val="000000"/>
              </a:solidFill>
            </a:endParaRPr>
          </a:p>
          <a:p>
            <a:pPr defTabSz="685800" eaLnBrk="1" hangingPunct="1">
              <a:buClr>
                <a:srgbClr val="000000"/>
              </a:buClr>
              <a:defRPr/>
            </a:pPr>
            <a:r>
              <a:rPr lang="en-US" altLang="en-US" sz="1500" b="1" kern="0" dirty="0">
                <a:solidFill>
                  <a:srgbClr val="000000"/>
                </a:solidFill>
              </a:rPr>
              <a:t>Major Mandate Review</a:t>
            </a:r>
          </a:p>
          <a:p>
            <a:pPr defTabSz="685800" eaLnBrk="1" hangingPunct="1">
              <a:buClr>
                <a:srgbClr val="000000"/>
              </a:buClr>
              <a:defRPr/>
            </a:pPr>
            <a:r>
              <a:rPr lang="en-US" altLang="en-US" sz="1500" b="1" kern="0" dirty="0">
                <a:solidFill>
                  <a:srgbClr val="000000"/>
                </a:solidFill>
              </a:rPr>
              <a:t>Second Quarter 2021</a:t>
            </a:r>
            <a:endParaRPr lang="en-US" altLang="en-US" sz="1500" kern="0" dirty="0">
              <a:solidFill>
                <a:srgbClr val="000000"/>
              </a:solidFill>
            </a:endParaRPr>
          </a:p>
        </p:txBody>
      </p:sp>
      <p:pic>
        <p:nvPicPr>
          <p:cNvPr id="614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681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1"/>
          <p:cNvSpPr txBox="1">
            <a:spLocks noChangeArrowheads="1"/>
          </p:cNvSpPr>
          <p:nvPr/>
        </p:nvSpPr>
        <p:spPr bwMode="auto">
          <a:xfrm>
            <a:off x="6069808" y="4676533"/>
            <a:ext cx="24050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0"/>
              </a:spcBef>
              <a:spcAft>
                <a:spcPct val="0"/>
              </a:spcAft>
              <a:buClr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400539332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p:txBody>
          <a:bodyPr/>
          <a:lstStyle/>
          <a:p>
            <a:pPr eaLnBrk="1" hangingPunct="1"/>
            <a:r>
              <a:rPr lang="en-US" altLang="en-US"/>
              <a:t>Table of Contents</a:t>
            </a:r>
          </a:p>
        </p:txBody>
      </p:sp>
      <p:sp>
        <p:nvSpPr>
          <p:cNvPr id="7171" name="Rectangle 1027"/>
          <p:cNvSpPr>
            <a:spLocks noGrp="1" noChangeArrowheads="1"/>
          </p:cNvSpPr>
          <p:nvPr>
            <p:ph idx="1"/>
          </p:nvPr>
        </p:nvSpPr>
        <p:spPr/>
        <p:txBody>
          <a:bodyPr/>
          <a:lstStyle/>
          <a:p>
            <a:pPr eaLnBrk="1" hangingPunct="1">
              <a:buFont typeface="Wingdings" pitchFamily="2" charset="2"/>
              <a:buAutoNum type="arabicPeriod"/>
              <a:tabLst>
                <a:tab pos="171450" algn="l"/>
              </a:tabLst>
            </a:pPr>
            <a:r>
              <a:rPr lang="en-US" altLang="en-US"/>
              <a:t>Executive Summary</a:t>
            </a:r>
          </a:p>
          <a:p>
            <a:pPr eaLnBrk="1" hangingPunct="1">
              <a:buFont typeface="Wingdings" pitchFamily="2" charset="2"/>
              <a:buAutoNum type="arabicPeriod"/>
              <a:tabLst>
                <a:tab pos="171450" algn="l"/>
              </a:tabLst>
            </a:pPr>
            <a:r>
              <a:rPr lang="en-US" altLang="en-US"/>
              <a:t>Pension Plan Review</a:t>
            </a:r>
          </a:p>
          <a:p>
            <a:pPr eaLnBrk="1" hangingPunct="1">
              <a:buFont typeface="Wingdings" pitchFamily="2" charset="2"/>
              <a:buAutoNum type="arabicPeriod"/>
              <a:tabLst>
                <a:tab pos="171450" algn="l"/>
              </a:tabLst>
            </a:pPr>
            <a:r>
              <a:rPr lang="en-US" altLang="en-US"/>
              <a:t>Investment Plan Review</a:t>
            </a:r>
          </a:p>
          <a:p>
            <a:pPr eaLnBrk="1" hangingPunct="1">
              <a:buFont typeface="Wingdings" pitchFamily="2" charset="2"/>
              <a:buAutoNum type="arabicPeriod"/>
              <a:tabLst>
                <a:tab pos="171450" algn="l"/>
              </a:tabLst>
            </a:pPr>
            <a:r>
              <a:rPr lang="en-US" altLang="en-US"/>
              <a:t>CAT Fund Review</a:t>
            </a:r>
          </a:p>
          <a:p>
            <a:pPr eaLnBrk="1" hangingPunct="1">
              <a:buFont typeface="Wingdings" pitchFamily="2" charset="2"/>
              <a:buAutoNum type="arabicPeriod"/>
              <a:tabLst>
                <a:tab pos="171450" algn="l"/>
              </a:tabLst>
            </a:pPr>
            <a:r>
              <a:rPr lang="en-US" altLang="en-US"/>
              <a:t>Lawton Chiles Endowment Fund Review</a:t>
            </a:r>
          </a:p>
          <a:p>
            <a:pPr eaLnBrk="1" hangingPunct="1">
              <a:buFont typeface="Wingdings" pitchFamily="2" charset="2"/>
              <a:buAutoNum type="arabicPeriod"/>
              <a:tabLst>
                <a:tab pos="171450" algn="l"/>
              </a:tabLst>
            </a:pPr>
            <a:r>
              <a:rPr lang="en-US" altLang="en-US"/>
              <a:t>Florida PRIME Review</a:t>
            </a:r>
          </a:p>
          <a:p>
            <a:pPr eaLnBrk="1" hangingPunct="1">
              <a:buFont typeface="Wingdings" pitchFamily="2" charset="2"/>
              <a:buAutoNum type="arabicPeriod"/>
              <a:tabLst>
                <a:tab pos="171450" algn="l"/>
              </a:tabLst>
            </a:pPr>
            <a:r>
              <a:rPr lang="en-US" altLang="en-US"/>
              <a:t>Appendix</a:t>
            </a:r>
          </a:p>
        </p:txBody>
      </p:sp>
      <p:sp>
        <p:nvSpPr>
          <p:cNvPr id="7172" name="TextBox 3"/>
          <p:cNvSpPr txBox="1">
            <a:spLocks noChangeArrowheads="1"/>
          </p:cNvSpPr>
          <p:nvPr/>
        </p:nvSpPr>
        <p:spPr bwMode="auto">
          <a:xfrm>
            <a:off x="6069808" y="4641093"/>
            <a:ext cx="24050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0"/>
              </a:spcBef>
              <a:spcAft>
                <a:spcPct val="0"/>
              </a:spcAft>
              <a:buClr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350625604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p:txBody>
          <a:bodyPr/>
          <a:lstStyle/>
          <a:p>
            <a:pPr eaLnBrk="1" hangingPunct="1"/>
            <a:r>
              <a:rPr lang="en-US" altLang="en-US" dirty="0"/>
              <a:t>Executive Summary</a:t>
            </a:r>
          </a:p>
        </p:txBody>
      </p:sp>
      <p:sp>
        <p:nvSpPr>
          <p:cNvPr id="8195" name="Rectangle 1027"/>
          <p:cNvSpPr>
            <a:spLocks noGrp="1" noChangeArrowheads="1"/>
          </p:cNvSpPr>
          <p:nvPr>
            <p:ph idx="1"/>
          </p:nvPr>
        </p:nvSpPr>
        <p:spPr>
          <a:xfrm>
            <a:off x="1485900" y="871630"/>
            <a:ext cx="6172200" cy="3713559"/>
          </a:xfrm>
        </p:spPr>
        <p:txBody>
          <a:bodyPr/>
          <a:lstStyle/>
          <a:p>
            <a:pPr lvl="1" eaLnBrk="1" hangingPunct="1">
              <a:lnSpc>
                <a:spcPct val="120000"/>
              </a:lnSpc>
              <a:buFont typeface="Wingdings" pitchFamily="2" charset="2"/>
              <a:buChar char="§"/>
            </a:pPr>
            <a:r>
              <a:rPr lang="en-US" altLang="en-US" sz="900" dirty="0"/>
              <a:t>The major mandates each produced generally strong returns relative to their respective benchmarks over both short- and long-term time periods ending June 30, 2021.</a:t>
            </a:r>
          </a:p>
          <a:p>
            <a:pPr lvl="1" eaLnBrk="1" hangingPunct="1">
              <a:lnSpc>
                <a:spcPct val="120000"/>
              </a:lnSpc>
              <a:buFont typeface="Wingdings" pitchFamily="2" charset="2"/>
              <a:buChar char="§"/>
            </a:pPr>
            <a:r>
              <a:rPr lang="en-US" altLang="en-US" sz="900" dirty="0"/>
              <a:t>The Pension Plan outperformed its Performance Benchmark over the trailing quarter, one-, three-, five-, ten-, and fifteen-year periods.</a:t>
            </a:r>
          </a:p>
          <a:p>
            <a:pPr lvl="2" eaLnBrk="1" hangingPunct="1">
              <a:lnSpc>
                <a:spcPct val="120000"/>
              </a:lnSpc>
              <a:buFont typeface="Arial" charset="0"/>
              <a:buChar char="–"/>
            </a:pPr>
            <a:r>
              <a:rPr lang="en-US" altLang="en-US" sz="900" dirty="0"/>
              <a:t>Over the trailing five-year period, Global Equity is the leading source of value added, followed by Private Equity.</a:t>
            </a:r>
            <a:endParaRPr lang="en-US" altLang="en-US" sz="900" dirty="0">
              <a:highlight>
                <a:srgbClr val="FFFF00"/>
              </a:highlight>
            </a:endParaRPr>
          </a:p>
          <a:p>
            <a:pPr lvl="2" eaLnBrk="1" hangingPunct="1">
              <a:lnSpc>
                <a:spcPct val="120000"/>
              </a:lnSpc>
              <a:buFont typeface="Arial" charset="0"/>
              <a:buChar char="–"/>
            </a:pPr>
            <a:r>
              <a:rPr lang="en-US" altLang="en-US" sz="900" dirty="0"/>
              <a:t>Over the trailing one, three, five and ten-year periods, the Pension Plan’s return ranked above the median plan in the TUCS Top Ten Defined Benefit Plan universe.</a:t>
            </a:r>
          </a:p>
          <a:p>
            <a:pPr lvl="1" eaLnBrk="1" hangingPunct="1">
              <a:lnSpc>
                <a:spcPct val="120000"/>
              </a:lnSpc>
              <a:buFont typeface="Wingdings" pitchFamily="2" charset="2"/>
              <a:buChar char="§"/>
            </a:pPr>
            <a:r>
              <a:rPr lang="en-US" altLang="en-US" sz="900" dirty="0"/>
              <a:t>The FRS Investment Plan outperformed the Total Plan Aggregate Benchmark over the trailing quarter, one-, three-, five-, and ten-year periods.</a:t>
            </a:r>
          </a:p>
          <a:p>
            <a:pPr lvl="1" eaLnBrk="1" hangingPunct="1">
              <a:lnSpc>
                <a:spcPct val="120000"/>
              </a:lnSpc>
              <a:buFont typeface="Wingdings" pitchFamily="2" charset="2"/>
              <a:buChar char="§"/>
            </a:pPr>
            <a:r>
              <a:rPr lang="en-US" altLang="en-US" sz="900" dirty="0"/>
              <a:t>The Lawton Chiles Endowment Fund outperformed its benchmark over the trailing quarter, one-, three-  five- and ten-year periods.</a:t>
            </a:r>
          </a:p>
          <a:p>
            <a:pPr lvl="1" eaLnBrk="1" hangingPunct="1">
              <a:lnSpc>
                <a:spcPct val="120000"/>
              </a:lnSpc>
              <a:buFont typeface="Wingdings" pitchFamily="2" charset="2"/>
              <a:buChar char="§"/>
            </a:pPr>
            <a:r>
              <a:rPr lang="en-US" altLang="en-US" sz="900" dirty="0"/>
              <a:t>The CAT Funds’ performance is strong over long-term periods, outperforming the benchmark over the trailing five- and ten-year periods.</a:t>
            </a:r>
          </a:p>
          <a:p>
            <a:pPr lvl="1" eaLnBrk="1" hangingPunct="1">
              <a:lnSpc>
                <a:spcPct val="120000"/>
              </a:lnSpc>
              <a:buFont typeface="Wingdings" pitchFamily="2" charset="2"/>
              <a:buChar char="§"/>
            </a:pPr>
            <a:r>
              <a:rPr lang="en-US" altLang="en-US" sz="900" dirty="0"/>
              <a:t>Florida PRIME has continued to outperform its benchmark over both short- and long-term time periods.</a:t>
            </a:r>
          </a:p>
        </p:txBody>
      </p:sp>
    </p:spTree>
    <p:extLst>
      <p:ext uri="{BB962C8B-B14F-4D97-AF65-F5344CB8AC3E}">
        <p14:creationId xmlns:p14="http://schemas.microsoft.com/office/powerpoint/2010/main" val="47155955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p:txBody>
          <a:bodyPr/>
          <a:lstStyle/>
          <a:p>
            <a:pPr eaLnBrk="1" hangingPunct="1"/>
            <a:r>
              <a:rPr lang="en-US" altLang="en-US" dirty="0"/>
              <a:t>Pension Plan: Executive Summary</a:t>
            </a:r>
          </a:p>
        </p:txBody>
      </p:sp>
      <p:sp>
        <p:nvSpPr>
          <p:cNvPr id="10243" name="Rectangle 1027"/>
          <p:cNvSpPr>
            <a:spLocks noGrp="1" noChangeArrowheads="1"/>
          </p:cNvSpPr>
          <p:nvPr>
            <p:ph idx="1"/>
          </p:nvPr>
        </p:nvSpPr>
        <p:spPr/>
        <p:txBody>
          <a:bodyPr/>
          <a:lstStyle/>
          <a:p>
            <a:pPr marL="171450" lvl="1" indent="-170260" eaLnBrk="1" hangingPunct="1">
              <a:buFont typeface="Wingdings" pitchFamily="2" charset="2"/>
              <a:buChar char="§"/>
            </a:pPr>
            <a:r>
              <a:rPr lang="en-US" altLang="en-US" sz="825" dirty="0"/>
              <a:t>The Pension Plan assets totaled $199.6 billion as of June 30, 2021, which represents a $11.0 billion increase since last quarter.</a:t>
            </a:r>
          </a:p>
          <a:p>
            <a:pPr marL="171450" lvl="1" indent="-170260" eaLnBrk="1" hangingPunct="1">
              <a:lnSpc>
                <a:spcPct val="126000"/>
              </a:lnSpc>
              <a:buFont typeface="Wingdings" pitchFamily="2" charset="2"/>
              <a:buChar char="§"/>
            </a:pPr>
            <a:r>
              <a:rPr lang="en-US" altLang="en-US" sz="825" dirty="0"/>
              <a:t>The Pension Plan, when measured against the Performance Benchmark, outperformed over the trailing quarter, one-, three-,    five-, ten-, and fifteen- year periods.</a:t>
            </a:r>
          </a:p>
          <a:p>
            <a:pPr marL="171450" lvl="1" indent="-170260" eaLnBrk="1" hangingPunct="1">
              <a:lnSpc>
                <a:spcPct val="126000"/>
              </a:lnSpc>
              <a:buFont typeface="Wingdings" pitchFamily="2" charset="2"/>
              <a:buChar char="§"/>
            </a:pPr>
            <a:r>
              <a:rPr lang="en-US" altLang="en-US" sz="825" dirty="0"/>
              <a:t>Relative to the Absolute Nominal Target Rate of Return, the Pension Plan outperformed over all trailing time periods shown.</a:t>
            </a:r>
          </a:p>
          <a:p>
            <a:pPr marL="171450" lvl="1" indent="-170260" eaLnBrk="1" hangingPunct="1">
              <a:lnSpc>
                <a:spcPct val="126000"/>
              </a:lnSpc>
              <a:buFont typeface="Wingdings" pitchFamily="2" charset="2"/>
              <a:buChar char="§"/>
            </a:pPr>
            <a:r>
              <a:rPr lang="en-US" altLang="en-US" sz="825" dirty="0"/>
              <a:t>The Pension Plan is well-diversified across six broad asset classes, and each asset class is also well-diversified.</a:t>
            </a:r>
          </a:p>
          <a:p>
            <a:pPr lvl="2" eaLnBrk="1" hangingPunct="1">
              <a:lnSpc>
                <a:spcPct val="120000"/>
              </a:lnSpc>
              <a:buClr>
                <a:srgbClr val="000000"/>
              </a:buClr>
              <a:buFont typeface="Arial" charset="0"/>
              <a:buChar char="–"/>
            </a:pPr>
            <a:r>
              <a:rPr lang="en-US" altLang="en-US" sz="825" dirty="0"/>
              <a:t>Public market asset class investments do not significantly deviate from their broad market-based benchmarks, e.g., sectors, market capitalizations, global regions, credit quality, duration, and security types.</a:t>
            </a:r>
          </a:p>
          <a:p>
            <a:pPr lvl="2" eaLnBrk="1" hangingPunct="1">
              <a:lnSpc>
                <a:spcPct val="120000"/>
              </a:lnSpc>
              <a:buClr>
                <a:srgbClr val="000000"/>
              </a:buClr>
              <a:buFont typeface="Arial" charset="0"/>
              <a:buChar char="–"/>
            </a:pPr>
            <a:r>
              <a:rPr lang="en-US" altLang="en-US" sz="825" dirty="0"/>
              <a:t>Private market asset classes are well-diversified by vintage year, geography, property type, sectors, investment vehicle/asset type, and investment strategy.</a:t>
            </a:r>
          </a:p>
          <a:p>
            <a:pPr lvl="2" eaLnBrk="1" hangingPunct="1">
              <a:lnSpc>
                <a:spcPct val="120000"/>
              </a:lnSpc>
              <a:buClr>
                <a:srgbClr val="000000"/>
              </a:buClr>
              <a:buFont typeface="Arial" charset="0"/>
              <a:buChar char="–"/>
            </a:pPr>
            <a:r>
              <a:rPr lang="en-US" altLang="en-US" sz="825" dirty="0"/>
              <a:t>Asset allocation is monitored on a daily basis to ensure that the actual asset allocation of the Pension Plan remains close to the long-term policy targets set forth in the Investment Policy Statement.</a:t>
            </a:r>
          </a:p>
          <a:p>
            <a:pPr marL="171450" lvl="1" indent="-170260" eaLnBrk="1" hangingPunct="1">
              <a:lnSpc>
                <a:spcPct val="126000"/>
              </a:lnSpc>
              <a:buFont typeface="Wingdings" pitchFamily="2" charset="2"/>
              <a:buChar char="§"/>
            </a:pPr>
            <a:r>
              <a:rPr lang="en-US" altLang="en-US" sz="825" dirty="0"/>
              <a:t>Aon Investment Consulting and SBA staff revisit the plan design annually through informal and formal asset allocation and asset liability reviews.</a:t>
            </a:r>
          </a:p>
          <a:p>
            <a:pPr marL="171450" lvl="1" indent="-170260" eaLnBrk="1" hangingPunct="1">
              <a:lnSpc>
                <a:spcPct val="126000"/>
              </a:lnSpc>
              <a:buFont typeface="Wingdings" pitchFamily="2" charset="2"/>
              <a:buChar char="§"/>
            </a:pPr>
            <a:r>
              <a:rPr lang="en-US" altLang="en-US" sz="825" dirty="0"/>
              <a:t>Adequate liquidity exists within the asset allocation to pay the monthly obligations of the Pension Plan consistently and on a timely basis.</a:t>
            </a:r>
          </a:p>
        </p:txBody>
      </p:sp>
    </p:spTree>
    <p:extLst>
      <p:ext uri="{BB962C8B-B14F-4D97-AF65-F5344CB8AC3E}">
        <p14:creationId xmlns:p14="http://schemas.microsoft.com/office/powerpoint/2010/main" val="150676422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p:txBody>
          <a:bodyPr/>
          <a:lstStyle/>
          <a:p>
            <a:pPr eaLnBrk="1" hangingPunct="1"/>
            <a:r>
              <a:rPr lang="en-US" altLang="en-US" dirty="0"/>
              <a:t>FRS Pension Plan Change in Market Value  </a:t>
            </a:r>
            <a:br>
              <a:rPr lang="en-US" altLang="en-US" dirty="0"/>
            </a:br>
            <a:r>
              <a:rPr lang="en-US" altLang="en-US" dirty="0"/>
              <a:t>Periods Ending 6/30/2021</a:t>
            </a:r>
          </a:p>
        </p:txBody>
      </p:sp>
      <p:grpSp>
        <p:nvGrpSpPr>
          <p:cNvPr id="11267" name="Group 4"/>
          <p:cNvGrpSpPr>
            <a:grpSpLocks/>
          </p:cNvGrpSpPr>
          <p:nvPr/>
        </p:nvGrpSpPr>
        <p:grpSpPr bwMode="auto">
          <a:xfrm>
            <a:off x="1705547" y="1097757"/>
            <a:ext cx="5754911" cy="2483976"/>
            <a:chOff x="750060" y="1463675"/>
            <a:chExt cx="7673215" cy="3312141"/>
          </a:xfrm>
        </p:grpSpPr>
        <p:sp>
          <p:nvSpPr>
            <p:cNvPr id="11268" name="Rectangle 3"/>
            <p:cNvSpPr>
              <a:spLocks noChangeArrowheads="1"/>
            </p:cNvSpPr>
            <p:nvPr/>
          </p:nvSpPr>
          <p:spPr bwMode="auto">
            <a:xfrm>
              <a:off x="785813" y="1474788"/>
              <a:ext cx="7631112" cy="331787"/>
            </a:xfrm>
            <a:prstGeom prst="rect">
              <a:avLst/>
            </a:prstGeom>
            <a:solidFill>
              <a:srgbClr val="3B53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69" name="Rectangle 4"/>
            <p:cNvSpPr>
              <a:spLocks noChangeArrowheads="1"/>
            </p:cNvSpPr>
            <p:nvPr/>
          </p:nvSpPr>
          <p:spPr bwMode="auto">
            <a:xfrm>
              <a:off x="785813" y="2130425"/>
              <a:ext cx="7631112" cy="314325"/>
            </a:xfrm>
            <a:prstGeom prst="rect">
              <a:avLst/>
            </a:prstGeom>
            <a:solidFill>
              <a:srgbClr val="3B536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70" name="Rectangle 5"/>
            <p:cNvSpPr>
              <a:spLocks noChangeArrowheads="1"/>
            </p:cNvSpPr>
            <p:nvPr/>
          </p:nvSpPr>
          <p:spPr bwMode="auto">
            <a:xfrm>
              <a:off x="756442" y="2444750"/>
              <a:ext cx="7631112" cy="33178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71" name="Rectangle 6"/>
            <p:cNvSpPr>
              <a:spLocks noChangeArrowheads="1"/>
            </p:cNvSpPr>
            <p:nvPr/>
          </p:nvSpPr>
          <p:spPr bwMode="auto">
            <a:xfrm>
              <a:off x="785813" y="3101975"/>
              <a:ext cx="7631112" cy="3302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72" name="Rectangle 7"/>
            <p:cNvSpPr>
              <a:spLocks noChangeArrowheads="1"/>
            </p:cNvSpPr>
            <p:nvPr/>
          </p:nvSpPr>
          <p:spPr bwMode="auto">
            <a:xfrm>
              <a:off x="785813" y="3757613"/>
              <a:ext cx="7631112" cy="3302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73" name="Rectangle 8"/>
            <p:cNvSpPr>
              <a:spLocks noChangeArrowheads="1"/>
            </p:cNvSpPr>
            <p:nvPr/>
          </p:nvSpPr>
          <p:spPr bwMode="auto">
            <a:xfrm>
              <a:off x="785813" y="4086225"/>
              <a:ext cx="7631112" cy="330200"/>
            </a:xfrm>
            <a:prstGeom prst="rect">
              <a:avLst/>
            </a:prstGeom>
            <a:solidFill>
              <a:srgbClr val="3B53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74" name="Rectangle 9"/>
            <p:cNvSpPr>
              <a:spLocks noChangeArrowheads="1"/>
            </p:cNvSpPr>
            <p:nvPr/>
          </p:nvSpPr>
          <p:spPr bwMode="auto">
            <a:xfrm>
              <a:off x="4571997" y="1867673"/>
              <a:ext cx="1250343"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b="1" dirty="0">
                  <a:solidFill>
                    <a:srgbClr val="000000"/>
                  </a:solidFill>
                  <a:cs typeface="Arial" charset="0"/>
                </a:rPr>
                <a:t>Second Quarter</a:t>
              </a:r>
              <a:endParaRPr lang="en-US" altLang="en-US" sz="975" dirty="0">
                <a:solidFill>
                  <a:srgbClr val="000000"/>
                </a:solidFill>
                <a:cs typeface="Arial" charset="0"/>
              </a:endParaRPr>
            </a:p>
          </p:txBody>
        </p:sp>
        <p:sp>
          <p:nvSpPr>
            <p:cNvPr id="11275" name="Rectangle 10"/>
            <p:cNvSpPr>
              <a:spLocks noChangeArrowheads="1"/>
            </p:cNvSpPr>
            <p:nvPr/>
          </p:nvSpPr>
          <p:spPr bwMode="auto">
            <a:xfrm>
              <a:off x="7116298" y="1873250"/>
              <a:ext cx="916919"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975" b="1">
                  <a:solidFill>
                    <a:srgbClr val="000000"/>
                  </a:solidFill>
                  <a:cs typeface="Arial" charset="0"/>
                </a:rPr>
                <a:t>Fiscal YTD*</a:t>
              </a:r>
            </a:p>
          </p:txBody>
        </p:sp>
        <p:sp>
          <p:nvSpPr>
            <p:cNvPr id="11276" name="Rectangle 11"/>
            <p:cNvSpPr>
              <a:spLocks noChangeArrowheads="1"/>
            </p:cNvSpPr>
            <p:nvPr/>
          </p:nvSpPr>
          <p:spPr bwMode="auto">
            <a:xfrm>
              <a:off x="819149" y="2503488"/>
              <a:ext cx="1891544"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b="1" dirty="0">
                  <a:solidFill>
                    <a:srgbClr val="000000"/>
                  </a:solidFill>
                  <a:cs typeface="Arial" charset="0"/>
                </a:rPr>
                <a:t>Beginning Market Value</a:t>
              </a:r>
              <a:endParaRPr lang="en-US" altLang="en-US" sz="975" dirty="0">
                <a:solidFill>
                  <a:srgbClr val="000000"/>
                </a:solidFill>
                <a:cs typeface="Arial" charset="0"/>
              </a:endParaRPr>
            </a:p>
          </p:txBody>
        </p:sp>
        <p:sp>
          <p:nvSpPr>
            <p:cNvPr id="11277" name="Rectangle 12"/>
            <p:cNvSpPr>
              <a:spLocks noChangeArrowheads="1"/>
            </p:cNvSpPr>
            <p:nvPr/>
          </p:nvSpPr>
          <p:spPr bwMode="auto">
            <a:xfrm>
              <a:off x="4516903" y="2501175"/>
              <a:ext cx="1335836"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dirty="0">
                  <a:solidFill>
                    <a:srgbClr val="000000"/>
                  </a:solidFill>
                  <a:cs typeface="Arial" charset="0"/>
                </a:rPr>
                <a:t>$188,580,636,479</a:t>
              </a:r>
            </a:p>
          </p:txBody>
        </p:sp>
        <p:sp>
          <p:nvSpPr>
            <p:cNvPr id="11278" name="Rectangle 14"/>
            <p:cNvSpPr>
              <a:spLocks noChangeArrowheads="1"/>
            </p:cNvSpPr>
            <p:nvPr/>
          </p:nvSpPr>
          <p:spPr bwMode="auto">
            <a:xfrm>
              <a:off x="819149" y="2832100"/>
              <a:ext cx="2799912"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b="1">
                  <a:solidFill>
                    <a:srgbClr val="000000"/>
                  </a:solidFill>
                  <a:cs typeface="Arial" charset="0"/>
                </a:rPr>
                <a:t>+/- Net Contributions/(Withdrawals)</a:t>
              </a:r>
              <a:endParaRPr lang="en-US" altLang="en-US" sz="975">
                <a:solidFill>
                  <a:srgbClr val="000000"/>
                </a:solidFill>
                <a:cs typeface="Arial" charset="0"/>
              </a:endParaRPr>
            </a:p>
          </p:txBody>
        </p:sp>
        <p:sp>
          <p:nvSpPr>
            <p:cNvPr id="11279" name="Rectangle 15"/>
            <p:cNvSpPr>
              <a:spLocks noChangeArrowheads="1"/>
            </p:cNvSpPr>
            <p:nvPr/>
          </p:nvSpPr>
          <p:spPr bwMode="auto">
            <a:xfrm>
              <a:off x="4569801" y="2842640"/>
              <a:ext cx="1355072" cy="21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dirty="0">
                  <a:solidFill>
                    <a:srgbClr val="000000"/>
                  </a:solidFill>
                  <a:cs typeface="Arial" charset="0"/>
                </a:rPr>
                <a:t>$(</a:t>
              </a:r>
              <a:r>
                <a:rPr lang="en-US" sz="1050" dirty="0">
                  <a:solidFill>
                    <a:srgbClr val="000000"/>
                  </a:solidFill>
                </a:rPr>
                <a:t>1,828,420,748</a:t>
              </a:r>
              <a:r>
                <a:rPr lang="en-US" altLang="en-US" sz="975" dirty="0">
                  <a:solidFill>
                    <a:srgbClr val="000000"/>
                  </a:solidFill>
                  <a:cs typeface="Arial" charset="0"/>
                </a:rPr>
                <a:t>)</a:t>
              </a:r>
            </a:p>
          </p:txBody>
        </p:sp>
        <p:sp>
          <p:nvSpPr>
            <p:cNvPr id="11280" name="Rectangle 17"/>
            <p:cNvSpPr>
              <a:spLocks noChangeArrowheads="1"/>
            </p:cNvSpPr>
            <p:nvPr/>
          </p:nvSpPr>
          <p:spPr bwMode="auto">
            <a:xfrm>
              <a:off x="819149" y="3160713"/>
              <a:ext cx="1639339"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b="1">
                  <a:solidFill>
                    <a:srgbClr val="000000"/>
                  </a:solidFill>
                  <a:cs typeface="Arial" charset="0"/>
                </a:rPr>
                <a:t>Investment Earnings</a:t>
              </a:r>
              <a:endParaRPr lang="en-US" altLang="en-US" sz="975">
                <a:solidFill>
                  <a:srgbClr val="000000"/>
                </a:solidFill>
                <a:cs typeface="Arial" charset="0"/>
              </a:endParaRPr>
            </a:p>
          </p:txBody>
        </p:sp>
        <p:sp>
          <p:nvSpPr>
            <p:cNvPr id="11281" name="Rectangle 18"/>
            <p:cNvSpPr>
              <a:spLocks noChangeArrowheads="1"/>
            </p:cNvSpPr>
            <p:nvPr/>
          </p:nvSpPr>
          <p:spPr bwMode="auto">
            <a:xfrm>
              <a:off x="4534785" y="3168079"/>
              <a:ext cx="1352935" cy="21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1050" dirty="0">
                  <a:solidFill>
                    <a:srgbClr val="000000"/>
                  </a:solidFill>
                  <a:cs typeface="Arial" charset="0"/>
                </a:rPr>
                <a:t>$12,848,282,655</a:t>
              </a:r>
            </a:p>
          </p:txBody>
        </p:sp>
        <p:sp>
          <p:nvSpPr>
            <p:cNvPr id="11282" name="Rectangle 20"/>
            <p:cNvSpPr>
              <a:spLocks noChangeArrowheads="1"/>
            </p:cNvSpPr>
            <p:nvPr/>
          </p:nvSpPr>
          <p:spPr bwMode="auto">
            <a:xfrm>
              <a:off x="819149" y="3490912"/>
              <a:ext cx="1786813"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b="1">
                  <a:solidFill>
                    <a:srgbClr val="000000"/>
                  </a:solidFill>
                  <a:cs typeface="Arial" charset="0"/>
                </a:rPr>
                <a:t>= Ending Market Value</a:t>
              </a:r>
              <a:endParaRPr lang="en-US" altLang="en-US" sz="975">
                <a:solidFill>
                  <a:srgbClr val="000000"/>
                </a:solidFill>
                <a:cs typeface="Arial" charset="0"/>
              </a:endParaRPr>
            </a:p>
          </p:txBody>
        </p:sp>
        <p:sp>
          <p:nvSpPr>
            <p:cNvPr id="11283" name="Rectangle 21"/>
            <p:cNvSpPr>
              <a:spLocks noChangeArrowheads="1"/>
            </p:cNvSpPr>
            <p:nvPr/>
          </p:nvSpPr>
          <p:spPr bwMode="auto">
            <a:xfrm>
              <a:off x="4445569" y="3493516"/>
              <a:ext cx="1453389" cy="21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sz="1050" dirty="0">
                  <a:solidFill>
                    <a:srgbClr val="000000"/>
                  </a:solidFill>
                </a:rPr>
                <a:t>$199,600,498,385</a:t>
              </a:r>
              <a:endParaRPr lang="en-US" altLang="en-US" sz="1050" dirty="0">
                <a:solidFill>
                  <a:srgbClr val="000000"/>
                </a:solidFill>
                <a:cs typeface="Arial" charset="0"/>
              </a:endParaRPr>
            </a:p>
          </p:txBody>
        </p:sp>
        <p:sp>
          <p:nvSpPr>
            <p:cNvPr id="11284" name="Rectangle 23"/>
            <p:cNvSpPr>
              <a:spLocks noChangeArrowheads="1"/>
            </p:cNvSpPr>
            <p:nvPr/>
          </p:nvSpPr>
          <p:spPr bwMode="auto">
            <a:xfrm>
              <a:off x="819149" y="3819526"/>
              <a:ext cx="925468"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b="1">
                  <a:solidFill>
                    <a:srgbClr val="000000"/>
                  </a:solidFill>
                  <a:cs typeface="Arial" charset="0"/>
                </a:rPr>
                <a:t>Net Change</a:t>
              </a:r>
              <a:endParaRPr lang="en-US" altLang="en-US" sz="975">
                <a:solidFill>
                  <a:srgbClr val="000000"/>
                </a:solidFill>
                <a:cs typeface="Arial" charset="0"/>
              </a:endParaRPr>
            </a:p>
          </p:txBody>
        </p:sp>
        <p:sp>
          <p:nvSpPr>
            <p:cNvPr id="11285" name="Rectangle 24"/>
            <p:cNvSpPr>
              <a:spLocks noChangeArrowheads="1"/>
            </p:cNvSpPr>
            <p:nvPr/>
          </p:nvSpPr>
          <p:spPr bwMode="auto">
            <a:xfrm>
              <a:off x="4546269" y="3799490"/>
              <a:ext cx="1395681" cy="21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sz="1050" dirty="0">
                  <a:solidFill>
                    <a:srgbClr val="000000"/>
                  </a:solidFill>
                </a:rPr>
                <a:t>$11,019,861,906</a:t>
              </a:r>
              <a:r>
                <a:rPr lang="en-US" sz="900" dirty="0">
                  <a:solidFill>
                    <a:srgbClr val="000000"/>
                  </a:solidFill>
                </a:rPr>
                <a:t> </a:t>
              </a:r>
              <a:endParaRPr lang="en-US" altLang="en-US" sz="975" dirty="0">
                <a:solidFill>
                  <a:srgbClr val="000000"/>
                </a:solidFill>
                <a:cs typeface="Arial" charset="0"/>
              </a:endParaRPr>
            </a:p>
          </p:txBody>
        </p:sp>
        <p:sp>
          <p:nvSpPr>
            <p:cNvPr id="11286" name="Rectangle 26"/>
            <p:cNvSpPr>
              <a:spLocks noChangeArrowheads="1"/>
            </p:cNvSpPr>
            <p:nvPr/>
          </p:nvSpPr>
          <p:spPr bwMode="auto">
            <a:xfrm>
              <a:off x="3600449" y="1536700"/>
              <a:ext cx="1983449"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b="1" dirty="0">
                  <a:solidFill>
                    <a:srgbClr val="FFFFFF"/>
                  </a:solidFill>
                  <a:cs typeface="Arial" charset="0"/>
                </a:rPr>
                <a:t>Summary of Cash Flows </a:t>
              </a:r>
              <a:endParaRPr lang="en-US" altLang="en-US" sz="975" dirty="0">
                <a:solidFill>
                  <a:srgbClr val="000000"/>
                </a:solidFill>
                <a:cs typeface="Arial" charset="0"/>
              </a:endParaRPr>
            </a:p>
          </p:txBody>
        </p:sp>
        <p:sp>
          <p:nvSpPr>
            <p:cNvPr id="11287" name="Line 27"/>
            <p:cNvSpPr>
              <a:spLocks noChangeShapeType="1"/>
            </p:cNvSpPr>
            <p:nvPr/>
          </p:nvSpPr>
          <p:spPr bwMode="auto">
            <a:xfrm>
              <a:off x="777875" y="1463675"/>
              <a:ext cx="0" cy="3508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en-US">
                <a:solidFill>
                  <a:srgbClr val="000000"/>
                </a:solidFill>
                <a:latin typeface="Arial" charset="0"/>
                <a:ea typeface="MS PGothic" pitchFamily="34" charset="-128"/>
              </a:endParaRPr>
            </a:p>
          </p:txBody>
        </p:sp>
        <p:sp>
          <p:nvSpPr>
            <p:cNvPr id="11288" name="Rectangle 28"/>
            <p:cNvSpPr>
              <a:spLocks noChangeArrowheads="1"/>
            </p:cNvSpPr>
            <p:nvPr/>
          </p:nvSpPr>
          <p:spPr bwMode="auto">
            <a:xfrm>
              <a:off x="777875" y="1463675"/>
              <a:ext cx="15875" cy="3508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89" name="Line 29"/>
            <p:cNvSpPr>
              <a:spLocks noChangeShapeType="1"/>
            </p:cNvSpPr>
            <p:nvPr/>
          </p:nvSpPr>
          <p:spPr bwMode="auto">
            <a:xfrm>
              <a:off x="8407400" y="1485900"/>
              <a:ext cx="0" cy="328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en-US">
                <a:solidFill>
                  <a:srgbClr val="000000"/>
                </a:solidFill>
                <a:latin typeface="Arial" charset="0"/>
                <a:ea typeface="MS PGothic" pitchFamily="34" charset="-128"/>
              </a:endParaRPr>
            </a:p>
          </p:txBody>
        </p:sp>
        <p:sp>
          <p:nvSpPr>
            <p:cNvPr id="11290" name="Rectangle 30"/>
            <p:cNvSpPr>
              <a:spLocks noChangeArrowheads="1"/>
            </p:cNvSpPr>
            <p:nvPr/>
          </p:nvSpPr>
          <p:spPr bwMode="auto">
            <a:xfrm>
              <a:off x="8407400" y="1485900"/>
              <a:ext cx="15875" cy="3286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91" name="Rectangle 31"/>
            <p:cNvSpPr>
              <a:spLocks noChangeArrowheads="1"/>
            </p:cNvSpPr>
            <p:nvPr/>
          </p:nvSpPr>
          <p:spPr bwMode="auto">
            <a:xfrm>
              <a:off x="793750" y="1463675"/>
              <a:ext cx="7629525" cy="22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92" name="Rectangle 32"/>
            <p:cNvSpPr>
              <a:spLocks noChangeArrowheads="1"/>
            </p:cNvSpPr>
            <p:nvPr/>
          </p:nvSpPr>
          <p:spPr bwMode="auto">
            <a:xfrm>
              <a:off x="793750" y="1792288"/>
              <a:ext cx="7629525" cy="22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93" name="Text Box 33"/>
            <p:cNvSpPr txBox="1">
              <a:spLocks noChangeArrowheads="1"/>
            </p:cNvSpPr>
            <p:nvPr/>
          </p:nvSpPr>
          <p:spPr bwMode="auto">
            <a:xfrm>
              <a:off x="750060" y="4498803"/>
              <a:ext cx="1981739" cy="27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750" dirty="0">
                  <a:solidFill>
                    <a:srgbClr val="000000"/>
                  </a:solidFill>
                  <a:cs typeface="Arial" charset="0"/>
                </a:rPr>
                <a:t>*Period July 2020 – June 2021</a:t>
              </a:r>
            </a:p>
          </p:txBody>
        </p:sp>
        <p:sp>
          <p:nvSpPr>
            <p:cNvPr id="11294" name="Rectangle 12"/>
            <p:cNvSpPr>
              <a:spLocks noChangeArrowheads="1"/>
            </p:cNvSpPr>
            <p:nvPr/>
          </p:nvSpPr>
          <p:spPr bwMode="auto">
            <a:xfrm>
              <a:off x="6900694" y="2515389"/>
              <a:ext cx="1335836"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dirty="0">
                  <a:solidFill>
                    <a:srgbClr val="000000"/>
                  </a:solidFill>
                  <a:cs typeface="Arial" charset="0"/>
                </a:rPr>
                <a:t>$160,714,203,703</a:t>
              </a:r>
            </a:p>
          </p:txBody>
        </p:sp>
        <p:sp>
          <p:nvSpPr>
            <p:cNvPr id="11295" name="Rectangle 15"/>
            <p:cNvSpPr>
              <a:spLocks noChangeArrowheads="1"/>
            </p:cNvSpPr>
            <p:nvPr/>
          </p:nvSpPr>
          <p:spPr bwMode="auto">
            <a:xfrm>
              <a:off x="6963896" y="2822373"/>
              <a:ext cx="1372171" cy="21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sz="1050" dirty="0">
                  <a:solidFill>
                    <a:srgbClr val="000000"/>
                  </a:solidFill>
                </a:rPr>
                <a:t>$(7,536,029,498)</a:t>
              </a:r>
              <a:endParaRPr lang="en-US" altLang="en-US" sz="975" dirty="0">
                <a:solidFill>
                  <a:srgbClr val="000000"/>
                </a:solidFill>
                <a:cs typeface="Arial" charset="0"/>
              </a:endParaRPr>
            </a:p>
          </p:txBody>
        </p:sp>
        <p:sp>
          <p:nvSpPr>
            <p:cNvPr id="11297" name="Rectangle 18"/>
            <p:cNvSpPr>
              <a:spLocks noChangeArrowheads="1"/>
            </p:cNvSpPr>
            <p:nvPr/>
          </p:nvSpPr>
          <p:spPr bwMode="auto">
            <a:xfrm>
              <a:off x="7016795" y="3156307"/>
              <a:ext cx="1243931"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dirty="0">
                  <a:solidFill>
                    <a:srgbClr val="000000"/>
                  </a:solidFill>
                  <a:cs typeface="Arial" charset="0"/>
                </a:rPr>
                <a:t>$46,422,324,180</a:t>
              </a:r>
            </a:p>
          </p:txBody>
        </p:sp>
        <p:sp>
          <p:nvSpPr>
            <p:cNvPr id="11298" name="Rectangle 24"/>
            <p:cNvSpPr>
              <a:spLocks noChangeArrowheads="1"/>
            </p:cNvSpPr>
            <p:nvPr/>
          </p:nvSpPr>
          <p:spPr bwMode="auto">
            <a:xfrm>
              <a:off x="6973188" y="3799490"/>
              <a:ext cx="1352935" cy="21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sz="1050" dirty="0">
                  <a:solidFill>
                    <a:srgbClr val="000000"/>
                  </a:solidFill>
                </a:rPr>
                <a:t>$38,886,294,682</a:t>
              </a:r>
              <a:endParaRPr lang="en-US" altLang="en-US" sz="975" dirty="0">
                <a:solidFill>
                  <a:srgbClr val="000000"/>
                </a:solidFill>
                <a:cs typeface="Arial" charset="0"/>
              </a:endParaRPr>
            </a:p>
          </p:txBody>
        </p:sp>
      </p:grpSp>
      <p:sp>
        <p:nvSpPr>
          <p:cNvPr id="36" name="Rectangle 21">
            <a:extLst>
              <a:ext uri="{FF2B5EF4-FFF2-40B4-BE49-F238E27FC236}">
                <a16:creationId xmlns:a16="http://schemas.microsoft.com/office/drawing/2014/main" id="{0114D030-A3E9-4B8B-91FC-D2FD251C57D7}"/>
              </a:ext>
            </a:extLst>
          </p:cNvPr>
          <p:cNvSpPr>
            <a:spLocks noChangeArrowheads="1"/>
          </p:cNvSpPr>
          <p:nvPr/>
        </p:nvSpPr>
        <p:spPr bwMode="auto">
          <a:xfrm>
            <a:off x="6266137" y="2596648"/>
            <a:ext cx="109004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sz="1050" dirty="0">
                <a:solidFill>
                  <a:srgbClr val="000000"/>
                </a:solidFill>
              </a:rPr>
              <a:t>$199,600,498,385</a:t>
            </a:r>
            <a:endParaRPr lang="en-US" altLang="en-US" sz="1050" dirty="0">
              <a:solidFill>
                <a:srgbClr val="000000"/>
              </a:solidFill>
              <a:cs typeface="Arial" charset="0"/>
            </a:endParaRPr>
          </a:p>
        </p:txBody>
      </p:sp>
    </p:spTree>
    <p:extLst>
      <p:ext uri="{BB962C8B-B14F-4D97-AF65-F5344CB8AC3E}">
        <p14:creationId xmlns:p14="http://schemas.microsoft.com/office/powerpoint/2010/main" val="381592945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p:txBody>
          <a:bodyPr/>
          <a:lstStyle/>
          <a:p>
            <a:pPr eaLnBrk="1" hangingPunct="1"/>
            <a:r>
              <a:rPr lang="en-US" altLang="en-US" dirty="0"/>
              <a:t>Asset Allocation as of 6/30/2021</a:t>
            </a:r>
            <a:br>
              <a:rPr lang="en-US" altLang="en-US" dirty="0"/>
            </a:br>
            <a:r>
              <a:rPr lang="en-US" altLang="en-US" dirty="0"/>
              <a:t>Total Fund Assets = $199.6 Billion</a:t>
            </a:r>
          </a:p>
        </p:txBody>
      </p:sp>
      <p:pic>
        <p:nvPicPr>
          <p:cNvPr id="4" name="Picture 3">
            <a:extLst>
              <a:ext uri="{FF2B5EF4-FFF2-40B4-BE49-F238E27FC236}">
                <a16:creationId xmlns:a16="http://schemas.microsoft.com/office/drawing/2014/main" id="{E8A16C33-2C7B-4D49-B352-E1E1722E3153}"/>
              </a:ext>
            </a:extLst>
          </p:cNvPr>
          <p:cNvPicPr>
            <a:picLocks noChangeAspect="1"/>
          </p:cNvPicPr>
          <p:nvPr/>
        </p:nvPicPr>
        <p:blipFill>
          <a:blip r:embed="rId2"/>
          <a:stretch>
            <a:fillRect/>
          </a:stretch>
        </p:blipFill>
        <p:spPr>
          <a:xfrm>
            <a:off x="1402673" y="741243"/>
            <a:ext cx="6089908" cy="3799685"/>
          </a:xfrm>
          <a:prstGeom prst="rect">
            <a:avLst/>
          </a:prstGeom>
        </p:spPr>
      </p:pic>
    </p:spTree>
    <p:extLst>
      <p:ext uri="{BB962C8B-B14F-4D97-AF65-F5344CB8AC3E}">
        <p14:creationId xmlns:p14="http://schemas.microsoft.com/office/powerpoint/2010/main" val="106746816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026"/>
          <p:cNvSpPr>
            <a:spLocks noGrp="1" noChangeArrowheads="1"/>
          </p:cNvSpPr>
          <p:nvPr>
            <p:ph type="title"/>
          </p:nvPr>
        </p:nvSpPr>
        <p:spPr/>
        <p:txBody>
          <a:bodyPr/>
          <a:lstStyle/>
          <a:p>
            <a:pPr eaLnBrk="1" hangingPunct="1"/>
            <a:r>
              <a:rPr lang="en-US" altLang="en-US" dirty="0"/>
              <a:t>FRS Pension Plan Investment Results</a:t>
            </a:r>
            <a:br>
              <a:rPr lang="en-US" altLang="en-US" dirty="0"/>
            </a:br>
            <a:r>
              <a:rPr lang="en-US" altLang="en-US" dirty="0"/>
              <a:t>Periods Ending 6/30/2021</a:t>
            </a:r>
          </a:p>
        </p:txBody>
      </p:sp>
      <p:sp>
        <p:nvSpPr>
          <p:cNvPr id="13316" name="Rectangle 82"/>
          <p:cNvSpPr>
            <a:spLocks noChangeArrowheads="1"/>
          </p:cNvSpPr>
          <p:nvPr/>
        </p:nvSpPr>
        <p:spPr bwMode="auto">
          <a:xfrm>
            <a:off x="2244329" y="1026319"/>
            <a:ext cx="1183016"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825" b="1">
                <a:solidFill>
                  <a:srgbClr val="000000"/>
                </a:solidFill>
                <a:cs typeface="Arial" charset="0"/>
              </a:rPr>
              <a:t>Total FRS Pension Plan</a:t>
            </a:r>
            <a:endParaRPr lang="en-US" altLang="en-US" sz="825">
              <a:solidFill>
                <a:srgbClr val="000000"/>
              </a:solidFill>
              <a:cs typeface="Arial" charset="0"/>
            </a:endParaRPr>
          </a:p>
        </p:txBody>
      </p:sp>
      <p:sp>
        <p:nvSpPr>
          <p:cNvPr id="13" name="Rectangle 83"/>
          <p:cNvSpPr>
            <a:spLocks noChangeArrowheads="1"/>
          </p:cNvSpPr>
          <p:nvPr/>
        </p:nvSpPr>
        <p:spPr bwMode="auto">
          <a:xfrm>
            <a:off x="2077643" y="1015604"/>
            <a:ext cx="125015" cy="138113"/>
          </a:xfrm>
          <a:prstGeom prst="rect">
            <a:avLst/>
          </a:prstGeom>
          <a:solidFill>
            <a:srgbClr val="D3CD8B"/>
          </a:solidFill>
          <a:ln>
            <a:noFill/>
          </a:ln>
        </p:spPr>
        <p:txBody>
          <a:bodyPr/>
          <a:lstStyle>
            <a:lvl1pPr eaLnBrk="0" hangingPunct="0">
              <a:spcBef>
                <a:spcPct val="25000"/>
              </a:spcBef>
              <a:buClr>
                <a:schemeClr val="tx1"/>
              </a:buClr>
              <a:buFont typeface="Wingdings" pitchFamily="2" charset="2"/>
              <a:buChar char="§"/>
              <a:defRPr sz="1400">
                <a:solidFill>
                  <a:schemeClr val="tx1"/>
                </a:solidFill>
                <a:latin typeface="Arial" charset="0"/>
                <a:ea typeface="ＭＳ Ｐゴシック" pitchFamily="34" charset="-128"/>
              </a:defRPr>
            </a:lvl1pPr>
            <a:lvl2pPr marL="742950" indent="-285750" eaLnBrk="0" hangingPunct="0">
              <a:spcBef>
                <a:spcPct val="25000"/>
              </a:spcBef>
              <a:buClr>
                <a:schemeClr val="tx1"/>
              </a:buClr>
              <a:buChar char="–"/>
              <a:defRPr sz="1400">
                <a:solidFill>
                  <a:schemeClr val="tx1"/>
                </a:solidFill>
                <a:latin typeface="Arial" charset="0"/>
                <a:ea typeface="ＭＳ Ｐゴシック" pitchFamily="34" charset="-128"/>
              </a:defRPr>
            </a:lvl2pPr>
            <a:lvl3pPr marL="1143000" indent="-228600" eaLnBrk="0" hangingPunct="0">
              <a:spcBef>
                <a:spcPct val="25000"/>
              </a:spcBef>
              <a:buClr>
                <a:schemeClr val="tx1"/>
              </a:buClr>
              <a:buChar char="•"/>
              <a:defRPr sz="1400">
                <a:solidFill>
                  <a:schemeClr val="tx1"/>
                </a:solidFill>
                <a:latin typeface="Arial" charset="0"/>
                <a:ea typeface="ＭＳ Ｐゴシック" pitchFamily="34" charset="-128"/>
              </a:defRPr>
            </a:lvl3pPr>
            <a:lvl4pPr marL="1600200" indent="-228600" eaLnBrk="0" hangingPunct="0">
              <a:spcBef>
                <a:spcPct val="25000"/>
              </a:spcBef>
              <a:buClr>
                <a:schemeClr val="tx1"/>
              </a:buClr>
              <a:buFont typeface="Wingdings" pitchFamily="2" charset="2"/>
              <a:buChar char="s"/>
              <a:defRPr sz="1400">
                <a:solidFill>
                  <a:schemeClr val="tx1"/>
                </a:solidFill>
                <a:latin typeface="Arial" charset="0"/>
                <a:ea typeface="ＭＳ Ｐゴシック" pitchFamily="34" charset="-128"/>
              </a:defRPr>
            </a:lvl4pPr>
            <a:lvl5pPr marL="2057400" indent="-228600" eaLnBrk="0" hangingPunct="0">
              <a:spcBef>
                <a:spcPct val="25000"/>
              </a:spcBef>
              <a:buClr>
                <a:schemeClr val="tx1"/>
              </a:buClr>
              <a:buFont typeface="Arial" charset="0"/>
              <a:buChar char="-"/>
              <a:defRPr sz="1400">
                <a:solidFill>
                  <a:schemeClr val="tx1"/>
                </a:solidFill>
                <a:latin typeface="Arial" charset="0"/>
                <a:ea typeface="ＭＳ Ｐゴシック" pitchFamily="34" charset="-128"/>
              </a:defRPr>
            </a:lvl5pPr>
            <a:lvl6pPr marL="25146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6pPr>
            <a:lvl7pPr marL="29718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7pPr>
            <a:lvl8pPr marL="34290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8pPr>
            <a:lvl9pPr marL="38862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9pPr>
          </a:lstStyle>
          <a:p>
            <a:pPr algn="ctr" defTabSz="685800" fontAlgn="base">
              <a:spcBef>
                <a:spcPct val="0"/>
              </a:spcBef>
              <a:spcAft>
                <a:spcPct val="0"/>
              </a:spcAft>
              <a:buClrTx/>
              <a:buNone/>
              <a:defRPr/>
            </a:pPr>
            <a:endParaRPr lang="en-US" altLang="en-US" sz="675" dirty="0">
              <a:solidFill>
                <a:srgbClr val="000000"/>
              </a:solidFill>
            </a:endParaRPr>
          </a:p>
        </p:txBody>
      </p:sp>
      <p:sp>
        <p:nvSpPr>
          <p:cNvPr id="13318" name="Rectangle 84"/>
          <p:cNvSpPr>
            <a:spLocks noChangeArrowheads="1"/>
          </p:cNvSpPr>
          <p:nvPr/>
        </p:nvSpPr>
        <p:spPr bwMode="auto">
          <a:xfrm>
            <a:off x="3665935" y="1016794"/>
            <a:ext cx="1256754"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825" b="1" dirty="0">
                <a:solidFill>
                  <a:srgbClr val="000000"/>
                </a:solidFill>
                <a:cs typeface="Arial" charset="0"/>
              </a:rPr>
              <a:t>Performance Benchmark</a:t>
            </a:r>
            <a:endParaRPr lang="en-US" altLang="en-US" sz="825" dirty="0">
              <a:solidFill>
                <a:srgbClr val="000000"/>
              </a:solidFill>
              <a:cs typeface="Arial" charset="0"/>
            </a:endParaRPr>
          </a:p>
        </p:txBody>
      </p:sp>
      <p:sp>
        <p:nvSpPr>
          <p:cNvPr id="13319" name="Rectangle 85"/>
          <p:cNvSpPr>
            <a:spLocks noChangeArrowheads="1"/>
          </p:cNvSpPr>
          <p:nvPr/>
        </p:nvSpPr>
        <p:spPr bwMode="auto">
          <a:xfrm>
            <a:off x="3487343" y="1007270"/>
            <a:ext cx="125015" cy="138113"/>
          </a:xfrm>
          <a:prstGeom prst="rect">
            <a:avLst/>
          </a:prstGeom>
          <a:solidFill>
            <a:srgbClr val="0040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3320" name="Rectangle 86"/>
          <p:cNvSpPr>
            <a:spLocks noChangeArrowheads="1"/>
          </p:cNvSpPr>
          <p:nvPr/>
        </p:nvSpPr>
        <p:spPr bwMode="auto">
          <a:xfrm>
            <a:off x="4985149" y="1001317"/>
            <a:ext cx="125015" cy="1381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3321" name="Rectangle 87"/>
          <p:cNvSpPr>
            <a:spLocks noChangeArrowheads="1"/>
          </p:cNvSpPr>
          <p:nvPr/>
        </p:nvSpPr>
        <p:spPr bwMode="auto">
          <a:xfrm>
            <a:off x="5166123" y="1012033"/>
            <a:ext cx="2037417"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825" b="1" dirty="0">
                <a:solidFill>
                  <a:srgbClr val="000000"/>
                </a:solidFill>
                <a:cs typeface="Arial" charset="0"/>
              </a:rPr>
              <a:t>Absolute Nominal Target Rate of Return </a:t>
            </a:r>
            <a:endParaRPr lang="en-US" altLang="en-US" sz="825" dirty="0">
              <a:solidFill>
                <a:srgbClr val="000000"/>
              </a:solidFill>
              <a:cs typeface="Arial" charset="0"/>
            </a:endParaRPr>
          </a:p>
        </p:txBody>
      </p:sp>
      <p:graphicFrame>
        <p:nvGraphicFramePr>
          <p:cNvPr id="12" name="Chart 11">
            <a:extLst>
              <a:ext uri="{FF2B5EF4-FFF2-40B4-BE49-F238E27FC236}">
                <a16:creationId xmlns:a16="http://schemas.microsoft.com/office/drawing/2014/main" id="{00000000-0008-0000-0500-0000179C9401}"/>
              </a:ext>
            </a:extLst>
          </p:cNvPr>
          <p:cNvGraphicFramePr>
            <a:graphicFrameLocks noGrp="1"/>
          </p:cNvGraphicFramePr>
          <p:nvPr>
            <p:extLst>
              <p:ext uri="{D42A27DB-BD31-4B8C-83A1-F6EECF244321}">
                <p14:modId xmlns:p14="http://schemas.microsoft.com/office/powerpoint/2010/main" val="3829296773"/>
              </p:ext>
            </p:extLst>
          </p:nvPr>
        </p:nvGraphicFramePr>
        <p:xfrm>
          <a:off x="1802167" y="1432981"/>
          <a:ext cx="5539666" cy="2703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19166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026"/>
          <p:cNvSpPr>
            <a:spLocks noGrp="1" noChangeArrowheads="1"/>
          </p:cNvSpPr>
          <p:nvPr>
            <p:ph type="title"/>
          </p:nvPr>
        </p:nvSpPr>
        <p:spPr/>
        <p:txBody>
          <a:bodyPr/>
          <a:lstStyle/>
          <a:p>
            <a:pPr eaLnBrk="1" hangingPunct="1"/>
            <a:r>
              <a:rPr lang="en-US" altLang="en-US" dirty="0"/>
              <a:t>FRS Pension Plan Investment Results</a:t>
            </a:r>
            <a:br>
              <a:rPr lang="en-US" altLang="en-US" dirty="0"/>
            </a:br>
            <a:r>
              <a:rPr lang="en-US" altLang="en-US" dirty="0"/>
              <a:t>Periods Ending 6/30/2021</a:t>
            </a:r>
          </a:p>
        </p:txBody>
      </p:sp>
      <p:sp>
        <p:nvSpPr>
          <p:cNvPr id="14340" name="Rectangle 70"/>
          <p:cNvSpPr>
            <a:spLocks noChangeArrowheads="1"/>
          </p:cNvSpPr>
          <p:nvPr/>
        </p:nvSpPr>
        <p:spPr bwMode="auto">
          <a:xfrm>
            <a:off x="2915234" y="1087874"/>
            <a:ext cx="3313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1200" b="1">
                <a:solidFill>
                  <a:srgbClr val="000000"/>
                </a:solidFill>
                <a:cs typeface="Arial" charset="0"/>
              </a:rPr>
              <a:t>vs. SBA's Long-Term Investment Objective</a:t>
            </a:r>
          </a:p>
        </p:txBody>
      </p:sp>
      <p:sp>
        <p:nvSpPr>
          <p:cNvPr id="14341" name="Rectangle 71"/>
          <p:cNvSpPr>
            <a:spLocks noChangeArrowheads="1"/>
          </p:cNvSpPr>
          <p:nvPr/>
        </p:nvSpPr>
        <p:spPr bwMode="auto">
          <a:xfrm>
            <a:off x="2612266" y="859274"/>
            <a:ext cx="39194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1200" b="1" dirty="0">
                <a:solidFill>
                  <a:srgbClr val="000000"/>
                </a:solidFill>
                <a:cs typeface="Arial" charset="0"/>
              </a:rPr>
              <a:t>Long-Term FRS Pension Plan Performance Results</a:t>
            </a:r>
          </a:p>
        </p:txBody>
      </p:sp>
      <p:sp>
        <p:nvSpPr>
          <p:cNvPr id="14342" name="Rectangle 72"/>
          <p:cNvSpPr>
            <a:spLocks noChangeArrowheads="1"/>
          </p:cNvSpPr>
          <p:nvPr/>
        </p:nvSpPr>
        <p:spPr bwMode="auto">
          <a:xfrm>
            <a:off x="2895601" y="1708489"/>
            <a:ext cx="1367682"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825" b="1" dirty="0">
                <a:solidFill>
                  <a:srgbClr val="000000"/>
                </a:solidFill>
                <a:cs typeface="Arial" charset="0"/>
              </a:rPr>
              <a:t>Total FRS Pension Plan</a:t>
            </a:r>
          </a:p>
        </p:txBody>
      </p:sp>
      <p:sp>
        <p:nvSpPr>
          <p:cNvPr id="14343" name="Rectangle 73"/>
          <p:cNvSpPr>
            <a:spLocks noChangeArrowheads="1"/>
          </p:cNvSpPr>
          <p:nvPr/>
        </p:nvSpPr>
        <p:spPr bwMode="auto">
          <a:xfrm>
            <a:off x="4441961" y="1707889"/>
            <a:ext cx="219322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825" b="1">
                <a:solidFill>
                  <a:srgbClr val="000000"/>
                </a:solidFill>
                <a:cs typeface="Arial" charset="0"/>
              </a:rPr>
              <a:t>Absolute Nominal Target Rate of Return</a:t>
            </a:r>
          </a:p>
        </p:txBody>
      </p:sp>
      <p:sp>
        <p:nvSpPr>
          <p:cNvPr id="9" name="Rectangle 82"/>
          <p:cNvSpPr>
            <a:spLocks noChangeArrowheads="1"/>
          </p:cNvSpPr>
          <p:nvPr/>
        </p:nvSpPr>
        <p:spPr bwMode="auto">
          <a:xfrm>
            <a:off x="2768203" y="1734682"/>
            <a:ext cx="136922" cy="138113"/>
          </a:xfrm>
          <a:prstGeom prst="rect">
            <a:avLst/>
          </a:prstGeom>
          <a:solidFill>
            <a:srgbClr val="D3CD8B"/>
          </a:solidFill>
          <a:ln>
            <a:noFill/>
          </a:ln>
        </p:spPr>
        <p:txBody>
          <a:bodyPr/>
          <a:lstStyle>
            <a:lvl1pPr eaLnBrk="0" hangingPunct="0">
              <a:spcBef>
                <a:spcPct val="25000"/>
              </a:spcBef>
              <a:buClr>
                <a:schemeClr val="tx1"/>
              </a:buClr>
              <a:buFont typeface="Wingdings" pitchFamily="2" charset="2"/>
              <a:buChar char="§"/>
              <a:defRPr sz="1400">
                <a:solidFill>
                  <a:schemeClr val="tx1"/>
                </a:solidFill>
                <a:latin typeface="Arial" charset="0"/>
                <a:ea typeface="ＭＳ Ｐゴシック" pitchFamily="34" charset="-128"/>
              </a:defRPr>
            </a:lvl1pPr>
            <a:lvl2pPr marL="742950" indent="-285750" eaLnBrk="0" hangingPunct="0">
              <a:spcBef>
                <a:spcPct val="25000"/>
              </a:spcBef>
              <a:buClr>
                <a:schemeClr val="tx1"/>
              </a:buClr>
              <a:buChar char="–"/>
              <a:defRPr sz="1400">
                <a:solidFill>
                  <a:schemeClr val="tx1"/>
                </a:solidFill>
                <a:latin typeface="Arial" charset="0"/>
                <a:ea typeface="ＭＳ Ｐゴシック" pitchFamily="34" charset="-128"/>
              </a:defRPr>
            </a:lvl2pPr>
            <a:lvl3pPr marL="1143000" indent="-228600" eaLnBrk="0" hangingPunct="0">
              <a:spcBef>
                <a:spcPct val="25000"/>
              </a:spcBef>
              <a:buClr>
                <a:schemeClr val="tx1"/>
              </a:buClr>
              <a:buChar char="•"/>
              <a:defRPr sz="1400">
                <a:solidFill>
                  <a:schemeClr val="tx1"/>
                </a:solidFill>
                <a:latin typeface="Arial" charset="0"/>
                <a:ea typeface="ＭＳ Ｐゴシック" pitchFamily="34" charset="-128"/>
              </a:defRPr>
            </a:lvl3pPr>
            <a:lvl4pPr marL="1600200" indent="-228600" eaLnBrk="0" hangingPunct="0">
              <a:spcBef>
                <a:spcPct val="25000"/>
              </a:spcBef>
              <a:buClr>
                <a:schemeClr val="tx1"/>
              </a:buClr>
              <a:buFont typeface="Wingdings" pitchFamily="2" charset="2"/>
              <a:buChar char="s"/>
              <a:defRPr sz="1400">
                <a:solidFill>
                  <a:schemeClr val="tx1"/>
                </a:solidFill>
                <a:latin typeface="Arial" charset="0"/>
                <a:ea typeface="ＭＳ Ｐゴシック" pitchFamily="34" charset="-128"/>
              </a:defRPr>
            </a:lvl4pPr>
            <a:lvl5pPr marL="2057400" indent="-228600" eaLnBrk="0" hangingPunct="0">
              <a:spcBef>
                <a:spcPct val="25000"/>
              </a:spcBef>
              <a:buClr>
                <a:schemeClr val="tx1"/>
              </a:buClr>
              <a:buFont typeface="Arial" charset="0"/>
              <a:buChar char="-"/>
              <a:defRPr sz="1400">
                <a:solidFill>
                  <a:schemeClr val="tx1"/>
                </a:solidFill>
                <a:latin typeface="Arial" charset="0"/>
                <a:ea typeface="ＭＳ Ｐゴシック" pitchFamily="34" charset="-128"/>
              </a:defRPr>
            </a:lvl5pPr>
            <a:lvl6pPr marL="25146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6pPr>
            <a:lvl7pPr marL="29718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7pPr>
            <a:lvl8pPr marL="34290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8pPr>
            <a:lvl9pPr marL="38862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9pPr>
          </a:lstStyle>
          <a:p>
            <a:pPr algn="ctr" defTabSz="685800" fontAlgn="base">
              <a:spcBef>
                <a:spcPct val="0"/>
              </a:spcBef>
              <a:spcAft>
                <a:spcPct val="0"/>
              </a:spcAft>
              <a:buClrTx/>
              <a:buNone/>
              <a:defRPr/>
            </a:pPr>
            <a:endParaRPr lang="en-US" altLang="en-US" sz="675" dirty="0">
              <a:solidFill>
                <a:srgbClr val="000000"/>
              </a:solidFill>
            </a:endParaRPr>
          </a:p>
        </p:txBody>
      </p:sp>
      <p:sp>
        <p:nvSpPr>
          <p:cNvPr id="14345" name="Rectangle 83"/>
          <p:cNvSpPr>
            <a:spLocks noChangeArrowheads="1"/>
          </p:cNvSpPr>
          <p:nvPr/>
        </p:nvSpPr>
        <p:spPr bwMode="auto">
          <a:xfrm>
            <a:off x="4327922" y="1727540"/>
            <a:ext cx="136922" cy="138113"/>
          </a:xfrm>
          <a:prstGeom prst="rect">
            <a:avLst/>
          </a:prstGeom>
          <a:solidFill>
            <a:srgbClr val="0040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0"/>
              </a:spcBef>
              <a:spcAft>
                <a:spcPct val="0"/>
              </a:spcAft>
              <a:buClrTx/>
              <a:buNone/>
            </a:pPr>
            <a:endParaRPr lang="en-US" altLang="en-US" sz="600">
              <a:solidFill>
                <a:srgbClr val="000000"/>
              </a:solidFill>
              <a:cs typeface="Arial" charset="0"/>
            </a:endParaRPr>
          </a:p>
        </p:txBody>
      </p:sp>
      <p:graphicFrame>
        <p:nvGraphicFramePr>
          <p:cNvPr id="12" name="Chart 11">
            <a:extLst>
              <a:ext uri="{FF2B5EF4-FFF2-40B4-BE49-F238E27FC236}">
                <a16:creationId xmlns:a16="http://schemas.microsoft.com/office/drawing/2014/main" id="{00000000-0008-0000-0500-0000159C9401}"/>
              </a:ext>
            </a:extLst>
          </p:cNvPr>
          <p:cNvGraphicFramePr>
            <a:graphicFrameLocks/>
          </p:cNvGraphicFramePr>
          <p:nvPr>
            <p:extLst>
              <p:ext uri="{D42A27DB-BD31-4B8C-83A1-F6EECF244321}">
                <p14:modId xmlns:p14="http://schemas.microsoft.com/office/powerpoint/2010/main" val="1644187802"/>
              </p:ext>
            </p:extLst>
          </p:nvPr>
        </p:nvGraphicFramePr>
        <p:xfrm>
          <a:off x="2428044" y="1963282"/>
          <a:ext cx="4600852" cy="21919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8051678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1026"/>
          <p:cNvSpPr>
            <a:spLocks noGrp="1" noChangeArrowheads="1"/>
          </p:cNvSpPr>
          <p:nvPr>
            <p:ph type="title"/>
          </p:nvPr>
        </p:nvSpPr>
        <p:spPr/>
        <p:txBody>
          <a:bodyPr/>
          <a:lstStyle/>
          <a:p>
            <a:pPr eaLnBrk="1" hangingPunct="1"/>
            <a:r>
              <a:rPr lang="en-US" altLang="en-US" dirty="0"/>
              <a:t>Comparison of Asset Allocation (TUCS Top Ten)</a:t>
            </a:r>
            <a:br>
              <a:rPr lang="en-US" altLang="en-US" dirty="0"/>
            </a:br>
            <a:r>
              <a:rPr lang="en-US" altLang="en-US" dirty="0"/>
              <a:t>As of 3/31/2021</a:t>
            </a:r>
          </a:p>
        </p:txBody>
      </p:sp>
      <p:sp>
        <p:nvSpPr>
          <p:cNvPr id="15365" name="Rectangle 3"/>
          <p:cNvSpPr>
            <a:spLocks noChangeArrowheads="1"/>
          </p:cNvSpPr>
          <p:nvPr/>
        </p:nvSpPr>
        <p:spPr bwMode="auto">
          <a:xfrm>
            <a:off x="2897982" y="739380"/>
            <a:ext cx="335188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1050" b="1" dirty="0">
                <a:solidFill>
                  <a:srgbClr val="000000"/>
                </a:solidFill>
                <a:cs typeface="Arial" charset="0"/>
              </a:rPr>
              <a:t>FRS Pension Plan vs. Top Ten Defined Benefit Plans</a:t>
            </a:r>
          </a:p>
        </p:txBody>
      </p:sp>
      <p:sp>
        <p:nvSpPr>
          <p:cNvPr id="15367" name="Rectangle 4"/>
          <p:cNvSpPr>
            <a:spLocks noChangeArrowheads="1"/>
          </p:cNvSpPr>
          <p:nvPr/>
        </p:nvSpPr>
        <p:spPr bwMode="auto">
          <a:xfrm>
            <a:off x="2332659" y="1109664"/>
            <a:ext cx="115095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1050" dirty="0">
                <a:solidFill>
                  <a:srgbClr val="000000"/>
                </a:solidFill>
                <a:cs typeface="Arial" charset="0"/>
              </a:rPr>
              <a:t>FRS TOTAL FUND</a:t>
            </a:r>
          </a:p>
        </p:txBody>
      </p:sp>
      <p:sp>
        <p:nvSpPr>
          <p:cNvPr id="15368" name="Rectangle 5"/>
          <p:cNvSpPr>
            <a:spLocks noChangeArrowheads="1"/>
          </p:cNvSpPr>
          <p:nvPr/>
        </p:nvSpPr>
        <p:spPr bwMode="auto">
          <a:xfrm>
            <a:off x="5736428" y="1109664"/>
            <a:ext cx="98584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1050" dirty="0">
                <a:solidFill>
                  <a:srgbClr val="000000"/>
                </a:solidFill>
                <a:cs typeface="Arial" charset="0"/>
              </a:rPr>
              <a:t>TUCS TOP TEN</a:t>
            </a:r>
          </a:p>
        </p:txBody>
      </p:sp>
      <p:cxnSp>
        <p:nvCxnSpPr>
          <p:cNvPr id="15370" name="Straight Connector 2"/>
          <p:cNvCxnSpPr>
            <a:cxnSpLocks noChangeShapeType="1"/>
          </p:cNvCxnSpPr>
          <p:nvPr/>
        </p:nvCxnSpPr>
        <p:spPr bwMode="auto">
          <a:xfrm>
            <a:off x="2695577" y="1993107"/>
            <a:ext cx="3221831" cy="6429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71" name="Text Box 48"/>
          <p:cNvSpPr txBox="1">
            <a:spLocks noChangeArrowheads="1"/>
          </p:cNvSpPr>
          <p:nvPr/>
        </p:nvSpPr>
        <p:spPr bwMode="auto">
          <a:xfrm>
            <a:off x="1407320" y="4368278"/>
            <a:ext cx="4736306"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675" dirty="0">
                <a:solidFill>
                  <a:srgbClr val="000000"/>
                </a:solidFill>
                <a:cs typeface="Arial" charset="0"/>
              </a:rPr>
              <a:t>Note: The TUCS Top Ten Universe includes $1,915.5 billion in total assets. The median fund size was $180.5 billion</a:t>
            </a:r>
          </a:p>
          <a:p>
            <a:pPr defTabSz="685800" fontAlgn="base">
              <a:spcBef>
                <a:spcPct val="0"/>
              </a:spcBef>
              <a:spcAft>
                <a:spcPct val="0"/>
              </a:spcAft>
              <a:buClrTx/>
              <a:buNone/>
            </a:pPr>
            <a:r>
              <a:rPr lang="en-US" altLang="en-US" sz="675" dirty="0">
                <a:solidFill>
                  <a:srgbClr val="000000"/>
                </a:solidFill>
                <a:cs typeface="Arial" charset="0"/>
              </a:rPr>
              <a:t>and the average fund size was $191.6 billion.</a:t>
            </a:r>
          </a:p>
          <a:p>
            <a:pPr defTabSz="685800" fontAlgn="base">
              <a:spcBef>
                <a:spcPct val="0"/>
              </a:spcBef>
              <a:spcAft>
                <a:spcPct val="0"/>
              </a:spcAft>
              <a:buClrTx/>
              <a:buNone/>
            </a:pPr>
            <a:r>
              <a:rPr lang="en-US" altLang="en-US" sz="675" dirty="0">
                <a:solidFill>
                  <a:srgbClr val="000000"/>
                </a:solidFill>
                <a:cs typeface="Arial" charset="0"/>
              </a:rPr>
              <a:t>Note: Due to rounding, percentage totals displayed may not sum perfectly.</a:t>
            </a:r>
          </a:p>
        </p:txBody>
      </p:sp>
      <p:sp>
        <p:nvSpPr>
          <p:cNvPr id="10" name="Rectangle 7">
            <a:extLst>
              <a:ext uri="{FF2B5EF4-FFF2-40B4-BE49-F238E27FC236}">
                <a16:creationId xmlns:a16="http://schemas.microsoft.com/office/drawing/2014/main" id="{60D6BA83-FACE-4D67-8DEC-B383A84CC613}"/>
              </a:ext>
            </a:extLst>
          </p:cNvPr>
          <p:cNvSpPr>
            <a:spLocks noChangeArrowheads="1"/>
          </p:cNvSpPr>
          <p:nvPr/>
        </p:nvSpPr>
        <p:spPr bwMode="auto">
          <a:xfrm>
            <a:off x="1627814" y="3830371"/>
            <a:ext cx="2933700"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0"/>
              </a:spcBef>
              <a:spcAft>
                <a:spcPct val="0"/>
              </a:spcAft>
              <a:buClrTx/>
              <a:buNone/>
            </a:pPr>
            <a:r>
              <a:rPr lang="en-US" altLang="en-US" sz="675" dirty="0">
                <a:solidFill>
                  <a:srgbClr val="000000"/>
                </a:solidFill>
                <a:cs typeface="Arial" charset="0"/>
              </a:rPr>
              <a:t>*Global Equity Allocation: 27.5% Domestic Equities; 21.3% Foreign Equities; 6.1% Global Equities; 1.0% Global Equity Liquidity Account. Percentages are of the Total FRS Fund.</a:t>
            </a:r>
          </a:p>
        </p:txBody>
      </p:sp>
      <p:sp>
        <p:nvSpPr>
          <p:cNvPr id="11" name="Rectangle 6">
            <a:extLst>
              <a:ext uri="{FF2B5EF4-FFF2-40B4-BE49-F238E27FC236}">
                <a16:creationId xmlns:a16="http://schemas.microsoft.com/office/drawing/2014/main" id="{3ABAD03F-A419-41F2-9C20-927B30B1FF98}"/>
              </a:ext>
            </a:extLst>
          </p:cNvPr>
          <p:cNvSpPr>
            <a:spLocks noChangeArrowheads="1"/>
          </p:cNvSpPr>
          <p:nvPr/>
        </p:nvSpPr>
        <p:spPr bwMode="auto">
          <a:xfrm>
            <a:off x="4960011" y="3849709"/>
            <a:ext cx="2687241"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675" dirty="0">
                <a:solidFill>
                  <a:srgbClr val="000000"/>
                </a:solidFill>
                <a:cs typeface="Arial" charset="0"/>
              </a:rPr>
              <a:t>**Global Equity Allocation: 31.3% Domestic Equities; 21.1% Foreign Equities.</a:t>
            </a:r>
          </a:p>
        </p:txBody>
      </p:sp>
      <p:graphicFrame>
        <p:nvGraphicFramePr>
          <p:cNvPr id="13" name="Chart 12">
            <a:extLst>
              <a:ext uri="{FF2B5EF4-FFF2-40B4-BE49-F238E27FC236}">
                <a16:creationId xmlns:a16="http://schemas.microsoft.com/office/drawing/2014/main" id="{00000000-0008-0000-0600-000043080700}"/>
              </a:ext>
            </a:extLst>
          </p:cNvPr>
          <p:cNvGraphicFramePr>
            <a:graphicFrameLocks noGrp="1"/>
          </p:cNvGraphicFramePr>
          <p:nvPr/>
        </p:nvGraphicFramePr>
        <p:xfrm>
          <a:off x="3908416" y="846633"/>
          <a:ext cx="4470422" cy="33210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00000000-0008-0000-0100-0000BAC32000}"/>
              </a:ext>
            </a:extLst>
          </p:cNvPr>
          <p:cNvGraphicFramePr>
            <a:graphicFrameLocks/>
          </p:cNvGraphicFramePr>
          <p:nvPr/>
        </p:nvGraphicFramePr>
        <p:xfrm>
          <a:off x="541786" y="891350"/>
          <a:ext cx="4825724" cy="33210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1938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51F98D-03F7-405F-AEE4-FFFEC4EAF669}"/>
              </a:ext>
            </a:extLst>
          </p:cNvPr>
          <p:cNvSpPr>
            <a:spLocks noGrp="1"/>
          </p:cNvSpPr>
          <p:nvPr>
            <p:ph type="title"/>
          </p:nvPr>
        </p:nvSpPr>
        <p:spPr/>
        <p:txBody>
          <a:bodyPr/>
          <a:lstStyle/>
          <a:p>
            <a:r>
              <a:rPr lang="en-US" dirty="0"/>
              <a:t>Spectrum </a:t>
            </a:r>
            <a:r>
              <a:rPr lang="en-US" altLang="en-US" dirty="0"/>
              <a:t>of Aon Model Portfolios</a:t>
            </a:r>
            <a:endParaRPr lang="en-US" dirty="0"/>
          </a:p>
        </p:txBody>
      </p:sp>
      <p:sp>
        <p:nvSpPr>
          <p:cNvPr id="5" name="Content Placeholder 4">
            <a:extLst>
              <a:ext uri="{FF2B5EF4-FFF2-40B4-BE49-F238E27FC236}">
                <a16:creationId xmlns:a16="http://schemas.microsoft.com/office/drawing/2014/main" id="{6566EE53-6049-4EEF-8DFE-7244A05D8F23}"/>
              </a:ext>
            </a:extLst>
          </p:cNvPr>
          <p:cNvSpPr>
            <a:spLocks noGrp="1"/>
          </p:cNvSpPr>
          <p:nvPr>
            <p:ph idx="1"/>
          </p:nvPr>
        </p:nvSpPr>
        <p:spPr/>
        <p:txBody>
          <a:bodyPr/>
          <a:lstStyle/>
          <a:p>
            <a:pPr>
              <a:spcBef>
                <a:spcPts val="300"/>
              </a:spcBef>
              <a:spcAft>
                <a:spcPts val="300"/>
              </a:spcAft>
            </a:pPr>
            <a:r>
              <a:rPr lang="en-GB" dirty="0"/>
              <a:t>Aon’s Model Portfolios reflect Aon’s best ideas for a </a:t>
            </a:r>
            <a:r>
              <a:rPr lang="en-GB" i="1" dirty="0"/>
              <a:t>typical </a:t>
            </a:r>
            <a:r>
              <a:rPr lang="en-GB" dirty="0"/>
              <a:t>total return defined benefit plan across a range of circumstances noted below</a:t>
            </a:r>
          </a:p>
          <a:p>
            <a:pPr lvl="1">
              <a:spcBef>
                <a:spcPts val="300"/>
              </a:spcBef>
              <a:spcAft>
                <a:spcPts val="300"/>
              </a:spcAft>
            </a:pPr>
            <a:r>
              <a:rPr lang="en-GB" dirty="0"/>
              <a:t>Intended as a </a:t>
            </a:r>
            <a:r>
              <a:rPr lang="en-GB" b="1" i="1" dirty="0">
                <a:solidFill>
                  <a:srgbClr val="E11B22"/>
                </a:solidFill>
              </a:rPr>
              <a:t>starting point</a:t>
            </a:r>
            <a:r>
              <a:rPr lang="en-GB" i="1" dirty="0">
                <a:solidFill>
                  <a:srgbClr val="E11B22"/>
                </a:solidFill>
              </a:rPr>
              <a:t> </a:t>
            </a:r>
            <a:r>
              <a:rPr lang="en-GB" dirty="0"/>
              <a:t>for asset allocation analysis and decision-making and to be customized based on client-specific needs and circumstances</a:t>
            </a:r>
          </a:p>
          <a:p>
            <a:pPr lvl="1">
              <a:spcBef>
                <a:spcPts val="300"/>
              </a:spcBef>
              <a:spcAft>
                <a:spcPts val="300"/>
              </a:spcAft>
            </a:pPr>
            <a:endParaRPr lang="en-GB" dirty="0"/>
          </a:p>
          <a:p>
            <a:pPr lvl="1">
              <a:spcBef>
                <a:spcPts val="300"/>
              </a:spcBef>
              <a:spcAft>
                <a:spcPts val="300"/>
              </a:spcAft>
            </a:pPr>
            <a:endParaRPr lang="en-GB" dirty="0"/>
          </a:p>
          <a:p>
            <a:pPr lvl="1">
              <a:spcBef>
                <a:spcPts val="300"/>
              </a:spcBef>
              <a:spcAft>
                <a:spcPts val="300"/>
              </a:spcAft>
            </a:pPr>
            <a:endParaRPr lang="en-GB" dirty="0"/>
          </a:p>
          <a:p>
            <a:pPr lvl="1">
              <a:spcBef>
                <a:spcPts val="300"/>
              </a:spcBef>
              <a:spcAft>
                <a:spcPts val="300"/>
              </a:spcAft>
            </a:pPr>
            <a:endParaRPr lang="en-GB" dirty="0"/>
          </a:p>
          <a:p>
            <a:pPr lvl="1">
              <a:spcBef>
                <a:spcPts val="300"/>
              </a:spcBef>
              <a:spcAft>
                <a:spcPts val="300"/>
              </a:spcAft>
            </a:pPr>
            <a:endParaRPr lang="en-GB" dirty="0"/>
          </a:p>
          <a:p>
            <a:pPr lvl="1">
              <a:spcBef>
                <a:spcPts val="300"/>
              </a:spcBef>
              <a:spcAft>
                <a:spcPts val="300"/>
              </a:spcAft>
            </a:pPr>
            <a:endParaRPr lang="en-GB" dirty="0"/>
          </a:p>
          <a:p>
            <a:pPr marL="342900" lvl="1" indent="0">
              <a:spcBef>
                <a:spcPts val="300"/>
              </a:spcBef>
              <a:spcAft>
                <a:spcPts val="300"/>
              </a:spcAft>
              <a:buNone/>
            </a:pPr>
            <a:endParaRPr lang="en-GB" dirty="0"/>
          </a:p>
          <a:p>
            <a:pPr>
              <a:spcBef>
                <a:spcPts val="300"/>
              </a:spcBef>
              <a:spcAft>
                <a:spcPts val="300"/>
              </a:spcAft>
            </a:pPr>
            <a:r>
              <a:rPr lang="en-GB" dirty="0"/>
              <a:t>As a general statement, moving from left-to-right on the above spectrum increases both investment portfolio return potential and risk-adjusted return potential, based on our capital markets modelling.</a:t>
            </a:r>
          </a:p>
          <a:p>
            <a:endParaRPr lang="en-US" dirty="0"/>
          </a:p>
        </p:txBody>
      </p:sp>
      <p:graphicFrame>
        <p:nvGraphicFramePr>
          <p:cNvPr id="8" name="Table 7">
            <a:extLst>
              <a:ext uri="{FF2B5EF4-FFF2-40B4-BE49-F238E27FC236}">
                <a16:creationId xmlns:a16="http://schemas.microsoft.com/office/drawing/2014/main" id="{91FE4C5A-E35C-4DB8-A576-BA89F67A050D}"/>
              </a:ext>
            </a:extLst>
          </p:cNvPr>
          <p:cNvGraphicFramePr>
            <a:graphicFrameLocks noGrp="1"/>
          </p:cNvGraphicFramePr>
          <p:nvPr>
            <p:extLst>
              <p:ext uri="{D42A27DB-BD31-4B8C-83A1-F6EECF244321}">
                <p14:modId xmlns:p14="http://schemas.microsoft.com/office/powerpoint/2010/main" val="3357640794"/>
              </p:ext>
            </p:extLst>
          </p:nvPr>
        </p:nvGraphicFramePr>
        <p:xfrm>
          <a:off x="628266" y="1913208"/>
          <a:ext cx="7884545" cy="1682496"/>
        </p:xfrm>
        <a:graphic>
          <a:graphicData uri="http://schemas.openxmlformats.org/drawingml/2006/table">
            <a:tbl>
              <a:tblPr firstRow="1" bandRow="1">
                <a:tableStyleId>{5C22544A-7EE6-4342-B048-85BDC9FD1C3A}</a:tableStyleId>
              </a:tblPr>
              <a:tblGrid>
                <a:gridCol w="1576909">
                  <a:extLst>
                    <a:ext uri="{9D8B030D-6E8A-4147-A177-3AD203B41FA5}">
                      <a16:colId xmlns:a16="http://schemas.microsoft.com/office/drawing/2014/main" val="2629170213"/>
                    </a:ext>
                  </a:extLst>
                </a:gridCol>
                <a:gridCol w="1576909">
                  <a:extLst>
                    <a:ext uri="{9D8B030D-6E8A-4147-A177-3AD203B41FA5}">
                      <a16:colId xmlns:a16="http://schemas.microsoft.com/office/drawing/2014/main" val="1327604346"/>
                    </a:ext>
                  </a:extLst>
                </a:gridCol>
                <a:gridCol w="1576909">
                  <a:extLst>
                    <a:ext uri="{9D8B030D-6E8A-4147-A177-3AD203B41FA5}">
                      <a16:colId xmlns:a16="http://schemas.microsoft.com/office/drawing/2014/main" val="2518327635"/>
                    </a:ext>
                  </a:extLst>
                </a:gridCol>
                <a:gridCol w="1576909">
                  <a:extLst>
                    <a:ext uri="{9D8B030D-6E8A-4147-A177-3AD203B41FA5}">
                      <a16:colId xmlns:a16="http://schemas.microsoft.com/office/drawing/2014/main" val="306676705"/>
                    </a:ext>
                  </a:extLst>
                </a:gridCol>
                <a:gridCol w="1576909">
                  <a:extLst>
                    <a:ext uri="{9D8B030D-6E8A-4147-A177-3AD203B41FA5}">
                      <a16:colId xmlns:a16="http://schemas.microsoft.com/office/drawing/2014/main" val="1296806594"/>
                    </a:ext>
                  </a:extLst>
                </a:gridCol>
              </a:tblGrid>
              <a:tr h="0">
                <a:tc>
                  <a:txBody>
                    <a:bodyPr/>
                    <a:lstStyle/>
                    <a:p>
                      <a:endParaRPr lang="en-US" sz="1400" dirty="0"/>
                    </a:p>
                  </a:txBody>
                  <a:tcPr marL="45720" marR="45720" marT="18288" marB="1828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400" dirty="0">
                          <a:solidFill>
                            <a:schemeClr val="tx1"/>
                          </a:solidFill>
                        </a:rPr>
                        <a:t>Efficiency</a:t>
                      </a:r>
                      <a:endParaRPr lang="en-US" sz="1200" b="0" i="1" dirty="0">
                        <a:solidFill>
                          <a:schemeClr val="tx1"/>
                        </a:solidFill>
                      </a:endParaRPr>
                    </a:p>
                  </a:txBody>
                  <a:tcPr marL="45720" marR="45720" marT="18288" marB="18288"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solidFill>
                            <a:schemeClr val="tx1"/>
                          </a:solidFill>
                        </a:rPr>
                        <a:t>Model 1</a:t>
                      </a:r>
                    </a:p>
                  </a:txBody>
                  <a:tcPr marL="45720" marR="45720" marT="18288" marB="18288"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50000">
                          <a:schemeClr val="bg1">
                            <a:lumMod val="85000"/>
                          </a:schemeClr>
                        </a:gs>
                        <a:gs pos="100000">
                          <a:schemeClr val="bg1">
                            <a:lumMod val="65000"/>
                          </a:schemeClr>
                        </a:gs>
                      </a:gsLst>
                      <a:lin ang="0" scaled="1"/>
                    </a:gradFill>
                  </a:tcPr>
                </a:tc>
                <a:tc>
                  <a:txBody>
                    <a:bodyPr/>
                    <a:lstStyle/>
                    <a:p>
                      <a:pPr algn="ctr"/>
                      <a:r>
                        <a:rPr lang="en-US" sz="1400" dirty="0">
                          <a:solidFill>
                            <a:schemeClr val="bg1"/>
                          </a:solidFill>
                        </a:rPr>
                        <a:t>Model 2</a:t>
                      </a:r>
                    </a:p>
                  </a:txBody>
                  <a:tcPr marL="45720" marR="45720" marT="18288" marB="18288"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60000">
                          <a:schemeClr val="bg2"/>
                        </a:gs>
                      </a:gsLst>
                      <a:lin ang="0" scaled="1"/>
                    </a:gradFill>
                  </a:tcPr>
                </a:tc>
                <a:tc>
                  <a:txBody>
                    <a:bodyPr/>
                    <a:lstStyle/>
                    <a:p>
                      <a:pPr algn="ctr"/>
                      <a:r>
                        <a:rPr lang="en-US" sz="1400" dirty="0">
                          <a:solidFill>
                            <a:schemeClr val="bg1"/>
                          </a:solidFill>
                        </a:rPr>
                        <a:t>Model 3</a:t>
                      </a:r>
                    </a:p>
                    <a:p>
                      <a:pPr algn="ctr"/>
                      <a:r>
                        <a:rPr lang="en-US" sz="1200" b="0" i="1" dirty="0">
                          <a:solidFill>
                            <a:schemeClr val="bg1"/>
                          </a:solidFill>
                        </a:rPr>
                        <a:t>(Opportunity)</a:t>
                      </a:r>
                    </a:p>
                  </a:txBody>
                  <a:tcPr marL="45720" marR="45720" marT="18288" marB="18288"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87227251"/>
                  </a:ext>
                </a:extLst>
              </a:tr>
              <a:tr h="0">
                <a:tc>
                  <a:txBody>
                    <a:bodyPr/>
                    <a:lstStyle/>
                    <a:p>
                      <a:r>
                        <a:rPr lang="en-US" sz="1400" b="1" dirty="0">
                          <a:solidFill>
                            <a:schemeClr val="bg1"/>
                          </a:solidFill>
                        </a:rPr>
                        <a:t>Complexity</a:t>
                      </a:r>
                    </a:p>
                  </a:txBody>
                  <a:tcPr marL="45720" marR="45720" marT="18288" marB="18288"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400" dirty="0"/>
                        <a:t>Simple</a:t>
                      </a:r>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400" dirty="0"/>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50000">
                          <a:schemeClr val="bg1">
                            <a:lumMod val="85000"/>
                          </a:schemeClr>
                        </a:gs>
                        <a:gs pos="100000">
                          <a:schemeClr val="bg1">
                            <a:lumMod val="65000"/>
                          </a:schemeClr>
                        </a:gs>
                      </a:gsLst>
                      <a:lin ang="0" scaled="1"/>
                    </a:gradFill>
                  </a:tcPr>
                </a:tc>
                <a:tc>
                  <a:txBody>
                    <a:bodyPr/>
                    <a:lstStyle/>
                    <a:p>
                      <a:endParaRPr lang="en-US" sz="1400" dirty="0"/>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60000">
                          <a:schemeClr val="bg2"/>
                        </a:gs>
                      </a:gsLst>
                      <a:lin ang="0" scaled="1"/>
                    </a:gradFill>
                  </a:tcPr>
                </a:tc>
                <a:tc>
                  <a:txBody>
                    <a:bodyPr/>
                    <a:lstStyle/>
                    <a:p>
                      <a:pPr algn="r"/>
                      <a:r>
                        <a:rPr lang="en-US" sz="1400" dirty="0">
                          <a:solidFill>
                            <a:schemeClr val="bg1"/>
                          </a:solidFill>
                        </a:rPr>
                        <a:t>Complex</a:t>
                      </a:r>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37628610"/>
                  </a:ext>
                </a:extLst>
              </a:tr>
              <a:tr h="0">
                <a:tc>
                  <a:txBody>
                    <a:bodyPr/>
                    <a:lstStyle/>
                    <a:p>
                      <a:r>
                        <a:rPr lang="en-US" sz="1400" b="1" dirty="0">
                          <a:solidFill>
                            <a:schemeClr val="bg1"/>
                          </a:solidFill>
                        </a:rPr>
                        <a:t>Costs</a:t>
                      </a:r>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400" dirty="0"/>
                        <a:t>Low Cost</a:t>
                      </a:r>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400" dirty="0"/>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50000">
                          <a:schemeClr val="bg1">
                            <a:lumMod val="85000"/>
                          </a:schemeClr>
                        </a:gs>
                        <a:gs pos="100000">
                          <a:schemeClr val="bg1">
                            <a:lumMod val="65000"/>
                          </a:schemeClr>
                        </a:gs>
                      </a:gsLst>
                      <a:lin ang="0" scaled="1"/>
                    </a:gradFill>
                  </a:tcPr>
                </a:tc>
                <a:tc>
                  <a:txBody>
                    <a:bodyPr/>
                    <a:lstStyle/>
                    <a:p>
                      <a:endParaRPr lang="en-US" sz="1400" dirty="0"/>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60000">
                          <a:schemeClr val="bg2"/>
                        </a:gs>
                      </a:gsLst>
                      <a:lin ang="0" scaled="1"/>
                    </a:gradFill>
                  </a:tcPr>
                </a:tc>
                <a:tc>
                  <a:txBody>
                    <a:bodyPr/>
                    <a:lstStyle/>
                    <a:p>
                      <a:pPr algn="r"/>
                      <a:r>
                        <a:rPr lang="en-US" sz="1400" dirty="0">
                          <a:solidFill>
                            <a:schemeClr val="bg1"/>
                          </a:solidFill>
                        </a:rPr>
                        <a:t>Higher Cost</a:t>
                      </a:r>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426679"/>
                  </a:ext>
                </a:extLst>
              </a:tr>
              <a:tr h="0">
                <a:tc>
                  <a:txBody>
                    <a:bodyPr/>
                    <a:lstStyle/>
                    <a:p>
                      <a:r>
                        <a:rPr lang="en-US" sz="1400" b="1" dirty="0">
                          <a:solidFill>
                            <a:schemeClr val="bg1"/>
                          </a:solidFill>
                        </a:rPr>
                        <a:t>Resources</a:t>
                      </a:r>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400" dirty="0"/>
                        <a:t>Light Resources</a:t>
                      </a:r>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400" dirty="0"/>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50000">
                          <a:schemeClr val="bg1">
                            <a:lumMod val="85000"/>
                          </a:schemeClr>
                        </a:gs>
                        <a:gs pos="100000">
                          <a:schemeClr val="bg1">
                            <a:lumMod val="65000"/>
                          </a:schemeClr>
                        </a:gs>
                      </a:gsLst>
                      <a:lin ang="0" scaled="1"/>
                    </a:gradFill>
                  </a:tcPr>
                </a:tc>
                <a:tc gridSpan="2">
                  <a:txBody>
                    <a:bodyPr/>
                    <a:lstStyle/>
                    <a:p>
                      <a:pPr algn="r"/>
                      <a:r>
                        <a:rPr lang="en-US" sz="1400" dirty="0">
                          <a:solidFill>
                            <a:schemeClr val="bg1"/>
                          </a:solidFill>
                        </a:rPr>
                        <a:t>Deep Resources</a:t>
                      </a:r>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29000">
                          <a:schemeClr val="bg2"/>
                        </a:gs>
                      </a:gsLst>
                      <a:lin ang="0" scaled="1"/>
                    </a:gradFill>
                  </a:tcPr>
                </a:tc>
                <a:tc hMerge="1">
                  <a:txBody>
                    <a:bodyPr/>
                    <a:lstStyle/>
                    <a:p>
                      <a:pPr algn="r"/>
                      <a:endParaRPr lang="en-US" sz="1600" dirty="0">
                        <a:solidFill>
                          <a:schemeClr val="bg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9A6"/>
                    </a:solidFill>
                  </a:tcPr>
                </a:tc>
                <a:extLst>
                  <a:ext uri="{0D108BD9-81ED-4DB2-BD59-A6C34878D82A}">
                    <a16:rowId xmlns:a16="http://schemas.microsoft.com/office/drawing/2014/main" val="3799792096"/>
                  </a:ext>
                </a:extLst>
              </a:tr>
              <a:tr h="0">
                <a:tc>
                  <a:txBody>
                    <a:bodyPr/>
                    <a:lstStyle/>
                    <a:p>
                      <a:r>
                        <a:rPr lang="en-US" sz="1400" b="1" dirty="0">
                          <a:solidFill>
                            <a:schemeClr val="bg1"/>
                          </a:solidFill>
                        </a:rPr>
                        <a:t>Governance</a:t>
                      </a:r>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400" dirty="0"/>
                        <a:t>Modest Governance</a:t>
                      </a:r>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100000">
                          <a:schemeClr val="bg1">
                            <a:lumMod val="65000"/>
                          </a:schemeClr>
                        </a:gs>
                        <a:gs pos="74000">
                          <a:schemeClr val="bg1">
                            <a:lumMod val="85000"/>
                          </a:schemeClr>
                        </a:gs>
                      </a:gsLst>
                      <a:lin ang="0" scaled="1"/>
                    </a:gradFill>
                  </a:tcPr>
                </a:tc>
                <a:tc hMerge="1">
                  <a:txBody>
                    <a:bodyPr/>
                    <a:lstStyle/>
                    <a:p>
                      <a:endParaRPr lang="en-US" sz="1600" dirty="0"/>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50000">
                          <a:srgbClr val="AEBADF"/>
                        </a:gs>
                        <a:gs pos="100000">
                          <a:srgbClr val="5879BC"/>
                        </a:gs>
                      </a:gsLst>
                      <a:lin ang="0" scaled="1"/>
                    </a:gradFill>
                  </a:tcPr>
                </a:tc>
                <a:tc gridSpan="2">
                  <a:txBody>
                    <a:bodyPr/>
                    <a:lstStyle/>
                    <a:p>
                      <a:pPr algn="r"/>
                      <a:r>
                        <a:rPr lang="en-US" sz="1400" dirty="0">
                          <a:solidFill>
                            <a:schemeClr val="bg1"/>
                          </a:solidFill>
                        </a:rPr>
                        <a:t>Strong Governance</a:t>
                      </a:r>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chemeClr val="bg1">
                            <a:lumMod val="65000"/>
                          </a:schemeClr>
                        </a:gs>
                        <a:gs pos="29000">
                          <a:schemeClr val="bg2"/>
                        </a:gs>
                      </a:gsLst>
                      <a:lin ang="0" scaled="1"/>
                    </a:gradFill>
                  </a:tcPr>
                </a:tc>
                <a:tc hMerge="1">
                  <a:txBody>
                    <a:bodyPr/>
                    <a:lstStyle/>
                    <a:p>
                      <a:pPr algn="r"/>
                      <a:endParaRPr lang="en-US" sz="1600" dirty="0">
                        <a:solidFill>
                          <a:schemeClr val="bg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9A6"/>
                    </a:solidFill>
                  </a:tcPr>
                </a:tc>
                <a:extLst>
                  <a:ext uri="{0D108BD9-81ED-4DB2-BD59-A6C34878D82A}">
                    <a16:rowId xmlns:a16="http://schemas.microsoft.com/office/drawing/2014/main" val="3428237464"/>
                  </a:ext>
                </a:extLst>
              </a:tr>
              <a:tr h="0">
                <a:tc>
                  <a:txBody>
                    <a:bodyPr/>
                    <a:lstStyle/>
                    <a:p>
                      <a:r>
                        <a:rPr lang="en-US" sz="1400" b="1" dirty="0">
                          <a:solidFill>
                            <a:schemeClr val="bg1"/>
                          </a:solidFill>
                        </a:rPr>
                        <a:t>Liquidity</a:t>
                      </a:r>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r>
                        <a:rPr lang="en-US" sz="1400" dirty="0"/>
                        <a:t>More Liquid</a:t>
                      </a:r>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1400" dirty="0"/>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gradFill>
                      <a:gsLst>
                        <a:gs pos="50000">
                          <a:schemeClr val="bg1">
                            <a:lumMod val="85000"/>
                          </a:schemeClr>
                        </a:gs>
                        <a:gs pos="100000">
                          <a:schemeClr val="bg1">
                            <a:lumMod val="65000"/>
                          </a:schemeClr>
                        </a:gs>
                      </a:gsLst>
                      <a:lin ang="0" scaled="1"/>
                    </a:gradFill>
                  </a:tcPr>
                </a:tc>
                <a:tc>
                  <a:txBody>
                    <a:bodyPr/>
                    <a:lstStyle/>
                    <a:p>
                      <a:endParaRPr lang="en-US" sz="1400" dirty="0"/>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gradFill>
                      <a:gsLst>
                        <a:gs pos="0">
                          <a:schemeClr val="bg1">
                            <a:lumMod val="65000"/>
                          </a:schemeClr>
                        </a:gs>
                        <a:gs pos="60000">
                          <a:schemeClr val="bg2"/>
                        </a:gs>
                      </a:gsLst>
                      <a:lin ang="0" scaled="1"/>
                    </a:gradFill>
                  </a:tcPr>
                </a:tc>
                <a:tc>
                  <a:txBody>
                    <a:bodyPr/>
                    <a:lstStyle/>
                    <a:p>
                      <a:pPr algn="r"/>
                      <a:r>
                        <a:rPr lang="en-US" sz="1400" dirty="0">
                          <a:solidFill>
                            <a:schemeClr val="bg1"/>
                          </a:solidFill>
                        </a:rPr>
                        <a:t>Less Liquid</a:t>
                      </a:r>
                    </a:p>
                  </a:txBody>
                  <a:tcPr marL="45720" marR="45720" marT="18288" marB="18288"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1122007"/>
                  </a:ext>
                </a:extLst>
              </a:tr>
            </a:tbl>
          </a:graphicData>
        </a:graphic>
      </p:graphicFrame>
    </p:spTree>
    <p:extLst>
      <p:ext uri="{BB962C8B-B14F-4D97-AF65-F5344CB8AC3E}">
        <p14:creationId xmlns:p14="http://schemas.microsoft.com/office/powerpoint/2010/main" val="120347811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26"/>
          <p:cNvSpPr>
            <a:spLocks noGrp="1" noChangeArrowheads="1"/>
          </p:cNvSpPr>
          <p:nvPr>
            <p:ph type="title"/>
          </p:nvPr>
        </p:nvSpPr>
        <p:spPr/>
        <p:txBody>
          <a:bodyPr/>
          <a:lstStyle/>
          <a:p>
            <a:pPr eaLnBrk="1" hangingPunct="1"/>
            <a:r>
              <a:rPr lang="en-US" altLang="en-US" dirty="0"/>
              <a:t>FRS Results Relative to TUCS Top Ten Defined Benefit Plans</a:t>
            </a:r>
            <a:br>
              <a:rPr lang="en-US" altLang="en-US" dirty="0"/>
            </a:br>
            <a:r>
              <a:rPr lang="en-US" altLang="en-US" dirty="0"/>
              <a:t>Periods Ending 6/30/2021</a:t>
            </a:r>
          </a:p>
        </p:txBody>
      </p:sp>
      <p:sp>
        <p:nvSpPr>
          <p:cNvPr id="16388" name="Rectangle 6"/>
          <p:cNvSpPr>
            <a:spLocks noChangeArrowheads="1"/>
          </p:cNvSpPr>
          <p:nvPr/>
        </p:nvSpPr>
        <p:spPr bwMode="auto">
          <a:xfrm>
            <a:off x="2767013" y="1017986"/>
            <a:ext cx="98103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00" b="1">
                <a:solidFill>
                  <a:srgbClr val="000000"/>
                </a:solidFill>
                <a:cs typeface="Arial" charset="0"/>
              </a:rPr>
              <a:t>Total FRS (Gross)</a:t>
            </a:r>
            <a:endParaRPr lang="en-US" altLang="en-US" sz="900">
              <a:solidFill>
                <a:srgbClr val="000000"/>
              </a:solidFill>
              <a:cs typeface="Arial" charset="0"/>
            </a:endParaRPr>
          </a:p>
        </p:txBody>
      </p:sp>
      <p:sp>
        <p:nvSpPr>
          <p:cNvPr id="16389" name="Rectangle 7"/>
          <p:cNvSpPr>
            <a:spLocks noChangeArrowheads="1"/>
          </p:cNvSpPr>
          <p:nvPr/>
        </p:nvSpPr>
        <p:spPr bwMode="auto">
          <a:xfrm>
            <a:off x="3912396" y="1010842"/>
            <a:ext cx="136922" cy="136922"/>
          </a:xfrm>
          <a:prstGeom prst="rect">
            <a:avLst/>
          </a:prstGeom>
          <a:solidFill>
            <a:srgbClr val="0040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6390" name="Rectangle 8"/>
          <p:cNvSpPr>
            <a:spLocks noChangeArrowheads="1"/>
          </p:cNvSpPr>
          <p:nvPr/>
        </p:nvSpPr>
        <p:spPr bwMode="auto">
          <a:xfrm>
            <a:off x="4127898" y="1017986"/>
            <a:ext cx="278922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00" b="1">
                <a:solidFill>
                  <a:srgbClr val="000000"/>
                </a:solidFill>
                <a:cs typeface="Arial" charset="0"/>
              </a:rPr>
              <a:t>Top Ten Median Defined Benefit Plan Fund (Gross)</a:t>
            </a:r>
            <a:endParaRPr lang="en-US" altLang="en-US" sz="900">
              <a:solidFill>
                <a:srgbClr val="000000"/>
              </a:solidFill>
              <a:cs typeface="Arial" charset="0"/>
            </a:endParaRPr>
          </a:p>
        </p:txBody>
      </p:sp>
      <p:sp>
        <p:nvSpPr>
          <p:cNvPr id="8" name="Rectangle 9"/>
          <p:cNvSpPr>
            <a:spLocks noChangeArrowheads="1"/>
          </p:cNvSpPr>
          <p:nvPr/>
        </p:nvSpPr>
        <p:spPr bwMode="auto">
          <a:xfrm>
            <a:off x="2538415" y="1010842"/>
            <a:ext cx="136922" cy="136922"/>
          </a:xfrm>
          <a:prstGeom prst="rect">
            <a:avLst/>
          </a:prstGeom>
          <a:solidFill>
            <a:schemeClr val="accent6">
              <a:lumMod val="60000"/>
              <a:lumOff val="40000"/>
            </a:schemeClr>
          </a:solidFill>
          <a:ln>
            <a:noFill/>
          </a:ln>
        </p:spPr>
        <p:txBody>
          <a:bodyPr/>
          <a:lstStyle>
            <a:lvl1pPr eaLnBrk="0" hangingPunct="0">
              <a:spcBef>
                <a:spcPct val="25000"/>
              </a:spcBef>
              <a:buClr>
                <a:schemeClr val="tx1"/>
              </a:buClr>
              <a:buFont typeface="Wingdings" pitchFamily="2" charset="2"/>
              <a:buChar char="§"/>
              <a:defRPr sz="1400">
                <a:solidFill>
                  <a:schemeClr val="tx1"/>
                </a:solidFill>
                <a:latin typeface="Arial" charset="0"/>
                <a:ea typeface="ＭＳ Ｐゴシック" pitchFamily="34" charset="-128"/>
              </a:defRPr>
            </a:lvl1pPr>
            <a:lvl2pPr marL="742950" indent="-285750" eaLnBrk="0" hangingPunct="0">
              <a:spcBef>
                <a:spcPct val="25000"/>
              </a:spcBef>
              <a:buClr>
                <a:schemeClr val="tx1"/>
              </a:buClr>
              <a:buChar char="–"/>
              <a:defRPr sz="1400">
                <a:solidFill>
                  <a:schemeClr val="tx1"/>
                </a:solidFill>
                <a:latin typeface="Arial" charset="0"/>
                <a:ea typeface="ＭＳ Ｐゴシック" pitchFamily="34" charset="-128"/>
              </a:defRPr>
            </a:lvl2pPr>
            <a:lvl3pPr marL="1143000" indent="-228600" eaLnBrk="0" hangingPunct="0">
              <a:spcBef>
                <a:spcPct val="25000"/>
              </a:spcBef>
              <a:buClr>
                <a:schemeClr val="tx1"/>
              </a:buClr>
              <a:buChar char="•"/>
              <a:defRPr sz="1400">
                <a:solidFill>
                  <a:schemeClr val="tx1"/>
                </a:solidFill>
                <a:latin typeface="Arial" charset="0"/>
                <a:ea typeface="ＭＳ Ｐゴシック" pitchFamily="34" charset="-128"/>
              </a:defRPr>
            </a:lvl3pPr>
            <a:lvl4pPr marL="1600200" indent="-228600" eaLnBrk="0" hangingPunct="0">
              <a:spcBef>
                <a:spcPct val="25000"/>
              </a:spcBef>
              <a:buClr>
                <a:schemeClr val="tx1"/>
              </a:buClr>
              <a:buFont typeface="Wingdings" pitchFamily="2" charset="2"/>
              <a:buChar char="s"/>
              <a:defRPr sz="1400">
                <a:solidFill>
                  <a:schemeClr val="tx1"/>
                </a:solidFill>
                <a:latin typeface="Arial" charset="0"/>
                <a:ea typeface="ＭＳ Ｐゴシック" pitchFamily="34" charset="-128"/>
              </a:defRPr>
            </a:lvl4pPr>
            <a:lvl5pPr marL="2057400" indent="-228600" eaLnBrk="0" hangingPunct="0">
              <a:spcBef>
                <a:spcPct val="25000"/>
              </a:spcBef>
              <a:buClr>
                <a:schemeClr val="tx1"/>
              </a:buClr>
              <a:buFont typeface="Arial" charset="0"/>
              <a:buChar char="-"/>
              <a:defRPr sz="1400">
                <a:solidFill>
                  <a:schemeClr val="tx1"/>
                </a:solidFill>
                <a:latin typeface="Arial" charset="0"/>
                <a:ea typeface="ＭＳ Ｐゴシック" pitchFamily="34" charset="-128"/>
              </a:defRPr>
            </a:lvl5pPr>
            <a:lvl6pPr marL="25146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6pPr>
            <a:lvl7pPr marL="29718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7pPr>
            <a:lvl8pPr marL="34290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8pPr>
            <a:lvl9pPr marL="38862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9pPr>
          </a:lstStyle>
          <a:p>
            <a:pPr algn="ctr" defTabSz="685800" fontAlgn="base">
              <a:spcBef>
                <a:spcPct val="0"/>
              </a:spcBef>
              <a:spcAft>
                <a:spcPct val="0"/>
              </a:spcAft>
              <a:buClrTx/>
              <a:buNone/>
              <a:defRPr/>
            </a:pPr>
            <a:endParaRPr lang="en-US" altLang="en-US" sz="675" dirty="0">
              <a:solidFill>
                <a:srgbClr val="000000"/>
              </a:solidFill>
            </a:endParaRPr>
          </a:p>
        </p:txBody>
      </p:sp>
      <p:sp>
        <p:nvSpPr>
          <p:cNvPr id="12" name="Text Box 48">
            <a:extLst>
              <a:ext uri="{FF2B5EF4-FFF2-40B4-BE49-F238E27FC236}">
                <a16:creationId xmlns:a16="http://schemas.microsoft.com/office/drawing/2014/main" id="{F3FDCD6F-3285-4F54-B7D7-89300B719BC1}"/>
              </a:ext>
            </a:extLst>
          </p:cNvPr>
          <p:cNvSpPr txBox="1">
            <a:spLocks noChangeArrowheads="1"/>
          </p:cNvSpPr>
          <p:nvPr/>
        </p:nvSpPr>
        <p:spPr bwMode="auto">
          <a:xfrm>
            <a:off x="1426196" y="4334416"/>
            <a:ext cx="473630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675" dirty="0">
                <a:solidFill>
                  <a:srgbClr val="000000"/>
                </a:solidFill>
                <a:cs typeface="Arial" charset="0"/>
              </a:rPr>
              <a:t>Note: The TUCS Top Ten Universe includes $2,018.9 billion in total assets. The median fund size was $193.1 billion</a:t>
            </a:r>
          </a:p>
          <a:p>
            <a:pPr defTabSz="685800" fontAlgn="base">
              <a:spcBef>
                <a:spcPct val="0"/>
              </a:spcBef>
              <a:spcAft>
                <a:spcPct val="0"/>
              </a:spcAft>
              <a:buClrTx/>
              <a:buNone/>
            </a:pPr>
            <a:r>
              <a:rPr lang="en-US" altLang="en-US" sz="675" dirty="0">
                <a:solidFill>
                  <a:srgbClr val="000000"/>
                </a:solidFill>
                <a:cs typeface="Arial" charset="0"/>
              </a:rPr>
              <a:t>and the average fund size was $201.9 billion.</a:t>
            </a:r>
          </a:p>
        </p:txBody>
      </p:sp>
      <p:graphicFrame>
        <p:nvGraphicFramePr>
          <p:cNvPr id="13" name="Chart 12">
            <a:extLst>
              <a:ext uri="{FF2B5EF4-FFF2-40B4-BE49-F238E27FC236}">
                <a16:creationId xmlns:a16="http://schemas.microsoft.com/office/drawing/2014/main" id="{00000000-0008-0000-0700-000003560E00}"/>
              </a:ext>
            </a:extLst>
          </p:cNvPr>
          <p:cNvGraphicFramePr>
            <a:graphicFrameLocks/>
          </p:cNvGraphicFramePr>
          <p:nvPr>
            <p:extLst>
              <p:ext uri="{D42A27DB-BD31-4B8C-83A1-F6EECF244321}">
                <p14:modId xmlns:p14="http://schemas.microsoft.com/office/powerpoint/2010/main" val="2885142331"/>
              </p:ext>
            </p:extLst>
          </p:nvPr>
        </p:nvGraphicFramePr>
        <p:xfrm>
          <a:off x="1643194" y="1350841"/>
          <a:ext cx="5857613" cy="27717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275667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026"/>
          <p:cNvSpPr>
            <a:spLocks noGrp="1" noChangeArrowheads="1"/>
          </p:cNvSpPr>
          <p:nvPr>
            <p:ph type="title"/>
          </p:nvPr>
        </p:nvSpPr>
        <p:spPr/>
        <p:txBody>
          <a:bodyPr/>
          <a:lstStyle/>
          <a:p>
            <a:pPr eaLnBrk="1" hangingPunct="1"/>
            <a:r>
              <a:rPr lang="en-US" altLang="en-US" dirty="0"/>
              <a:t>Top Ten Defined Benefit Plans FRS Universe Comparison (TUCS)</a:t>
            </a:r>
            <a:br>
              <a:rPr lang="en-US" altLang="en-US" dirty="0"/>
            </a:br>
            <a:r>
              <a:rPr lang="en-US" altLang="en-US" dirty="0"/>
              <a:t>Periods Ending 6/30/2021</a:t>
            </a:r>
          </a:p>
        </p:txBody>
      </p:sp>
      <p:sp>
        <p:nvSpPr>
          <p:cNvPr id="17412" name="Oval 121"/>
          <p:cNvSpPr>
            <a:spLocks noChangeArrowheads="1"/>
          </p:cNvSpPr>
          <p:nvPr/>
        </p:nvSpPr>
        <p:spPr bwMode="auto">
          <a:xfrm>
            <a:off x="3100804" y="1085196"/>
            <a:ext cx="68580" cy="64948"/>
          </a:xfrm>
          <a:prstGeom prst="ellipse">
            <a:avLst/>
          </a:prstGeom>
          <a:solidFill>
            <a:srgbClr val="003F72"/>
          </a:solidFill>
          <a:ln w="14351">
            <a:solidFill>
              <a:srgbClr val="003F72"/>
            </a:solidFill>
            <a:round/>
            <a:headEnd/>
            <a:tailEnd/>
          </a:ln>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7413" name="Rectangle 122"/>
          <p:cNvSpPr>
            <a:spLocks noChangeArrowheads="1"/>
          </p:cNvSpPr>
          <p:nvPr/>
        </p:nvSpPr>
        <p:spPr bwMode="auto">
          <a:xfrm>
            <a:off x="3217441" y="1051323"/>
            <a:ext cx="53861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900" b="1" dirty="0">
                <a:solidFill>
                  <a:srgbClr val="000000"/>
                </a:solidFill>
                <a:cs typeface="Arial" charset="0"/>
              </a:rPr>
              <a:t>Total FRS</a:t>
            </a:r>
            <a:endParaRPr lang="en-US" altLang="en-US" sz="900" dirty="0">
              <a:solidFill>
                <a:srgbClr val="000000"/>
              </a:solidFill>
              <a:cs typeface="Arial" charset="0"/>
            </a:endParaRPr>
          </a:p>
        </p:txBody>
      </p:sp>
      <p:sp>
        <p:nvSpPr>
          <p:cNvPr id="17414" name="Freeform 123"/>
          <p:cNvSpPr>
            <a:spLocks/>
          </p:cNvSpPr>
          <p:nvPr/>
        </p:nvSpPr>
        <p:spPr bwMode="auto">
          <a:xfrm>
            <a:off x="3966155" y="1084660"/>
            <a:ext cx="79772" cy="65484"/>
          </a:xfrm>
          <a:custGeom>
            <a:avLst/>
            <a:gdLst>
              <a:gd name="T0" fmla="*/ 2147483647 w 71"/>
              <a:gd name="T1" fmla="*/ 0 h 55"/>
              <a:gd name="T2" fmla="*/ 2147483647 w 71"/>
              <a:gd name="T3" fmla="*/ 2147483647 h 55"/>
              <a:gd name="T4" fmla="*/ 0 w 71"/>
              <a:gd name="T5" fmla="*/ 2147483647 h 55"/>
              <a:gd name="T6" fmla="*/ 2147483647 w 71"/>
              <a:gd name="T7" fmla="*/ 0 h 55"/>
              <a:gd name="T8" fmla="*/ 0 60000 65536"/>
              <a:gd name="T9" fmla="*/ 0 60000 65536"/>
              <a:gd name="T10" fmla="*/ 0 60000 65536"/>
              <a:gd name="T11" fmla="*/ 0 60000 65536"/>
              <a:gd name="T12" fmla="*/ 0 w 71"/>
              <a:gd name="T13" fmla="*/ 0 h 55"/>
              <a:gd name="T14" fmla="*/ 71 w 71"/>
              <a:gd name="T15" fmla="*/ 55 h 55"/>
            </a:gdLst>
            <a:ahLst/>
            <a:cxnLst>
              <a:cxn ang="T8">
                <a:pos x="T0" y="T1"/>
              </a:cxn>
              <a:cxn ang="T9">
                <a:pos x="T2" y="T3"/>
              </a:cxn>
              <a:cxn ang="T10">
                <a:pos x="T4" y="T5"/>
              </a:cxn>
              <a:cxn ang="T11">
                <a:pos x="T6" y="T7"/>
              </a:cxn>
            </a:cxnLst>
            <a:rect l="T12" t="T13" r="T14" b="T15"/>
            <a:pathLst>
              <a:path w="71" h="55">
                <a:moveTo>
                  <a:pt x="36" y="0"/>
                </a:moveTo>
                <a:lnTo>
                  <a:pt x="71" y="55"/>
                </a:lnTo>
                <a:lnTo>
                  <a:pt x="0" y="55"/>
                </a:lnTo>
                <a:lnTo>
                  <a:pt x="36" y="0"/>
                </a:lnTo>
                <a:close/>
              </a:path>
            </a:pathLst>
          </a:custGeom>
          <a:solidFill>
            <a:srgbClr val="92D050"/>
          </a:solidFill>
          <a:ln w="14351">
            <a:solidFill>
              <a:srgbClr val="92D050"/>
            </a:solidFill>
            <a:round/>
            <a:headEnd/>
            <a:tailEnd/>
          </a:ln>
        </p:spPr>
        <p:txBody>
          <a:bodyPr/>
          <a:lstStyle/>
          <a:p>
            <a:pPr defTabSz="685800" fontAlgn="base">
              <a:spcBef>
                <a:spcPct val="0"/>
              </a:spcBef>
              <a:spcAft>
                <a:spcPct val="0"/>
              </a:spcAft>
            </a:pPr>
            <a:endParaRPr lang="en-US">
              <a:solidFill>
                <a:srgbClr val="000000"/>
              </a:solidFill>
              <a:latin typeface="Arial" charset="0"/>
              <a:ea typeface="MS PGothic" pitchFamily="34" charset="-128"/>
            </a:endParaRPr>
          </a:p>
        </p:txBody>
      </p:sp>
      <p:sp>
        <p:nvSpPr>
          <p:cNvPr id="17415" name="Rectangle 124"/>
          <p:cNvSpPr>
            <a:spLocks noChangeArrowheads="1"/>
          </p:cNvSpPr>
          <p:nvPr/>
        </p:nvSpPr>
        <p:spPr bwMode="auto">
          <a:xfrm>
            <a:off x="4101651" y="1051323"/>
            <a:ext cx="255198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900" b="1" dirty="0">
                <a:solidFill>
                  <a:srgbClr val="000000"/>
                </a:solidFill>
                <a:cs typeface="Arial" charset="0"/>
              </a:rPr>
              <a:t>Top Ten Median Defined Benefit Plan Universe</a:t>
            </a:r>
            <a:endParaRPr lang="en-US" altLang="en-US" sz="900" dirty="0">
              <a:solidFill>
                <a:srgbClr val="000000"/>
              </a:solidFill>
              <a:cs typeface="Arial" charset="0"/>
            </a:endParaRPr>
          </a:p>
        </p:txBody>
      </p:sp>
      <p:sp>
        <p:nvSpPr>
          <p:cNvPr id="17416" name="Rectangle 150"/>
          <p:cNvSpPr>
            <a:spLocks noChangeArrowheads="1"/>
          </p:cNvSpPr>
          <p:nvPr/>
        </p:nvSpPr>
        <p:spPr bwMode="auto">
          <a:xfrm>
            <a:off x="1319305" y="4082654"/>
            <a:ext cx="137398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0"/>
              </a:spcBef>
              <a:spcAft>
                <a:spcPct val="0"/>
              </a:spcAft>
              <a:buClrTx/>
              <a:buNone/>
            </a:pPr>
            <a:r>
              <a:rPr lang="en-US" altLang="en-US" sz="825" dirty="0">
                <a:solidFill>
                  <a:srgbClr val="000000"/>
                </a:solidFill>
                <a:cs typeface="Arial" charset="0"/>
              </a:rPr>
              <a:t>FRS Percentile Ranking      </a:t>
            </a:r>
            <a:endParaRPr lang="en-US" altLang="en-US" sz="600" dirty="0">
              <a:solidFill>
                <a:srgbClr val="000000"/>
              </a:solidFill>
              <a:cs typeface="Arial" charset="0"/>
            </a:endParaRPr>
          </a:p>
        </p:txBody>
      </p:sp>
      <p:sp>
        <p:nvSpPr>
          <p:cNvPr id="17417" name="Rectangle 151"/>
          <p:cNvSpPr>
            <a:spLocks noChangeArrowheads="1"/>
          </p:cNvSpPr>
          <p:nvPr/>
        </p:nvSpPr>
        <p:spPr bwMode="auto">
          <a:xfrm>
            <a:off x="2510247" y="4087417"/>
            <a:ext cx="4393406"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0"/>
              </a:spcBef>
              <a:spcAft>
                <a:spcPct val="0"/>
              </a:spcAft>
              <a:buClrTx/>
              <a:buNone/>
            </a:pPr>
            <a:r>
              <a:rPr lang="en-US" altLang="en-US" sz="825" dirty="0">
                <a:solidFill>
                  <a:srgbClr val="000000"/>
                </a:solidFill>
                <a:cs typeface="Arial" charset="0"/>
              </a:rPr>
              <a:t>                  1                                       25                                        5                                        37</a:t>
            </a:r>
            <a:endParaRPr lang="en-US" altLang="en-US" sz="600" dirty="0">
              <a:solidFill>
                <a:srgbClr val="000000"/>
              </a:solidFill>
              <a:cs typeface="Arial" charset="0"/>
            </a:endParaRPr>
          </a:p>
        </p:txBody>
      </p:sp>
      <p:sp>
        <p:nvSpPr>
          <p:cNvPr id="13" name="Text Box 48">
            <a:extLst>
              <a:ext uri="{FF2B5EF4-FFF2-40B4-BE49-F238E27FC236}">
                <a16:creationId xmlns:a16="http://schemas.microsoft.com/office/drawing/2014/main" id="{675EACC3-BD74-433A-B0C2-8663B771DB44}"/>
              </a:ext>
            </a:extLst>
          </p:cNvPr>
          <p:cNvSpPr txBox="1">
            <a:spLocks noChangeArrowheads="1"/>
          </p:cNvSpPr>
          <p:nvPr/>
        </p:nvSpPr>
        <p:spPr bwMode="auto">
          <a:xfrm>
            <a:off x="1384218" y="4475173"/>
            <a:ext cx="473630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675" dirty="0">
                <a:solidFill>
                  <a:srgbClr val="000000"/>
                </a:solidFill>
                <a:cs typeface="Arial" charset="0"/>
              </a:rPr>
              <a:t>Note: The TUCS Top Ten Universe includes $2,018.9 billion in total assets. The median fund size was $193.1 billion</a:t>
            </a:r>
          </a:p>
          <a:p>
            <a:pPr defTabSz="685800" fontAlgn="base">
              <a:spcBef>
                <a:spcPct val="0"/>
              </a:spcBef>
              <a:spcAft>
                <a:spcPct val="0"/>
              </a:spcAft>
              <a:buClrTx/>
              <a:buNone/>
            </a:pPr>
            <a:r>
              <a:rPr lang="en-US" altLang="en-US" sz="675" dirty="0">
                <a:solidFill>
                  <a:srgbClr val="000000"/>
                </a:solidFill>
                <a:cs typeface="Arial" charset="0"/>
              </a:rPr>
              <a:t>and the average fund size was $201.9 billion.</a:t>
            </a:r>
          </a:p>
        </p:txBody>
      </p:sp>
      <p:graphicFrame>
        <p:nvGraphicFramePr>
          <p:cNvPr id="15" name="Chart 14">
            <a:extLst>
              <a:ext uri="{FF2B5EF4-FFF2-40B4-BE49-F238E27FC236}">
                <a16:creationId xmlns:a16="http://schemas.microsoft.com/office/drawing/2014/main" id="{00000000-0008-0000-0800-00001A5A0E00}"/>
              </a:ext>
            </a:extLst>
          </p:cNvPr>
          <p:cNvGraphicFramePr>
            <a:graphicFrameLocks/>
          </p:cNvGraphicFramePr>
          <p:nvPr>
            <p:extLst>
              <p:ext uri="{D42A27DB-BD31-4B8C-83A1-F6EECF244321}">
                <p14:modId xmlns:p14="http://schemas.microsoft.com/office/powerpoint/2010/main" val="442673692"/>
              </p:ext>
            </p:extLst>
          </p:nvPr>
        </p:nvGraphicFramePr>
        <p:xfrm>
          <a:off x="1753299" y="1189822"/>
          <a:ext cx="5851321" cy="24570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699830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p:txBody>
          <a:bodyPr/>
          <a:lstStyle/>
          <a:p>
            <a:pPr eaLnBrk="1" hangingPunct="1"/>
            <a:r>
              <a:rPr lang="en-US" altLang="en-US" dirty="0"/>
              <a:t>Investment Plan: Executive Summary</a:t>
            </a:r>
          </a:p>
        </p:txBody>
      </p:sp>
      <p:sp>
        <p:nvSpPr>
          <p:cNvPr id="18435" name="Rectangle 1027"/>
          <p:cNvSpPr>
            <a:spLocks noGrp="1" noChangeArrowheads="1"/>
          </p:cNvSpPr>
          <p:nvPr>
            <p:ph idx="1"/>
          </p:nvPr>
        </p:nvSpPr>
        <p:spPr/>
        <p:txBody>
          <a:bodyPr/>
          <a:lstStyle/>
          <a:p>
            <a:pPr marL="214313" lvl="1" indent="-214313" eaLnBrk="1" hangingPunct="1">
              <a:buFont typeface="Wingdings" pitchFamily="2" charset="2"/>
              <a:buChar char="§"/>
            </a:pPr>
            <a:r>
              <a:rPr lang="en-US" altLang="en-US" sz="900" dirty="0"/>
              <a:t>The FRS Investment Plan outperformed the Total Plan Aggregate Benchmark over the trailing quarter, one-, three-, five-, and ten-year periods. This suggests strong relative performance of the underlying fund options in which participants are investing.</a:t>
            </a:r>
          </a:p>
          <a:p>
            <a:pPr marL="0" lvl="1" indent="0" eaLnBrk="1" hangingPunct="1">
              <a:buNone/>
            </a:pPr>
            <a:endParaRPr lang="en-US" altLang="en-US" sz="900" dirty="0"/>
          </a:p>
          <a:p>
            <a:pPr marL="214313" lvl="1" indent="-214313" eaLnBrk="1" hangingPunct="1">
              <a:buFont typeface="Wingdings" pitchFamily="2" charset="2"/>
              <a:buChar char="§"/>
            </a:pPr>
            <a:r>
              <a:rPr lang="en-US" altLang="en-US" sz="900" dirty="0"/>
              <a:t>The FRS Investment Plan’s total expense ratio is slightly higher, on average, when compared to a defined contribution peer group and is lower than the average corporate and public defined benefit plan, based on year-end 2020 data.  The total FRS Investment Plan expense ratio includes investment management fees, as well as administration, communication and education costs.  Communication and education costs are not charged to FRS Investment Plan members; however, these and similar costs may be charged to members of plans within the peer group.</a:t>
            </a:r>
          </a:p>
          <a:p>
            <a:pPr marL="214313" lvl="1" indent="-214313" eaLnBrk="1" hangingPunct="1">
              <a:buFont typeface="Wingdings" pitchFamily="2" charset="2"/>
              <a:buChar char="§"/>
            </a:pPr>
            <a:endParaRPr lang="en-US" altLang="en-US" sz="900" dirty="0"/>
          </a:p>
          <a:p>
            <a:pPr marL="214313" lvl="1" indent="-214313" eaLnBrk="1" hangingPunct="1">
              <a:buFont typeface="Wingdings" pitchFamily="2" charset="2"/>
              <a:buChar char="§"/>
            </a:pPr>
            <a:r>
              <a:rPr lang="en-US" altLang="en-US" sz="900" dirty="0"/>
              <a:t>Management fees are lower than the median as represented by Morningstar’s mutual fund universe for every investment category.</a:t>
            </a:r>
          </a:p>
          <a:p>
            <a:pPr marL="214313" lvl="1" indent="-214313" eaLnBrk="1" hangingPunct="1">
              <a:buFont typeface="Wingdings" pitchFamily="2" charset="2"/>
              <a:buChar char="§"/>
            </a:pPr>
            <a:endParaRPr lang="en-US" altLang="en-US" sz="900" dirty="0"/>
          </a:p>
          <a:p>
            <a:pPr marL="214313" lvl="1" indent="-214313" eaLnBrk="1" hangingPunct="1">
              <a:buFont typeface="Wingdings" pitchFamily="2" charset="2"/>
              <a:buChar char="§"/>
            </a:pPr>
            <a:r>
              <a:rPr lang="en-US" altLang="en-US" sz="900" dirty="0"/>
              <a:t>The FRS Investment Plan offers an appropriate number of fund options that span the risk and return spectrum.</a:t>
            </a:r>
          </a:p>
          <a:p>
            <a:pPr marL="214313" lvl="1" indent="-214313" eaLnBrk="1" hangingPunct="1">
              <a:buFont typeface="Wingdings" pitchFamily="2" charset="2"/>
              <a:buChar char="§"/>
            </a:pPr>
            <a:endParaRPr lang="en-US" altLang="en-US" sz="900" dirty="0"/>
          </a:p>
          <a:p>
            <a:pPr marL="214313" lvl="1" indent="-214313" eaLnBrk="1" hangingPunct="1">
              <a:buFont typeface="Wingdings" pitchFamily="2" charset="2"/>
              <a:buChar char="§"/>
            </a:pPr>
            <a:r>
              <a:rPr lang="en-US" altLang="en-US" sz="900" dirty="0"/>
              <a:t>The Investment Policy Statement is revisited periodically to ensure that the structure and guidelines of the FRS Investment Plan are appropriate, taking into consideration the FRS Investment Plan’s goals and objectives.</a:t>
            </a:r>
          </a:p>
        </p:txBody>
      </p:sp>
    </p:spTree>
    <p:extLst>
      <p:ext uri="{BB962C8B-B14F-4D97-AF65-F5344CB8AC3E}">
        <p14:creationId xmlns:p14="http://schemas.microsoft.com/office/powerpoint/2010/main" val="155655640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p:txBody>
          <a:bodyPr/>
          <a:lstStyle/>
          <a:p>
            <a:pPr eaLnBrk="1" hangingPunct="1"/>
            <a:r>
              <a:rPr lang="en-US" altLang="en-US" dirty="0"/>
              <a:t>Total Investment Plan Returns &amp; Cost</a:t>
            </a:r>
          </a:p>
        </p:txBody>
      </p:sp>
      <p:sp>
        <p:nvSpPr>
          <p:cNvPr id="3" name="Rectangle 3"/>
          <p:cNvSpPr txBox="1">
            <a:spLocks/>
          </p:cNvSpPr>
          <p:nvPr/>
        </p:nvSpPr>
        <p:spPr bwMode="auto">
          <a:xfrm>
            <a:off x="1400176" y="3561379"/>
            <a:ext cx="6250781" cy="956072"/>
          </a:xfrm>
          <a:prstGeom prst="rect">
            <a:avLst/>
          </a:prstGeom>
          <a:noFill/>
          <a:ln w="9525">
            <a:noFill/>
            <a:miter lim="800000"/>
            <a:headEnd/>
            <a:tailEnd/>
          </a:ln>
        </p:spPr>
        <p:txBody>
          <a:bodyP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91440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254125"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60020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171450" indent="-171450" defTabSz="685800" fontAlgn="b">
              <a:spcBef>
                <a:spcPct val="0"/>
              </a:spcBef>
              <a:buClr>
                <a:srgbClr val="000000"/>
              </a:buClr>
              <a:buNone/>
              <a:defRPr/>
            </a:pPr>
            <a:r>
              <a:rPr lang="en-US" altLang="en-US" sz="600" kern="0" dirty="0">
                <a:solidFill>
                  <a:srgbClr val="000000"/>
                </a:solidFill>
                <a:latin typeface="Arial"/>
                <a:ea typeface="ＭＳ Ｐゴシック"/>
              </a:rPr>
              <a:t>  *Returns shown are net of fees.</a:t>
            </a:r>
          </a:p>
          <a:p>
            <a:pPr marL="171450" indent="-171450" defTabSz="685800" fontAlgn="b">
              <a:spcBef>
                <a:spcPct val="0"/>
              </a:spcBef>
              <a:buClr>
                <a:srgbClr val="000000"/>
              </a:buClr>
              <a:buNone/>
              <a:defRPr/>
            </a:pPr>
            <a:r>
              <a:rPr lang="en-US" altLang="en-US" sz="600" kern="0" dirty="0">
                <a:solidFill>
                  <a:srgbClr val="000000"/>
                </a:solidFill>
                <a:latin typeface="Arial"/>
                <a:ea typeface="ＭＳ Ｐゴシック"/>
              </a:rPr>
              <a:t>**Aggregate benchmark returns are an average of the individual portfolio benchmark returns at their actual weights.</a:t>
            </a:r>
          </a:p>
          <a:p>
            <a:pPr marL="171450" indent="-171450" defTabSz="685800" fontAlgn="b">
              <a:spcBef>
                <a:spcPct val="0"/>
              </a:spcBef>
              <a:buClr>
                <a:srgbClr val="000000"/>
              </a:buClr>
              <a:buNone/>
              <a:defRPr/>
            </a:pPr>
            <a:r>
              <a:rPr lang="en-US" altLang="en-US" sz="600" kern="0" dirty="0">
                <a:solidFill>
                  <a:srgbClr val="000000"/>
                </a:solidFill>
                <a:latin typeface="Arial"/>
                <a:ea typeface="ＭＳ Ｐゴシック"/>
              </a:rPr>
              <a:t>***Source: 2020 CEM Benchmarking Report. Peer group for the Five-Year Average Return and Value Added represents the U.S. Median plan return based on the CEM 2020 Survey that included 119 U.S. defined contribution plans with assets ranging from $112 million to $67.2 billion. Peer group for the Expense Ratio represents a custom peer group for FSBA of 17 DC plans including corporate and public plans with assets between $3.1 - $25.3 billion.</a:t>
            </a:r>
          </a:p>
          <a:p>
            <a:pPr marL="171450" indent="-171450" defTabSz="685800" fontAlgn="b">
              <a:spcBef>
                <a:spcPct val="0"/>
              </a:spcBef>
              <a:buClr>
                <a:srgbClr val="000000"/>
              </a:buClr>
              <a:buNone/>
              <a:defRPr/>
            </a:pPr>
            <a:r>
              <a:rPr lang="en-US" altLang="en-US" sz="600" kern="0" dirty="0">
                <a:solidFill>
                  <a:srgbClr val="000000"/>
                </a:solidFill>
                <a:latin typeface="Arial"/>
                <a:ea typeface="ＭＳ Ｐゴシック"/>
              </a:rPr>
              <a:t>****Returns shown are gross of fees.</a:t>
            </a:r>
          </a:p>
          <a:p>
            <a:pPr marL="171450" indent="-171450" defTabSz="685800" fontAlgn="b">
              <a:spcBef>
                <a:spcPct val="0"/>
              </a:spcBef>
              <a:buClr>
                <a:srgbClr val="000000"/>
              </a:buClr>
              <a:buNone/>
              <a:defRPr/>
            </a:pPr>
            <a:r>
              <a:rPr lang="en-US" altLang="en-US" sz="600" kern="0" dirty="0">
                <a:solidFill>
                  <a:srgbClr val="000000"/>
                </a:solidFill>
                <a:latin typeface="Arial"/>
                <a:ea typeface="ＭＳ Ｐゴシック"/>
              </a:rPr>
              <a:t>*****The total FRS Investment Plan expense ratio includes investment management fees, as well as administration, communication and education costs. These latter costs are not charged to FRS Investment Plan members; however, these and similar costs may be charged to members of plans within the peer group utilized above. </a:t>
            </a:r>
          </a:p>
        </p:txBody>
      </p:sp>
      <p:sp>
        <p:nvSpPr>
          <p:cNvPr id="19460" name="Rectangle 359"/>
          <p:cNvSpPr>
            <a:spLocks noChangeArrowheads="1"/>
          </p:cNvSpPr>
          <p:nvPr/>
        </p:nvSpPr>
        <p:spPr bwMode="auto">
          <a:xfrm>
            <a:off x="1515667" y="890588"/>
            <a:ext cx="143629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00" b="1" dirty="0">
                <a:solidFill>
                  <a:srgbClr val="000000"/>
                </a:solidFill>
                <a:cs typeface="Arial" charset="0"/>
              </a:rPr>
              <a:t>Periods Ending 6/30/2021*</a:t>
            </a:r>
          </a:p>
        </p:txBody>
      </p:sp>
      <p:graphicFrame>
        <p:nvGraphicFramePr>
          <p:cNvPr id="5" name="Group 70"/>
          <p:cNvGraphicFramePr>
            <a:graphicFrameLocks noGrp="1"/>
          </p:cNvGraphicFramePr>
          <p:nvPr>
            <p:extLst>
              <p:ext uri="{D42A27DB-BD31-4B8C-83A1-F6EECF244321}">
                <p14:modId xmlns:p14="http://schemas.microsoft.com/office/powerpoint/2010/main" val="341112178"/>
              </p:ext>
            </p:extLst>
          </p:nvPr>
        </p:nvGraphicFramePr>
        <p:xfrm>
          <a:off x="1500188" y="1176338"/>
          <a:ext cx="5965032" cy="960837"/>
        </p:xfrm>
        <a:graphic>
          <a:graphicData uri="http://schemas.openxmlformats.org/drawingml/2006/table">
            <a:tbl>
              <a:tblPr/>
              <a:tblGrid>
                <a:gridCol w="2707481">
                  <a:extLst>
                    <a:ext uri="{9D8B030D-6E8A-4147-A177-3AD203B41FA5}">
                      <a16:colId xmlns:a16="http://schemas.microsoft.com/office/drawing/2014/main" val="20000"/>
                    </a:ext>
                  </a:extLst>
                </a:gridCol>
                <a:gridCol w="889397">
                  <a:extLst>
                    <a:ext uri="{9D8B030D-6E8A-4147-A177-3AD203B41FA5}">
                      <a16:colId xmlns:a16="http://schemas.microsoft.com/office/drawing/2014/main" val="20001"/>
                    </a:ext>
                  </a:extLst>
                </a:gridCol>
                <a:gridCol w="739378">
                  <a:extLst>
                    <a:ext uri="{9D8B030D-6E8A-4147-A177-3AD203B41FA5}">
                      <a16:colId xmlns:a16="http://schemas.microsoft.com/office/drawing/2014/main" val="20002"/>
                    </a:ext>
                  </a:extLst>
                </a:gridCol>
                <a:gridCol w="814388">
                  <a:extLst>
                    <a:ext uri="{9D8B030D-6E8A-4147-A177-3AD203B41FA5}">
                      <a16:colId xmlns:a16="http://schemas.microsoft.com/office/drawing/2014/main" val="20003"/>
                    </a:ext>
                  </a:extLst>
                </a:gridCol>
                <a:gridCol w="814388">
                  <a:extLst>
                    <a:ext uri="{9D8B030D-6E8A-4147-A177-3AD203B41FA5}">
                      <a16:colId xmlns:a16="http://schemas.microsoft.com/office/drawing/2014/main" val="20004"/>
                    </a:ext>
                  </a:extLst>
                </a:gridCol>
              </a:tblGrid>
              <a:tr h="205979">
                <a:tc>
                  <a:txBody>
                    <a:bodyPr/>
                    <a:lstStyle/>
                    <a:p>
                      <a:pPr marL="0" marR="0" lvl="0" indent="0" algn="l" defTabSz="914400" rtl="0" eaLnBrk="0" fontAlgn="base" latinLnBrk="0" hangingPunct="0">
                        <a:lnSpc>
                          <a:spcPct val="100000"/>
                        </a:lnSpc>
                        <a:spcBef>
                          <a:spcPct val="25000"/>
                        </a:spcBef>
                        <a:spcAft>
                          <a:spcPct val="0"/>
                        </a:spcAft>
                        <a:buClr>
                          <a:schemeClr val="tx1"/>
                        </a:buClr>
                        <a:buSzTx/>
                        <a:buFont typeface="Wingdings" pitchFamily="2" charset="2"/>
                        <a:buNone/>
                        <a:tabLst/>
                      </a:pPr>
                      <a:endParaRPr kumimoji="0" lang="en-US" sz="900" b="0" i="0" u="none" strike="noStrike" cap="none" normalizeH="0" baseline="0" dirty="0">
                        <a:ln>
                          <a:noFill/>
                        </a:ln>
                        <a:solidFill>
                          <a:schemeClr val="tx1"/>
                        </a:solidFill>
                        <a:effectLst/>
                        <a:latin typeface="Arial" charset="0"/>
                        <a:ea typeface="ＭＳ Ｐゴシック" pitchFamily="-112" charset="-128"/>
                      </a:endParaRPr>
                    </a:p>
                  </a:txBody>
                  <a:tcPr marL="68580" marR="68580" marT="34232" marB="342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One-Year</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Three-Year</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Five-Year</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Ten-Year</a:t>
                      </a:r>
                    </a:p>
                  </a:txBody>
                  <a:tcPr marL="68580" marR="68580" marT="34232" marB="342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5979">
                <a:tc>
                  <a:txBody>
                    <a:bodyPr/>
                    <a:lstStyle/>
                    <a:p>
                      <a:pPr marL="0" marR="0" lvl="0" indent="0" algn="l"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FRS Investment Plan</a:t>
                      </a:r>
                    </a:p>
                  </a:txBody>
                  <a:tcPr marL="68580" marR="68580" marT="34232" marB="342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28.4%</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11.5%</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11.5%</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8.5%</a:t>
                      </a:r>
                    </a:p>
                  </a:txBody>
                  <a:tcPr marL="68580" marR="68580" marT="34232" marB="342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5979">
                <a:tc>
                  <a:txBody>
                    <a:bodyPr/>
                    <a:lstStyle/>
                    <a:p>
                      <a:pPr marL="0" marR="0" lvl="0" indent="0" algn="l"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1" u="none" strike="noStrike" cap="none" normalizeH="0" baseline="0" dirty="0">
                          <a:ln>
                            <a:noFill/>
                          </a:ln>
                          <a:solidFill>
                            <a:schemeClr val="tx1"/>
                          </a:solidFill>
                          <a:effectLst/>
                          <a:latin typeface="Arial" charset="0"/>
                          <a:ea typeface="ＭＳ Ｐゴシック" pitchFamily="-112" charset="-128"/>
                        </a:rPr>
                        <a:t>   Total Plan Aggregate Benchmark**</a:t>
                      </a:r>
                    </a:p>
                  </a:txBody>
                  <a:tcPr marL="68580" marR="68580" marT="34232" marB="342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1" u="none" strike="noStrike" cap="none" normalizeH="0" baseline="0" dirty="0">
                          <a:ln>
                            <a:noFill/>
                          </a:ln>
                          <a:solidFill>
                            <a:schemeClr val="tx1"/>
                          </a:solidFill>
                          <a:effectLst/>
                          <a:latin typeface="Arial" charset="0"/>
                          <a:ea typeface="ＭＳ Ｐゴシック" pitchFamily="-112" charset="-128"/>
                        </a:rPr>
                        <a:t>27.3%</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1" u="none" strike="noStrike" cap="none" normalizeH="0" baseline="0" dirty="0">
                          <a:ln>
                            <a:noFill/>
                          </a:ln>
                          <a:solidFill>
                            <a:schemeClr val="tx1"/>
                          </a:solidFill>
                          <a:effectLst/>
                          <a:latin typeface="Arial" charset="0"/>
                          <a:ea typeface="ＭＳ Ｐゴシック" pitchFamily="-112" charset="-128"/>
                        </a:rPr>
                        <a:t>11.0%</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1" u="none" strike="noStrike" cap="none" normalizeH="0" baseline="0" dirty="0">
                          <a:ln>
                            <a:noFill/>
                          </a:ln>
                          <a:solidFill>
                            <a:schemeClr val="tx1"/>
                          </a:solidFill>
                          <a:effectLst/>
                          <a:latin typeface="Arial" charset="0"/>
                          <a:ea typeface="ＭＳ Ｐゴシック" pitchFamily="-112" charset="-128"/>
                        </a:rPr>
                        <a:t>10.9%</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1" u="none" strike="noStrike" cap="none" normalizeH="0" baseline="0" dirty="0">
                          <a:ln>
                            <a:noFill/>
                          </a:ln>
                          <a:solidFill>
                            <a:schemeClr val="tx1"/>
                          </a:solidFill>
                          <a:effectLst/>
                          <a:latin typeface="Arial" charset="0"/>
                          <a:ea typeface="ＭＳ Ｐゴシック" pitchFamily="-112" charset="-128"/>
                        </a:rPr>
                        <a:t>8.1%</a:t>
                      </a:r>
                    </a:p>
                  </a:txBody>
                  <a:tcPr marL="68580" marR="68580" marT="34232" marB="342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2900">
                <a:tc>
                  <a:txBody>
                    <a:bodyPr/>
                    <a:lstStyle/>
                    <a:p>
                      <a:pPr marL="0" marR="0" lvl="0" indent="0" algn="l"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FRS Investment Plan vs. Total Plan Aggregate Benchmark</a:t>
                      </a:r>
                    </a:p>
                  </a:txBody>
                  <a:tcPr marL="68580" marR="68580" marT="34232" marB="342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1.1</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0.5</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0.6</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0.4</a:t>
                      </a:r>
                    </a:p>
                  </a:txBody>
                  <a:tcPr marL="68580" marR="68580" marT="34232" marB="342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6" name="Group 88"/>
          <p:cNvGraphicFramePr>
            <a:graphicFrameLocks noGrp="1"/>
          </p:cNvGraphicFramePr>
          <p:nvPr>
            <p:extLst>
              <p:ext uri="{D42A27DB-BD31-4B8C-83A1-F6EECF244321}">
                <p14:modId xmlns:p14="http://schemas.microsoft.com/office/powerpoint/2010/main" val="3068882789"/>
              </p:ext>
            </p:extLst>
          </p:nvPr>
        </p:nvGraphicFramePr>
        <p:xfrm>
          <a:off x="1515667" y="2533651"/>
          <a:ext cx="5949553" cy="960837"/>
        </p:xfrm>
        <a:graphic>
          <a:graphicData uri="http://schemas.openxmlformats.org/drawingml/2006/table">
            <a:tbl>
              <a:tblPr/>
              <a:tblGrid>
                <a:gridCol w="2673458">
                  <a:extLst>
                    <a:ext uri="{9D8B030D-6E8A-4147-A177-3AD203B41FA5}">
                      <a16:colId xmlns:a16="http://schemas.microsoft.com/office/drawing/2014/main" val="20000"/>
                    </a:ext>
                  </a:extLst>
                </a:gridCol>
                <a:gridCol w="1141651">
                  <a:extLst>
                    <a:ext uri="{9D8B030D-6E8A-4147-A177-3AD203B41FA5}">
                      <a16:colId xmlns:a16="http://schemas.microsoft.com/office/drawing/2014/main" val="20001"/>
                    </a:ext>
                  </a:extLst>
                </a:gridCol>
                <a:gridCol w="1128446">
                  <a:extLst>
                    <a:ext uri="{9D8B030D-6E8A-4147-A177-3AD203B41FA5}">
                      <a16:colId xmlns:a16="http://schemas.microsoft.com/office/drawing/2014/main" val="20002"/>
                    </a:ext>
                  </a:extLst>
                </a:gridCol>
                <a:gridCol w="1005998">
                  <a:extLst>
                    <a:ext uri="{9D8B030D-6E8A-4147-A177-3AD203B41FA5}">
                      <a16:colId xmlns:a16="http://schemas.microsoft.com/office/drawing/2014/main" val="20003"/>
                    </a:ext>
                  </a:extLst>
                </a:gridCol>
              </a:tblGrid>
              <a:tr h="342900">
                <a:tc>
                  <a:txBody>
                    <a:bodyPr/>
                    <a:lstStyle/>
                    <a:p>
                      <a:pPr marL="0" marR="0" lvl="0" indent="0" algn="l" defTabSz="914400" rtl="0" eaLnBrk="0" fontAlgn="base" latinLnBrk="0" hangingPunct="0">
                        <a:lnSpc>
                          <a:spcPct val="100000"/>
                        </a:lnSpc>
                        <a:spcBef>
                          <a:spcPct val="25000"/>
                        </a:spcBef>
                        <a:spcAft>
                          <a:spcPct val="0"/>
                        </a:spcAft>
                        <a:buClr>
                          <a:schemeClr val="tx1"/>
                        </a:buClr>
                        <a:buSzTx/>
                        <a:buFont typeface="Wingdings" pitchFamily="2" charset="2"/>
                        <a:buNone/>
                        <a:tabLst/>
                      </a:pPr>
                      <a:endParaRPr kumimoji="0" lang="en-US" sz="900" b="0" i="0" u="none" strike="noStrike" cap="none" normalizeH="0" baseline="0" dirty="0">
                        <a:ln>
                          <a:noFill/>
                        </a:ln>
                        <a:solidFill>
                          <a:schemeClr val="tx1"/>
                        </a:solidFill>
                        <a:effectLst/>
                        <a:latin typeface="Arial" charset="0"/>
                        <a:ea typeface="ＭＳ Ｐゴシック" pitchFamily="-112" charset="-128"/>
                      </a:endParaRPr>
                    </a:p>
                  </a:txBody>
                  <a:tcPr marL="68580" marR="68580" marT="34232" marB="342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Five-Year Average Return****</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Five-Year Net Value Added</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   Expense Ratio</a:t>
                      </a:r>
                    </a:p>
                  </a:txBody>
                  <a:tcPr marL="68580" marR="68580" marT="34232" marB="342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5979">
                <a:tc>
                  <a:txBody>
                    <a:bodyPr/>
                    <a:lstStyle/>
                    <a:p>
                      <a:pPr marL="0" marR="0" lvl="0" indent="0" algn="l"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FRS Investment Plan</a:t>
                      </a:r>
                    </a:p>
                  </a:txBody>
                  <a:tcPr marL="68580" marR="68580" marT="34232" marB="342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  7.1%</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   0.2%</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   0.32%*****</a:t>
                      </a:r>
                    </a:p>
                  </a:txBody>
                  <a:tcPr marL="68580" marR="68580" marT="34232" marB="342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5979">
                <a:tc>
                  <a:txBody>
                    <a:bodyPr/>
                    <a:lstStyle/>
                    <a:p>
                      <a:pPr marL="0" marR="0" lvl="0" indent="0" algn="l"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1" u="none" strike="noStrike" cap="none" normalizeH="0" baseline="0" dirty="0">
                          <a:ln>
                            <a:noFill/>
                          </a:ln>
                          <a:solidFill>
                            <a:schemeClr val="tx1"/>
                          </a:solidFill>
                          <a:effectLst/>
                          <a:latin typeface="Arial" charset="0"/>
                          <a:ea typeface="ＭＳ Ｐゴシック" pitchFamily="-112" charset="-128"/>
                        </a:rPr>
                        <a:t>   Peer Group</a:t>
                      </a:r>
                    </a:p>
                  </a:txBody>
                  <a:tcPr marL="68580" marR="68580" marT="34232" marB="342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1" u="none" strike="noStrike" cap="none" normalizeH="0" baseline="0" dirty="0">
                          <a:ln>
                            <a:noFill/>
                          </a:ln>
                          <a:solidFill>
                            <a:schemeClr val="tx1"/>
                          </a:solidFill>
                          <a:effectLst/>
                          <a:latin typeface="Arial" charset="0"/>
                          <a:ea typeface="ＭＳ Ｐゴシック" pitchFamily="-112" charset="-128"/>
                        </a:rPr>
                        <a:t>7.2</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1" u="none" strike="noStrike" cap="none" normalizeH="0" baseline="0" dirty="0">
                          <a:ln>
                            <a:noFill/>
                          </a:ln>
                          <a:solidFill>
                            <a:schemeClr val="tx1"/>
                          </a:solidFill>
                          <a:effectLst/>
                          <a:latin typeface="Arial" charset="0"/>
                          <a:ea typeface="ＭＳ Ｐゴシック" pitchFamily="-112" charset="-128"/>
                        </a:rPr>
                        <a:t>0.1</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1" u="none" strike="noStrike" cap="none" normalizeH="0" baseline="0" dirty="0">
                          <a:ln>
                            <a:noFill/>
                          </a:ln>
                          <a:solidFill>
                            <a:schemeClr val="tx1"/>
                          </a:solidFill>
                          <a:effectLst/>
                          <a:latin typeface="Arial" charset="0"/>
                          <a:ea typeface="ＭＳ Ｐゴシック" pitchFamily="-112" charset="-128"/>
                        </a:rPr>
                        <a:t>0.26</a:t>
                      </a:r>
                    </a:p>
                  </a:txBody>
                  <a:tcPr marL="68580" marR="68580" marT="34232" marB="342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5979">
                <a:tc>
                  <a:txBody>
                    <a:bodyPr/>
                    <a:lstStyle/>
                    <a:p>
                      <a:pPr marL="0" marR="0" lvl="0" indent="0" algn="l"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FRS Investment Plan vs. Peer Group</a:t>
                      </a:r>
                    </a:p>
                  </a:txBody>
                  <a:tcPr marL="68580" marR="68580" marT="34232" marB="342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-0.1</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0.1</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0.06</a:t>
                      </a:r>
                    </a:p>
                  </a:txBody>
                  <a:tcPr marL="68580" marR="68580" marT="34232" marB="342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9520" name="Rectangle 359"/>
          <p:cNvSpPr>
            <a:spLocks noChangeArrowheads="1"/>
          </p:cNvSpPr>
          <p:nvPr/>
        </p:nvSpPr>
        <p:spPr bwMode="auto">
          <a:xfrm>
            <a:off x="1551385" y="2359820"/>
            <a:ext cx="159017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00" b="1" dirty="0">
                <a:solidFill>
                  <a:srgbClr val="000000"/>
                </a:solidFill>
                <a:cs typeface="Arial" charset="0"/>
              </a:rPr>
              <a:t>Periods Ending 12/31/2019***</a:t>
            </a:r>
          </a:p>
        </p:txBody>
      </p:sp>
    </p:spTree>
    <p:extLst>
      <p:ext uri="{BB962C8B-B14F-4D97-AF65-F5344CB8AC3E}">
        <p14:creationId xmlns:p14="http://schemas.microsoft.com/office/powerpoint/2010/main" val="300068855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p:txBody>
          <a:bodyPr/>
          <a:lstStyle/>
          <a:p>
            <a:pPr eaLnBrk="1" hangingPunct="1"/>
            <a:r>
              <a:rPr lang="en-US" altLang="en-US" dirty="0"/>
              <a:t>CAT Fund: Executive Summary</a:t>
            </a:r>
          </a:p>
        </p:txBody>
      </p:sp>
      <p:sp>
        <p:nvSpPr>
          <p:cNvPr id="20483" name="Rectangle 1027"/>
          <p:cNvSpPr>
            <a:spLocks noGrp="1" noChangeArrowheads="1"/>
          </p:cNvSpPr>
          <p:nvPr>
            <p:ph idx="1"/>
          </p:nvPr>
        </p:nvSpPr>
        <p:spPr>
          <a:xfrm>
            <a:off x="1485900" y="885547"/>
            <a:ext cx="6172200" cy="3594134"/>
          </a:xfrm>
        </p:spPr>
        <p:txBody>
          <a:bodyPr/>
          <a:lstStyle/>
          <a:p>
            <a:pPr marL="214313" lvl="1" indent="-214313" eaLnBrk="1" hangingPunct="1">
              <a:lnSpc>
                <a:spcPct val="126000"/>
              </a:lnSpc>
              <a:buFont typeface="Wingdings" pitchFamily="2" charset="2"/>
              <a:buChar char="§"/>
            </a:pPr>
            <a:r>
              <a:rPr lang="en-US" altLang="en-US" dirty="0"/>
              <a:t>Returns on an absolute basis continue to be modest given the current low interest rate environment.</a:t>
            </a:r>
          </a:p>
          <a:p>
            <a:pPr marL="214313" lvl="1" indent="-214313" eaLnBrk="1" hangingPunct="1">
              <a:lnSpc>
                <a:spcPct val="126000"/>
              </a:lnSpc>
              <a:buFont typeface="Wingdings" pitchFamily="2" charset="2"/>
              <a:buChar char="§"/>
            </a:pPr>
            <a:endParaRPr lang="en-US" altLang="en-US" sz="750" dirty="0"/>
          </a:p>
          <a:p>
            <a:pPr marL="214313" lvl="1" indent="-214313" eaLnBrk="1" hangingPunct="1">
              <a:lnSpc>
                <a:spcPct val="126000"/>
              </a:lnSpc>
              <a:buFont typeface="Wingdings" pitchFamily="2" charset="2"/>
              <a:buChar char="§"/>
            </a:pPr>
            <a:r>
              <a:rPr lang="en-US" altLang="en-US" dirty="0"/>
              <a:t>All CAT Funds are adequately diversified across issuers within the short-term bond market.</a:t>
            </a:r>
          </a:p>
          <a:p>
            <a:pPr marL="214313" lvl="1" indent="-214313" eaLnBrk="1" hangingPunct="1">
              <a:lnSpc>
                <a:spcPct val="126000"/>
              </a:lnSpc>
              <a:buFont typeface="Wingdings" pitchFamily="2" charset="2"/>
              <a:buChar char="§"/>
            </a:pPr>
            <a:endParaRPr lang="en-US" altLang="en-US" sz="750" dirty="0"/>
          </a:p>
          <a:p>
            <a:pPr marL="214313" lvl="1" indent="-214313" eaLnBrk="1" hangingPunct="1">
              <a:lnSpc>
                <a:spcPct val="126000"/>
              </a:lnSpc>
              <a:buFont typeface="Wingdings" pitchFamily="2" charset="2"/>
              <a:buChar char="§"/>
            </a:pPr>
            <a:r>
              <a:rPr lang="en-US" altLang="en-US" dirty="0"/>
              <a:t>The Investment Portfolio Guidelines appropriately constrain the CAT Funds to invest in short-term and high-quality bonds to minimize both interest rate and credit risk.</a:t>
            </a:r>
          </a:p>
          <a:p>
            <a:pPr marL="214313" lvl="1" indent="-214313" eaLnBrk="1" hangingPunct="1">
              <a:lnSpc>
                <a:spcPct val="126000"/>
              </a:lnSpc>
              <a:buFont typeface="Wingdings" pitchFamily="2" charset="2"/>
              <a:buChar char="§"/>
            </a:pPr>
            <a:endParaRPr lang="en-US" altLang="en-US" sz="750" dirty="0"/>
          </a:p>
          <a:p>
            <a:pPr marL="214313" lvl="1" indent="-214313" eaLnBrk="1" hangingPunct="1">
              <a:lnSpc>
                <a:spcPct val="126000"/>
              </a:lnSpc>
              <a:buFont typeface="Wingdings" pitchFamily="2" charset="2"/>
              <a:buChar char="§"/>
            </a:pPr>
            <a:r>
              <a:rPr lang="en-US" altLang="en-US" dirty="0"/>
              <a:t>Adequate liquidity exists to address the cash flow obligations of the CAT Funds.</a:t>
            </a:r>
          </a:p>
          <a:p>
            <a:pPr marL="214313" lvl="1" indent="-214313" eaLnBrk="1" hangingPunct="1">
              <a:lnSpc>
                <a:spcPct val="126000"/>
              </a:lnSpc>
              <a:buFont typeface="Wingdings" pitchFamily="2" charset="2"/>
              <a:buChar char="§"/>
            </a:pPr>
            <a:endParaRPr lang="en-US" altLang="en-US" sz="750" dirty="0"/>
          </a:p>
          <a:p>
            <a:pPr marL="214313" lvl="1" indent="-214313" eaLnBrk="1" hangingPunct="1">
              <a:lnSpc>
                <a:spcPct val="126000"/>
              </a:lnSpc>
              <a:buFont typeface="Wingdings" pitchFamily="2" charset="2"/>
              <a:buChar char="§"/>
            </a:pPr>
            <a:r>
              <a:rPr lang="en-US" altLang="en-US" dirty="0"/>
              <a:t>The Investment Portfolio Guidelines are revisited periodically to ensure that the structure and guidelines of the CAT Funds are appropriate, taking into consideration the CAT Funds’ goals and objectives.</a:t>
            </a:r>
          </a:p>
          <a:p>
            <a:pPr marL="0" lvl="1" indent="0" eaLnBrk="1" hangingPunct="1">
              <a:lnSpc>
                <a:spcPct val="126000"/>
              </a:lnSpc>
              <a:buNone/>
            </a:pPr>
            <a:endParaRPr lang="en-US" altLang="en-US" sz="750" dirty="0"/>
          </a:p>
          <a:p>
            <a:pPr marL="214313" lvl="1" indent="-214313" eaLnBrk="1" hangingPunct="1">
              <a:lnSpc>
                <a:spcPct val="126000"/>
              </a:lnSpc>
              <a:buFont typeface="Wingdings" pitchFamily="2" charset="2"/>
              <a:buChar char="§"/>
            </a:pPr>
            <a:r>
              <a:rPr lang="en-US" altLang="en-US" dirty="0"/>
              <a:t>Over long-term periods, the relative performance of the CAT Operating Funds has been favorable as they have outperformed the Performance Benchmark over the trailing five- and ten-year time periods. </a:t>
            </a:r>
          </a:p>
          <a:p>
            <a:pPr marL="214313" lvl="1" indent="-214313" eaLnBrk="1" hangingPunct="1">
              <a:lnSpc>
                <a:spcPct val="126000"/>
              </a:lnSpc>
              <a:buFont typeface="Wingdings" pitchFamily="2" charset="2"/>
              <a:buChar char="§"/>
            </a:pPr>
            <a:endParaRPr lang="en-US" altLang="en-US" dirty="0"/>
          </a:p>
        </p:txBody>
      </p:sp>
    </p:spTree>
    <p:extLst>
      <p:ext uri="{BB962C8B-B14F-4D97-AF65-F5344CB8AC3E}">
        <p14:creationId xmlns:p14="http://schemas.microsoft.com/office/powerpoint/2010/main" val="209694680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1026"/>
          <p:cNvSpPr>
            <a:spLocks noGrp="1" noChangeArrowheads="1"/>
          </p:cNvSpPr>
          <p:nvPr>
            <p:ph type="title"/>
          </p:nvPr>
        </p:nvSpPr>
        <p:spPr/>
        <p:txBody>
          <a:bodyPr/>
          <a:lstStyle/>
          <a:p>
            <a:pPr eaLnBrk="1" hangingPunct="1"/>
            <a:r>
              <a:rPr lang="en-US" altLang="en-US" dirty="0"/>
              <a:t>CAT Operating Funds Investment Results  </a:t>
            </a:r>
            <a:br>
              <a:rPr lang="en-US" altLang="en-US" dirty="0"/>
            </a:br>
            <a:r>
              <a:rPr lang="en-US" altLang="en-US" dirty="0"/>
              <a:t>Periods Ending 6/30/2021</a:t>
            </a:r>
          </a:p>
        </p:txBody>
      </p:sp>
      <p:sp>
        <p:nvSpPr>
          <p:cNvPr id="21511" name="Rectangle 62"/>
          <p:cNvSpPr>
            <a:spLocks noChangeArrowheads="1"/>
          </p:cNvSpPr>
          <p:nvPr/>
        </p:nvSpPr>
        <p:spPr bwMode="auto">
          <a:xfrm>
            <a:off x="1398346" y="3878278"/>
            <a:ext cx="57711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600" dirty="0">
                <a:solidFill>
                  <a:srgbClr val="000000"/>
                </a:solidFill>
                <a:cs typeface="Arial" charset="0"/>
              </a:rPr>
              <a:t>*CAT Operating Funds: Beginning March 2008, the returns for the CAT Operating Funds reflect marked-to-market returns. Prior to that time, cost-based returns are used. Beginning February 2018, the CAT Operating Funds were split into two different sub funds, the CAT Fund Operating Liquidity Fund and the CAT Fund Operating Claims Paying Fund. Performance for each sub fund is shown below.</a:t>
            </a:r>
          </a:p>
          <a:p>
            <a:pPr defTabSz="685800" fontAlgn="base">
              <a:spcBef>
                <a:spcPct val="0"/>
              </a:spcBef>
              <a:spcAft>
                <a:spcPct val="0"/>
              </a:spcAft>
              <a:buClrTx/>
              <a:buNone/>
            </a:pPr>
            <a:r>
              <a:rPr lang="en-US" altLang="en-US" sz="600" dirty="0">
                <a:solidFill>
                  <a:srgbClr val="000000"/>
                </a:solidFill>
                <a:cs typeface="Arial" charset="0"/>
              </a:rPr>
              <a:t>**Performance Benchmark: Effective January 1, 2021, the CAT Fund Operating Liquidity Fund is benchmarked to the Bloomberg U.S. Treasury Bills 3-6 Months &amp; U.S. Treasury Bills 6-9 Months Custom Blend Index. This benchmark is comprised of 60% of 3-6 month U.S. Treasury Bills and 40% 6-9 month U.S. Treasury Bills Beginning February 2018, the CAT Fund Operating Liquidity Fund was benchmarked to the B of A Merrill Lynch 3-6 Month U.S. Treasury Bill Index. Effective January 1, 2021, the CAT Operating Claims Paying Fund is benchmarked to the Bloomberg U.S. Treasury 1-3 Years &amp; Corporate AA+ ex 144A with Reg S Custom Blend Index. This benchmark is comprised of 65% 1-3 year U.S. Treasury and 35% of 1-3 year Corporate AA or better excluding 144A and Reg S securities. Beginning February 2018, the CAT Fund Operating Claims Paying Fund benchmark is a blend of 35% of the Bank of America Merrill Lynch 1-3 Year AA U.S. Corporate Bond Index and 65% of Bank of America Merrill Lynch 1-3 Year U.S. Treasury Index. Additional benchmark history can be found in the appendix.</a:t>
            </a:r>
          </a:p>
        </p:txBody>
      </p:sp>
      <p:graphicFrame>
        <p:nvGraphicFramePr>
          <p:cNvPr id="9" name="Chart 8">
            <a:extLst>
              <a:ext uri="{FF2B5EF4-FFF2-40B4-BE49-F238E27FC236}">
                <a16:creationId xmlns:a16="http://schemas.microsoft.com/office/drawing/2014/main" id="{EBEB64F7-9CB5-448B-8D89-6989A7DBF9D5}"/>
              </a:ext>
            </a:extLst>
          </p:cNvPr>
          <p:cNvGraphicFramePr>
            <a:graphicFrameLocks/>
          </p:cNvGraphicFramePr>
          <p:nvPr>
            <p:extLst>
              <p:ext uri="{D42A27DB-BD31-4B8C-83A1-F6EECF244321}">
                <p14:modId xmlns:p14="http://schemas.microsoft.com/office/powerpoint/2010/main" val="174444571"/>
              </p:ext>
            </p:extLst>
          </p:nvPr>
        </p:nvGraphicFramePr>
        <p:xfrm>
          <a:off x="1485900" y="674929"/>
          <a:ext cx="6172200" cy="12287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712E8AFB-BF21-489A-B88D-DBF8EF292CE3}"/>
              </a:ext>
            </a:extLst>
          </p:cNvPr>
          <p:cNvGraphicFramePr>
            <a:graphicFrameLocks/>
          </p:cNvGraphicFramePr>
          <p:nvPr>
            <p:extLst>
              <p:ext uri="{D42A27DB-BD31-4B8C-83A1-F6EECF244321}">
                <p14:modId xmlns:p14="http://schemas.microsoft.com/office/powerpoint/2010/main" val="611675556"/>
              </p:ext>
            </p:extLst>
          </p:nvPr>
        </p:nvGraphicFramePr>
        <p:xfrm>
          <a:off x="1447343" y="1830468"/>
          <a:ext cx="6426658" cy="10715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375E7CA2-EA6F-485C-9080-EE064B50B76A}"/>
              </a:ext>
            </a:extLst>
          </p:cNvPr>
          <p:cNvGraphicFramePr>
            <a:graphicFrameLocks/>
          </p:cNvGraphicFramePr>
          <p:nvPr>
            <p:extLst>
              <p:ext uri="{D42A27DB-BD31-4B8C-83A1-F6EECF244321}">
                <p14:modId xmlns:p14="http://schemas.microsoft.com/office/powerpoint/2010/main" val="3906303649"/>
              </p:ext>
            </p:extLst>
          </p:nvPr>
        </p:nvGraphicFramePr>
        <p:xfrm>
          <a:off x="1447342" y="2902031"/>
          <a:ext cx="6172199" cy="10164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118645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p:txBody>
          <a:bodyPr/>
          <a:lstStyle/>
          <a:p>
            <a:pPr eaLnBrk="1" hangingPunct="1"/>
            <a:r>
              <a:rPr lang="en-US" altLang="en-US"/>
              <a:t>Lawton Chiles Endowment Fund: Executive Summary</a:t>
            </a:r>
          </a:p>
        </p:txBody>
      </p:sp>
      <p:sp>
        <p:nvSpPr>
          <p:cNvPr id="3" name="Rectangle 33"/>
          <p:cNvSpPr txBox="1">
            <a:spLocks noChangeArrowheads="1"/>
          </p:cNvSpPr>
          <p:nvPr/>
        </p:nvSpPr>
        <p:spPr bwMode="auto">
          <a:xfrm>
            <a:off x="1485900" y="816769"/>
            <a:ext cx="6172200" cy="3470672"/>
          </a:xfrm>
          <a:prstGeom prst="rect">
            <a:avLst/>
          </a:prstGeom>
          <a:noFill/>
          <a:ln w="9525">
            <a:noFill/>
            <a:miter lim="800000"/>
            <a:headEnd/>
            <a:tailEnd/>
          </a:ln>
        </p:spPr>
        <p:txBody>
          <a:bodyP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91440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254125"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60020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171450" lvl="1" indent="-170260" defTabSz="685800">
              <a:lnSpc>
                <a:spcPct val="126000"/>
              </a:lnSpc>
              <a:spcBef>
                <a:spcPts val="300"/>
              </a:spcBef>
              <a:spcAft>
                <a:spcPts val="300"/>
              </a:spcAft>
              <a:buClr>
                <a:srgbClr val="000000"/>
              </a:buClr>
              <a:buFont typeface="Wingdings" pitchFamily="2" charset="2"/>
              <a:buChar char="§"/>
              <a:defRPr/>
            </a:pPr>
            <a:r>
              <a:rPr lang="en-US" altLang="en-US" sz="1125" kern="0" dirty="0">
                <a:solidFill>
                  <a:srgbClr val="000000"/>
                </a:solidFill>
                <a:latin typeface="Arial"/>
                <a:ea typeface="ＭＳ Ｐゴシック"/>
              </a:rPr>
              <a:t>Established in July 1999, the Lawton Chiles Endowment Fund (LCEF) was created to provide a source of funding for child health and welfare programs, elder programs and research related to tobacco use.</a:t>
            </a:r>
          </a:p>
          <a:p>
            <a:pPr marL="342900" lvl="2" indent="-170260" defTabSz="685800">
              <a:lnSpc>
                <a:spcPct val="126000"/>
              </a:lnSpc>
              <a:spcBef>
                <a:spcPts val="300"/>
              </a:spcBef>
              <a:spcAft>
                <a:spcPts val="300"/>
              </a:spcAft>
              <a:buClr>
                <a:srgbClr val="000000"/>
              </a:buClr>
              <a:buFont typeface="Arial" charset="0"/>
              <a:buChar char="–"/>
              <a:defRPr/>
            </a:pPr>
            <a:r>
              <a:rPr lang="en-US" altLang="en-US" sz="1125" kern="0" dirty="0">
                <a:solidFill>
                  <a:srgbClr val="000000"/>
                </a:solidFill>
                <a:latin typeface="Arial"/>
                <a:ea typeface="ＭＳ Ｐゴシック"/>
              </a:rPr>
              <a:t>The investment objective is to preserve the real value of the net contributed principal and provide annual cash flows for appropriation.</a:t>
            </a:r>
          </a:p>
          <a:p>
            <a:pPr marL="342900" lvl="2" indent="-170260" defTabSz="685800">
              <a:lnSpc>
                <a:spcPct val="126000"/>
              </a:lnSpc>
              <a:spcBef>
                <a:spcPts val="300"/>
              </a:spcBef>
              <a:spcAft>
                <a:spcPts val="300"/>
              </a:spcAft>
              <a:buClr>
                <a:srgbClr val="000000"/>
              </a:buClr>
              <a:buFont typeface="Arial" charset="0"/>
              <a:buChar char="–"/>
              <a:defRPr/>
            </a:pPr>
            <a:r>
              <a:rPr lang="en-US" altLang="en-US" sz="1125" kern="0" dirty="0">
                <a:solidFill>
                  <a:srgbClr val="000000"/>
                </a:solidFill>
                <a:latin typeface="Arial"/>
                <a:ea typeface="ＭＳ Ｐゴシック"/>
              </a:rPr>
              <a:t>The Endowment’s investments are diversified across various asset classes including global equity, fixed income, inflation-indexed bonds (TIPS) and cash.</a:t>
            </a:r>
          </a:p>
          <a:p>
            <a:pPr marL="171450" lvl="1" indent="-170260" defTabSz="685800">
              <a:lnSpc>
                <a:spcPct val="126000"/>
              </a:lnSpc>
              <a:spcBef>
                <a:spcPts val="300"/>
              </a:spcBef>
              <a:spcAft>
                <a:spcPts val="300"/>
              </a:spcAft>
              <a:buClr>
                <a:srgbClr val="000000"/>
              </a:buClr>
              <a:buFont typeface="Wingdings" pitchFamily="2" charset="2"/>
              <a:buChar char="§"/>
              <a:defRPr/>
            </a:pPr>
            <a:r>
              <a:rPr lang="en-US" altLang="en-US" sz="1125" kern="0" dirty="0">
                <a:solidFill>
                  <a:srgbClr val="000000"/>
                </a:solidFill>
                <a:latin typeface="Arial"/>
                <a:ea typeface="ＭＳ Ｐゴシック"/>
              </a:rPr>
              <a:t>The Endowment assets totaled $1.1 billion as of June 30, 2021.</a:t>
            </a:r>
          </a:p>
          <a:p>
            <a:pPr marL="171450" lvl="1" indent="-170260" defTabSz="685800">
              <a:lnSpc>
                <a:spcPct val="126000"/>
              </a:lnSpc>
              <a:spcBef>
                <a:spcPts val="300"/>
              </a:spcBef>
              <a:spcAft>
                <a:spcPts val="300"/>
              </a:spcAft>
              <a:buClr>
                <a:srgbClr val="000000"/>
              </a:buClr>
              <a:buFont typeface="Wingdings" pitchFamily="2" charset="2"/>
              <a:buChar char="§"/>
              <a:defRPr/>
            </a:pPr>
            <a:r>
              <a:rPr lang="en-US" altLang="en-US" sz="1125" kern="0" dirty="0">
                <a:solidFill>
                  <a:srgbClr val="000000"/>
                </a:solidFill>
                <a:latin typeface="Arial"/>
                <a:ea typeface="ＭＳ Ｐゴシック"/>
              </a:rPr>
              <a:t>The Endowment’s return outperformed its Target over the trailing quarter, one-, three-, five-, and ten-year time periods.</a:t>
            </a:r>
          </a:p>
        </p:txBody>
      </p:sp>
    </p:spTree>
    <p:extLst>
      <p:ext uri="{BB962C8B-B14F-4D97-AF65-F5344CB8AC3E}">
        <p14:creationId xmlns:p14="http://schemas.microsoft.com/office/powerpoint/2010/main" val="216061574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p:txBody>
          <a:bodyPr/>
          <a:lstStyle/>
          <a:p>
            <a:pPr eaLnBrk="1" hangingPunct="1"/>
            <a:r>
              <a:rPr lang="en-US" altLang="en-US" dirty="0"/>
              <a:t>Asset Allocation as of 6/30/2021</a:t>
            </a:r>
            <a:br>
              <a:rPr lang="en-US" altLang="en-US" dirty="0"/>
            </a:br>
            <a:r>
              <a:rPr lang="en-US" altLang="en-US" dirty="0"/>
              <a:t>Total LCEF Assets = $1.1 Billion</a:t>
            </a:r>
          </a:p>
        </p:txBody>
      </p:sp>
      <p:pic>
        <p:nvPicPr>
          <p:cNvPr id="2" name="Picture 1">
            <a:extLst>
              <a:ext uri="{FF2B5EF4-FFF2-40B4-BE49-F238E27FC236}">
                <a16:creationId xmlns:a16="http://schemas.microsoft.com/office/drawing/2014/main" id="{7DFA8CEF-C9F7-48EE-B188-37E2E40922AB}"/>
              </a:ext>
            </a:extLst>
          </p:cNvPr>
          <p:cNvPicPr>
            <a:picLocks noChangeAspect="1"/>
          </p:cNvPicPr>
          <p:nvPr/>
        </p:nvPicPr>
        <p:blipFill rotWithShape="1">
          <a:blip r:embed="rId2"/>
          <a:srcRect b="1476"/>
          <a:stretch/>
        </p:blipFill>
        <p:spPr>
          <a:xfrm>
            <a:off x="1696673" y="772034"/>
            <a:ext cx="5750654" cy="3701396"/>
          </a:xfrm>
          <a:prstGeom prst="rect">
            <a:avLst/>
          </a:prstGeom>
        </p:spPr>
      </p:pic>
    </p:spTree>
    <p:extLst>
      <p:ext uri="{BB962C8B-B14F-4D97-AF65-F5344CB8AC3E}">
        <p14:creationId xmlns:p14="http://schemas.microsoft.com/office/powerpoint/2010/main" val="64710086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Grp="1" noChangeArrowheads="1"/>
          </p:cNvSpPr>
          <p:nvPr>
            <p:ph type="title"/>
          </p:nvPr>
        </p:nvSpPr>
        <p:spPr/>
        <p:txBody>
          <a:bodyPr/>
          <a:lstStyle/>
          <a:p>
            <a:pPr eaLnBrk="1" hangingPunct="1"/>
            <a:r>
              <a:rPr lang="en-US" altLang="en-US" dirty="0"/>
              <a:t>LCEF Investment Results</a:t>
            </a:r>
            <a:br>
              <a:rPr lang="en-US" altLang="en-US" dirty="0"/>
            </a:br>
            <a:r>
              <a:rPr lang="en-US" altLang="en-US" dirty="0"/>
              <a:t>Periods Ending 6/30/2021</a:t>
            </a:r>
          </a:p>
        </p:txBody>
      </p:sp>
      <p:grpSp>
        <p:nvGrpSpPr>
          <p:cNvPr id="24579" name="Group 1"/>
          <p:cNvGrpSpPr>
            <a:grpSpLocks/>
          </p:cNvGrpSpPr>
          <p:nvPr/>
        </p:nvGrpSpPr>
        <p:grpSpPr bwMode="auto">
          <a:xfrm>
            <a:off x="4380863" y="1158947"/>
            <a:ext cx="2490059" cy="145439"/>
            <a:chOff x="3562350" y="1581150"/>
            <a:chExt cx="3319343" cy="194178"/>
          </a:xfrm>
        </p:grpSpPr>
        <p:sp>
          <p:nvSpPr>
            <p:cNvPr id="5" name="Rectangle 48"/>
            <p:cNvSpPr>
              <a:spLocks noChangeArrowheads="1"/>
            </p:cNvSpPr>
            <p:nvPr/>
          </p:nvSpPr>
          <p:spPr bwMode="auto">
            <a:xfrm>
              <a:off x="3562350" y="1625659"/>
              <a:ext cx="117449" cy="114452"/>
            </a:xfrm>
            <a:prstGeom prst="rect">
              <a:avLst/>
            </a:prstGeom>
            <a:solidFill>
              <a:srgbClr val="D3CD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5000"/>
                </a:spcBef>
                <a:buClr>
                  <a:schemeClr val="tx1"/>
                </a:buClr>
                <a:buFont typeface="Wingdings" pitchFamily="2" charset="2"/>
                <a:buChar char="§"/>
                <a:defRPr sz="1400">
                  <a:solidFill>
                    <a:schemeClr val="tx1"/>
                  </a:solidFill>
                  <a:latin typeface="Arial" charset="0"/>
                  <a:ea typeface="ＭＳ Ｐゴシック" pitchFamily="34" charset="-128"/>
                </a:defRPr>
              </a:lvl1pPr>
              <a:lvl2pPr marL="742950" indent="-285750" eaLnBrk="0" hangingPunct="0">
                <a:spcBef>
                  <a:spcPct val="25000"/>
                </a:spcBef>
                <a:buClr>
                  <a:schemeClr val="tx1"/>
                </a:buClr>
                <a:buChar char="–"/>
                <a:defRPr sz="1400">
                  <a:solidFill>
                    <a:schemeClr val="tx1"/>
                  </a:solidFill>
                  <a:latin typeface="Arial" charset="0"/>
                  <a:ea typeface="ＭＳ Ｐゴシック" pitchFamily="34" charset="-128"/>
                </a:defRPr>
              </a:lvl2pPr>
              <a:lvl3pPr marL="1143000" indent="-228600" eaLnBrk="0" hangingPunct="0">
                <a:spcBef>
                  <a:spcPct val="25000"/>
                </a:spcBef>
                <a:buClr>
                  <a:schemeClr val="tx1"/>
                </a:buClr>
                <a:buChar char="•"/>
                <a:defRPr sz="1400">
                  <a:solidFill>
                    <a:schemeClr val="tx1"/>
                  </a:solidFill>
                  <a:latin typeface="Arial" charset="0"/>
                  <a:ea typeface="ＭＳ Ｐゴシック" pitchFamily="34" charset="-128"/>
                </a:defRPr>
              </a:lvl3pPr>
              <a:lvl4pPr marL="1600200" indent="-228600" eaLnBrk="0" hangingPunct="0">
                <a:spcBef>
                  <a:spcPct val="25000"/>
                </a:spcBef>
                <a:buClr>
                  <a:schemeClr val="tx1"/>
                </a:buClr>
                <a:buFont typeface="Wingdings" pitchFamily="2" charset="2"/>
                <a:buChar char="s"/>
                <a:defRPr sz="1400">
                  <a:solidFill>
                    <a:schemeClr val="tx1"/>
                  </a:solidFill>
                  <a:latin typeface="Arial" charset="0"/>
                  <a:ea typeface="ＭＳ Ｐゴシック" pitchFamily="34" charset="-128"/>
                </a:defRPr>
              </a:lvl4pPr>
              <a:lvl5pPr marL="2057400" indent="-228600" eaLnBrk="0" hangingPunct="0">
                <a:spcBef>
                  <a:spcPct val="25000"/>
                </a:spcBef>
                <a:buClr>
                  <a:schemeClr val="tx1"/>
                </a:buClr>
                <a:buFont typeface="Arial" charset="0"/>
                <a:buChar char="-"/>
                <a:defRPr sz="1400">
                  <a:solidFill>
                    <a:schemeClr val="tx1"/>
                  </a:solidFill>
                  <a:latin typeface="Arial" charset="0"/>
                  <a:ea typeface="ＭＳ Ｐゴシック" pitchFamily="34" charset="-128"/>
                </a:defRPr>
              </a:lvl5pPr>
              <a:lvl6pPr marL="25146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6pPr>
              <a:lvl7pPr marL="29718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7pPr>
              <a:lvl8pPr marL="34290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8pPr>
              <a:lvl9pPr marL="38862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9pPr>
            </a:lstStyle>
            <a:p>
              <a:pPr algn="ctr" defTabSz="685800" fontAlgn="base">
                <a:spcBef>
                  <a:spcPct val="0"/>
                </a:spcBef>
                <a:spcAft>
                  <a:spcPct val="0"/>
                </a:spcAft>
                <a:buClrTx/>
                <a:buNone/>
                <a:defRPr/>
              </a:pPr>
              <a:endParaRPr lang="en-US" altLang="en-US" sz="675" dirty="0">
                <a:solidFill>
                  <a:srgbClr val="000000"/>
                </a:solidFill>
              </a:endParaRPr>
            </a:p>
          </p:txBody>
        </p:sp>
        <p:sp>
          <p:nvSpPr>
            <p:cNvPr id="24582" name="Rectangle 49"/>
            <p:cNvSpPr>
              <a:spLocks noChangeArrowheads="1"/>
            </p:cNvSpPr>
            <p:nvPr/>
          </p:nvSpPr>
          <p:spPr bwMode="auto">
            <a:xfrm>
              <a:off x="3769121" y="1581150"/>
              <a:ext cx="812008" cy="1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900" b="1">
                  <a:solidFill>
                    <a:srgbClr val="000000"/>
                  </a:solidFill>
                  <a:cs typeface="Arial" charset="0"/>
                </a:rPr>
                <a:t>Total LCEF</a:t>
              </a:r>
              <a:endParaRPr lang="en-US" altLang="en-US" sz="900">
                <a:solidFill>
                  <a:srgbClr val="000000"/>
                </a:solidFill>
                <a:cs typeface="Arial" charset="0"/>
              </a:endParaRPr>
            </a:p>
          </p:txBody>
        </p:sp>
        <p:sp>
          <p:nvSpPr>
            <p:cNvPr id="24583" name="Rectangle 51"/>
            <p:cNvSpPr>
              <a:spLocks noChangeArrowheads="1"/>
            </p:cNvSpPr>
            <p:nvPr/>
          </p:nvSpPr>
          <p:spPr bwMode="auto">
            <a:xfrm>
              <a:off x="5061083" y="1590416"/>
              <a:ext cx="1820610" cy="1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900" b="1" dirty="0">
                  <a:solidFill>
                    <a:srgbClr val="000000"/>
                  </a:solidFill>
                  <a:cs typeface="Arial" charset="0"/>
                </a:rPr>
                <a:t>Performance Benchmark</a:t>
              </a:r>
              <a:endParaRPr lang="en-US" altLang="en-US" sz="900" dirty="0">
                <a:solidFill>
                  <a:srgbClr val="000000"/>
                </a:solidFill>
                <a:cs typeface="Arial" charset="0"/>
              </a:endParaRPr>
            </a:p>
          </p:txBody>
        </p:sp>
        <p:sp>
          <p:nvSpPr>
            <p:cNvPr id="24584" name="Rectangle 52"/>
            <p:cNvSpPr>
              <a:spLocks noChangeArrowheads="1"/>
            </p:cNvSpPr>
            <p:nvPr/>
          </p:nvSpPr>
          <p:spPr bwMode="auto">
            <a:xfrm>
              <a:off x="4848225" y="1624013"/>
              <a:ext cx="117475" cy="114300"/>
            </a:xfrm>
            <a:prstGeom prst="rect">
              <a:avLst/>
            </a:prstGeom>
            <a:solidFill>
              <a:srgbClr val="004074"/>
            </a:solidFill>
            <a:ln w="9525">
              <a:solidFill>
                <a:srgbClr val="003399"/>
              </a:solidFill>
              <a:miter lim="800000"/>
              <a:headEnd/>
              <a:tailEnd/>
            </a:ln>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grpSp>
      <p:graphicFrame>
        <p:nvGraphicFramePr>
          <p:cNvPr id="10" name="Chart 9">
            <a:extLst>
              <a:ext uri="{FF2B5EF4-FFF2-40B4-BE49-F238E27FC236}">
                <a16:creationId xmlns:a16="http://schemas.microsoft.com/office/drawing/2014/main" id="{00000000-0008-0000-0200-0000D1040000}"/>
              </a:ext>
            </a:extLst>
          </p:cNvPr>
          <p:cNvGraphicFramePr>
            <a:graphicFrameLocks/>
          </p:cNvGraphicFramePr>
          <p:nvPr>
            <p:extLst>
              <p:ext uri="{D42A27DB-BD31-4B8C-83A1-F6EECF244321}">
                <p14:modId xmlns:p14="http://schemas.microsoft.com/office/powerpoint/2010/main" val="920255254"/>
              </p:ext>
            </p:extLst>
          </p:nvPr>
        </p:nvGraphicFramePr>
        <p:xfrm>
          <a:off x="1728927" y="1353118"/>
          <a:ext cx="5506304" cy="28308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42256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p:txBody>
          <a:bodyPr/>
          <a:lstStyle/>
          <a:p>
            <a:pPr eaLnBrk="1" hangingPunct="1"/>
            <a:r>
              <a:rPr lang="en-US" altLang="en-US"/>
              <a:t>Florida PRIME: Executive Summary</a:t>
            </a:r>
          </a:p>
        </p:txBody>
      </p:sp>
      <p:sp>
        <p:nvSpPr>
          <p:cNvPr id="3" name="Rectangle 33"/>
          <p:cNvSpPr txBox="1">
            <a:spLocks noChangeArrowheads="1"/>
          </p:cNvSpPr>
          <p:nvPr/>
        </p:nvSpPr>
        <p:spPr bwMode="auto">
          <a:xfrm>
            <a:off x="1485900" y="816769"/>
            <a:ext cx="6172200" cy="2933700"/>
          </a:xfrm>
          <a:prstGeom prst="rect">
            <a:avLst/>
          </a:prstGeom>
          <a:noFill/>
          <a:ln w="9525">
            <a:noFill/>
            <a:miter lim="800000"/>
            <a:headEnd/>
            <a:tailEnd/>
          </a:ln>
        </p:spPr>
        <p:txBody>
          <a:bodyP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91440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254125"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60020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214313" lvl="1" indent="-214313" defTabSz="685800">
              <a:lnSpc>
                <a:spcPct val="126000"/>
              </a:lnSpc>
              <a:spcBef>
                <a:spcPts val="300"/>
              </a:spcBef>
              <a:buClr>
                <a:srgbClr val="000000"/>
              </a:buClr>
              <a:buFont typeface="Wingdings" pitchFamily="2" charset="2"/>
              <a:buChar char="§"/>
              <a:defRPr/>
            </a:pPr>
            <a:r>
              <a:rPr lang="en-US" altLang="en-US" sz="1050" kern="0" dirty="0">
                <a:solidFill>
                  <a:srgbClr val="000000"/>
                </a:solidFill>
                <a:latin typeface="Arial"/>
                <a:ea typeface="ＭＳ Ｐゴシック"/>
              </a:rPr>
              <a:t>The purpose of Florida PRIME is safety, liquidity, and competitive returns with minimal risk for participants.</a:t>
            </a:r>
          </a:p>
          <a:p>
            <a:pPr marL="214313" lvl="1" indent="-214313" defTabSz="685800">
              <a:lnSpc>
                <a:spcPct val="126000"/>
              </a:lnSpc>
              <a:spcBef>
                <a:spcPts val="300"/>
              </a:spcBef>
              <a:buClr>
                <a:srgbClr val="000000"/>
              </a:buClr>
              <a:buFont typeface="Wingdings" pitchFamily="2" charset="2"/>
              <a:buChar char="§"/>
              <a:defRPr/>
            </a:pPr>
            <a:r>
              <a:rPr lang="en-US" altLang="en-US" sz="1050" kern="0" dirty="0">
                <a:solidFill>
                  <a:srgbClr val="000000"/>
                </a:solidFill>
                <a:latin typeface="Arial"/>
                <a:ea typeface="ＭＳ Ｐゴシック"/>
              </a:rPr>
              <a:t>The Investment Policy Statement appropriately constrains Florida PRIME to invest in short-term and high quality bonds to minimize both interest rate and credit risk.</a:t>
            </a:r>
          </a:p>
          <a:p>
            <a:pPr marL="214313" lvl="1" indent="-214313" defTabSz="685800">
              <a:lnSpc>
                <a:spcPct val="126000"/>
              </a:lnSpc>
              <a:spcBef>
                <a:spcPts val="300"/>
              </a:spcBef>
              <a:buClr>
                <a:srgbClr val="000000"/>
              </a:buClr>
              <a:buFont typeface="Wingdings" pitchFamily="2" charset="2"/>
              <a:buChar char="§"/>
              <a:defRPr/>
            </a:pPr>
            <a:r>
              <a:rPr lang="en-US" altLang="en-US" sz="1050" kern="0" dirty="0">
                <a:solidFill>
                  <a:srgbClr val="000000"/>
                </a:solidFill>
                <a:latin typeface="Arial"/>
                <a:ea typeface="ＭＳ Ｐゴシック"/>
              </a:rPr>
              <a:t>Florida PRIME is adequately diversified across issuers within the short-term bond market, and adequate liquidity exists to address the cash flow obligations of Florida PRIME.</a:t>
            </a:r>
          </a:p>
          <a:p>
            <a:pPr marL="214313" lvl="1" indent="-214313" defTabSz="685800">
              <a:lnSpc>
                <a:spcPct val="126000"/>
              </a:lnSpc>
              <a:spcBef>
                <a:spcPts val="300"/>
              </a:spcBef>
              <a:buClr>
                <a:srgbClr val="000000"/>
              </a:buClr>
              <a:buFont typeface="Wingdings" pitchFamily="2" charset="2"/>
              <a:buChar char="§"/>
              <a:defRPr/>
            </a:pPr>
            <a:r>
              <a:rPr lang="en-US" altLang="en-US" sz="1050" kern="0" dirty="0">
                <a:solidFill>
                  <a:srgbClr val="000000"/>
                </a:solidFill>
                <a:latin typeface="Arial"/>
                <a:ea typeface="ＭＳ Ｐゴシック"/>
              </a:rPr>
              <a:t>Performance of Florida PRIME has been strong over short- and long-term time periods, outperforming its performance benchmark during the quarter and over the trailing one-, three-,  five-, and ten-year time periods.</a:t>
            </a:r>
          </a:p>
          <a:p>
            <a:pPr marL="214313" lvl="1" indent="-214313" defTabSz="685800">
              <a:lnSpc>
                <a:spcPct val="126000"/>
              </a:lnSpc>
              <a:spcBef>
                <a:spcPts val="300"/>
              </a:spcBef>
              <a:buClr>
                <a:srgbClr val="000000"/>
              </a:buClr>
              <a:buFont typeface="Wingdings" pitchFamily="2" charset="2"/>
              <a:buChar char="§"/>
              <a:defRPr/>
            </a:pPr>
            <a:r>
              <a:rPr lang="en-US" altLang="en-US" sz="1050" kern="0" dirty="0">
                <a:solidFill>
                  <a:srgbClr val="000000"/>
                </a:solidFill>
                <a:latin typeface="Arial"/>
                <a:ea typeface="ＭＳ Ｐゴシック"/>
              </a:rPr>
              <a:t>As of June 30, 2021, the total market value of Florida PRIME was $17.4 billion.</a:t>
            </a:r>
          </a:p>
          <a:p>
            <a:pPr marL="214313" lvl="1" indent="-214313" defTabSz="685800">
              <a:lnSpc>
                <a:spcPct val="126000"/>
              </a:lnSpc>
              <a:spcBef>
                <a:spcPts val="300"/>
              </a:spcBef>
              <a:buClr>
                <a:srgbClr val="000000"/>
              </a:buClr>
              <a:buFont typeface="Wingdings" pitchFamily="2" charset="2"/>
              <a:buChar char="§"/>
              <a:defRPr/>
            </a:pPr>
            <a:r>
              <a:rPr lang="en-US" altLang="en-US" sz="1050" kern="0" dirty="0">
                <a:solidFill>
                  <a:srgbClr val="000000"/>
                </a:solidFill>
                <a:latin typeface="Arial"/>
                <a:ea typeface="ＭＳ Ｐゴシック"/>
              </a:rPr>
              <a:t>Aon Investments USA Inc., in conjunction with SBA staff, compiles an annual best practices report that includes a full review of the Investment Policy Statement, operational items, and investment structure for Florida PRIME.</a:t>
            </a:r>
          </a:p>
          <a:p>
            <a:pPr marL="214313" lvl="1" indent="-214313" defTabSz="685800">
              <a:lnSpc>
                <a:spcPct val="126000"/>
              </a:lnSpc>
              <a:spcBef>
                <a:spcPts val="300"/>
              </a:spcBef>
              <a:buClr>
                <a:srgbClr val="000000"/>
              </a:buClr>
              <a:buFont typeface="Wingdings" pitchFamily="2" charset="2"/>
              <a:buChar char="§"/>
              <a:defRPr/>
            </a:pPr>
            <a:endParaRPr lang="en-US" altLang="en-US" sz="1050" kern="0" dirty="0">
              <a:solidFill>
                <a:srgbClr val="000000"/>
              </a:solidFill>
              <a:latin typeface="Arial"/>
              <a:ea typeface="ＭＳ Ｐゴシック"/>
            </a:endParaRPr>
          </a:p>
        </p:txBody>
      </p:sp>
    </p:spTree>
    <p:extLst>
      <p:ext uri="{BB962C8B-B14F-4D97-AF65-F5344CB8AC3E}">
        <p14:creationId xmlns:p14="http://schemas.microsoft.com/office/powerpoint/2010/main" val="535403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261582-5FCF-4EC6-9902-824722E8274B}"/>
              </a:ext>
            </a:extLst>
          </p:cNvPr>
          <p:cNvPicPr>
            <a:picLocks noChangeAspect="1"/>
          </p:cNvPicPr>
          <p:nvPr/>
        </p:nvPicPr>
        <p:blipFill>
          <a:blip r:embed="rId2"/>
          <a:stretch>
            <a:fillRect/>
          </a:stretch>
        </p:blipFill>
        <p:spPr>
          <a:xfrm>
            <a:off x="365771" y="822978"/>
            <a:ext cx="4747976" cy="1265639"/>
          </a:xfrm>
          <a:prstGeom prst="rect">
            <a:avLst/>
          </a:prstGeom>
        </p:spPr>
      </p:pic>
      <p:sp>
        <p:nvSpPr>
          <p:cNvPr id="38914" name="Rectangle 3"/>
          <p:cNvSpPr>
            <a:spLocks noGrp="1" noChangeArrowheads="1"/>
          </p:cNvSpPr>
          <p:nvPr>
            <p:ph type="title"/>
          </p:nvPr>
        </p:nvSpPr>
        <p:spPr/>
        <p:txBody>
          <a:bodyPr/>
          <a:lstStyle/>
          <a:p>
            <a:r>
              <a:rPr lang="en-US" altLang="en-US" dirty="0"/>
              <a:t/>
            </a:r>
            <a:br>
              <a:rPr lang="en-US" altLang="en-US" dirty="0"/>
            </a:br>
            <a:r>
              <a:rPr lang="en-US" altLang="en-US" dirty="0"/>
              <a:t>Portfolio Analysis</a:t>
            </a:r>
            <a:br>
              <a:rPr lang="en-US" altLang="en-US" dirty="0"/>
            </a:br>
            <a:r>
              <a:rPr lang="en-US" altLang="en-US" sz="1600" dirty="0"/>
              <a:t>Current Frontier</a:t>
            </a:r>
            <a:endParaRPr lang="en-US" altLang="en-US" dirty="0"/>
          </a:p>
        </p:txBody>
      </p:sp>
      <p:sp>
        <p:nvSpPr>
          <p:cNvPr id="3" name="Content Placeholder 2">
            <a:extLst>
              <a:ext uri="{FF2B5EF4-FFF2-40B4-BE49-F238E27FC236}">
                <a16:creationId xmlns:a16="http://schemas.microsoft.com/office/drawing/2014/main" id="{B2DF2CD1-EECD-40B8-BD82-72D07F316F29}"/>
              </a:ext>
            </a:extLst>
          </p:cNvPr>
          <p:cNvSpPr>
            <a:spLocks noGrp="1"/>
          </p:cNvSpPr>
          <p:nvPr>
            <p:ph idx="1"/>
          </p:nvPr>
        </p:nvSpPr>
        <p:spPr>
          <a:xfrm>
            <a:off x="5113747" y="858441"/>
            <a:ext cx="3664493" cy="1237645"/>
          </a:xfrm>
        </p:spPr>
        <p:txBody>
          <a:bodyPr/>
          <a:lstStyle/>
          <a:p>
            <a:r>
              <a:rPr lang="en-US" sz="1000" b="1" dirty="0"/>
              <a:t>Key Takeaways:</a:t>
            </a:r>
          </a:p>
          <a:p>
            <a:r>
              <a:rPr lang="en-US" sz="1000" dirty="0"/>
              <a:t>The current portfolio is well-diversified</a:t>
            </a:r>
          </a:p>
          <a:p>
            <a:pPr lvl="1"/>
            <a:r>
              <a:rPr lang="en-US" sz="1000" dirty="0"/>
              <a:t>Return-seeking assets are broadly diversified</a:t>
            </a:r>
          </a:p>
          <a:p>
            <a:pPr lvl="1"/>
            <a:r>
              <a:rPr lang="en-US" sz="1000" dirty="0"/>
              <a:t>Safety asset allocation should withstand stressed markets</a:t>
            </a:r>
          </a:p>
          <a:p>
            <a:pPr marL="3175" lvl="1" indent="0">
              <a:buNone/>
            </a:pPr>
            <a:r>
              <a:rPr lang="en-US" sz="1000" dirty="0"/>
              <a:t>Additional diversification via illiquid assets is expected to improve the risk/return profile, although statutory limits preclude Aon’s Model 3 portfolio</a:t>
            </a:r>
          </a:p>
        </p:txBody>
      </p:sp>
      <p:sp>
        <p:nvSpPr>
          <p:cNvPr id="10" name="Down Arrow 6">
            <a:extLst>
              <a:ext uri="{FF2B5EF4-FFF2-40B4-BE49-F238E27FC236}">
                <a16:creationId xmlns:a16="http://schemas.microsoft.com/office/drawing/2014/main" id="{A1E10808-8136-40F7-ABB8-4CB8B07FA9B3}"/>
              </a:ext>
            </a:extLst>
          </p:cNvPr>
          <p:cNvSpPr/>
          <p:nvPr/>
        </p:nvSpPr>
        <p:spPr bwMode="auto">
          <a:xfrm rot="8098971">
            <a:off x="909047" y="968741"/>
            <a:ext cx="260326" cy="283519"/>
          </a:xfrm>
          <a:prstGeom prst="downArrow">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11" name="TextBox 10">
            <a:extLst>
              <a:ext uri="{FF2B5EF4-FFF2-40B4-BE49-F238E27FC236}">
                <a16:creationId xmlns:a16="http://schemas.microsoft.com/office/drawing/2014/main" id="{1808CA3D-4731-41C4-A4FA-F2648F2EFC94}"/>
              </a:ext>
            </a:extLst>
          </p:cNvPr>
          <p:cNvSpPr txBox="1"/>
          <p:nvPr/>
        </p:nvSpPr>
        <p:spPr>
          <a:xfrm>
            <a:off x="887445" y="1246203"/>
            <a:ext cx="438873"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charset="0"/>
                <a:ea typeface="ＭＳ Ｐゴシック" pitchFamily="108" charset="-128"/>
                <a:cs typeface="+mn-cs"/>
              </a:rPr>
              <a:t>Ideal</a:t>
            </a:r>
          </a:p>
        </p:txBody>
      </p:sp>
      <p:sp>
        <p:nvSpPr>
          <p:cNvPr id="8" name="TextBox 7">
            <a:extLst>
              <a:ext uri="{FF2B5EF4-FFF2-40B4-BE49-F238E27FC236}">
                <a16:creationId xmlns:a16="http://schemas.microsoft.com/office/drawing/2014/main" id="{5088DB94-D03A-4C7F-8F71-07ADF6522EE6}"/>
              </a:ext>
            </a:extLst>
          </p:cNvPr>
          <p:cNvSpPr txBox="1"/>
          <p:nvPr/>
        </p:nvSpPr>
        <p:spPr>
          <a:xfrm>
            <a:off x="385056" y="4075176"/>
            <a:ext cx="7257220" cy="615553"/>
          </a:xfrm>
          <a:prstGeom prst="rect">
            <a:avLst/>
          </a:prstGeom>
          <a:noFill/>
        </p:spPr>
        <p:txBody>
          <a:bodyPr wrap="square" lIns="0" tIns="0" rIns="0" bIns="0" rtlCol="0" anchor="b">
            <a:spAutoFit/>
          </a:bodyPr>
          <a:lstStyle/>
          <a:p>
            <a:pPr marL="57150" marR="0" lvl="0" indent="-57150" algn="l" defTabSz="914400" rtl="0" eaLnBrk="0" fontAlgn="base" latinLnBrk="0" hangingPunct="0">
              <a:lnSpc>
                <a:spcPct val="100000"/>
              </a:lnSpc>
              <a:spcBef>
                <a:spcPct val="0"/>
              </a:spcBef>
              <a:spcAft>
                <a:spcPct val="0"/>
              </a:spcAft>
              <a:buClrTx/>
              <a:buSzTx/>
              <a:buFontTx/>
              <a:buNone/>
              <a:tabLst>
                <a:tab pos="57150" algn="l"/>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1	</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Expected return assumptions are based upon the Aon Investments capital market assumptions adjusted for the delta in Global Equity Risk Premium (ERP) among three investment advisors: Mercer, Wilshire, and Aon Investments (-63bps adjustment)</a:t>
            </a:r>
          </a:p>
          <a:p>
            <a:pPr marL="57150" marR="0" lvl="0" indent="-57150" algn="l" defTabSz="914400" rtl="0" eaLnBrk="0" fontAlgn="base" latinLnBrk="0" hangingPunct="0">
              <a:lnSpc>
                <a:spcPct val="100000"/>
              </a:lnSpc>
              <a:spcBef>
                <a:spcPct val="0"/>
              </a:spcBef>
              <a:spcAft>
                <a:spcPct val="0"/>
              </a:spcAft>
              <a:buClrTx/>
              <a:buSzTx/>
              <a:buFontTx/>
              <a:buNone/>
              <a:tabLst>
                <a:tab pos="57150" algn="l"/>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2	</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Strategic assumption breakdown is found in the Appendix</a:t>
            </a:r>
          </a:p>
          <a:p>
            <a:pPr marL="0" marR="0" lvl="0" indent="0" algn="l" defTabSz="914400" rtl="0" eaLnBrk="0" fontAlgn="base" latinLnBrk="0" hangingPunct="0">
              <a:lnSpc>
                <a:spcPct val="100000"/>
              </a:lnSpc>
              <a:spcBef>
                <a:spcPct val="0"/>
              </a:spcBef>
              <a:spcAft>
                <a:spcPct val="0"/>
              </a:spcAft>
              <a:buClrTx/>
              <a:buSzTx/>
              <a:buFontTx/>
              <a:buNone/>
              <a:tabLst>
                <a:tab pos="57150" algn="l"/>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3</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Current Real Estate assumption was modeled as 76.5% Core Real Estate / 13.5% Non-Core Real Estate / 10.0% REITs</a:t>
            </a:r>
          </a:p>
          <a:p>
            <a:pPr marL="0" marR="0" lvl="0" indent="0" algn="l" defTabSz="914400" rtl="0" eaLnBrk="0" fontAlgn="base" latinLnBrk="0" hangingPunct="0">
              <a:lnSpc>
                <a:spcPct val="100000"/>
              </a:lnSpc>
              <a:spcBef>
                <a:spcPct val="0"/>
              </a:spcBef>
              <a:spcAft>
                <a:spcPct val="0"/>
              </a:spcAft>
              <a:buClrTx/>
              <a:buSzTx/>
              <a:buFontTx/>
              <a:buNone/>
              <a:tabLst>
                <a:tab pos="57150" algn="l"/>
              </a:tabLst>
              <a:defRPr/>
            </a:pP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Percentages in table may not sum to 100% due to rounding</a:t>
            </a:r>
          </a:p>
        </p:txBody>
      </p:sp>
      <p:graphicFrame>
        <p:nvGraphicFramePr>
          <p:cNvPr id="13" name="Table 12">
            <a:extLst>
              <a:ext uri="{FF2B5EF4-FFF2-40B4-BE49-F238E27FC236}">
                <a16:creationId xmlns:a16="http://schemas.microsoft.com/office/drawing/2014/main" id="{BCFE334B-A73E-4B68-8144-71B490B7A324}"/>
              </a:ext>
            </a:extLst>
          </p:cNvPr>
          <p:cNvGraphicFramePr>
            <a:graphicFrameLocks noGrp="1"/>
          </p:cNvGraphicFramePr>
          <p:nvPr>
            <p:extLst>
              <p:ext uri="{D42A27DB-BD31-4B8C-83A1-F6EECF244321}">
                <p14:modId xmlns:p14="http://schemas.microsoft.com/office/powerpoint/2010/main" val="3752337273"/>
              </p:ext>
            </p:extLst>
          </p:nvPr>
        </p:nvGraphicFramePr>
        <p:xfrm>
          <a:off x="365124" y="2240280"/>
          <a:ext cx="8397876" cy="1819656"/>
        </p:xfrm>
        <a:graphic>
          <a:graphicData uri="http://schemas.openxmlformats.org/drawingml/2006/table">
            <a:tbl>
              <a:tblPr/>
              <a:tblGrid>
                <a:gridCol w="1336334">
                  <a:extLst>
                    <a:ext uri="{9D8B030D-6E8A-4147-A177-3AD203B41FA5}">
                      <a16:colId xmlns:a16="http://schemas.microsoft.com/office/drawing/2014/main" val="512355589"/>
                    </a:ext>
                  </a:extLst>
                </a:gridCol>
                <a:gridCol w="524865">
                  <a:extLst>
                    <a:ext uri="{9D8B030D-6E8A-4147-A177-3AD203B41FA5}">
                      <a16:colId xmlns:a16="http://schemas.microsoft.com/office/drawing/2014/main" val="3288876901"/>
                    </a:ext>
                  </a:extLst>
                </a:gridCol>
                <a:gridCol w="524865">
                  <a:extLst>
                    <a:ext uri="{9D8B030D-6E8A-4147-A177-3AD203B41FA5}">
                      <a16:colId xmlns:a16="http://schemas.microsoft.com/office/drawing/2014/main" val="1035453849"/>
                    </a:ext>
                  </a:extLst>
                </a:gridCol>
                <a:gridCol w="407461">
                  <a:extLst>
                    <a:ext uri="{9D8B030D-6E8A-4147-A177-3AD203B41FA5}">
                      <a16:colId xmlns:a16="http://schemas.microsoft.com/office/drawing/2014/main" val="2951706476"/>
                    </a:ext>
                  </a:extLst>
                </a:gridCol>
                <a:gridCol w="107482">
                  <a:extLst>
                    <a:ext uri="{9D8B030D-6E8A-4147-A177-3AD203B41FA5}">
                      <a16:colId xmlns:a16="http://schemas.microsoft.com/office/drawing/2014/main" val="1681005610"/>
                    </a:ext>
                  </a:extLst>
                </a:gridCol>
                <a:gridCol w="107482">
                  <a:extLst>
                    <a:ext uri="{9D8B030D-6E8A-4147-A177-3AD203B41FA5}">
                      <a16:colId xmlns:a16="http://schemas.microsoft.com/office/drawing/2014/main" val="1341387363"/>
                    </a:ext>
                  </a:extLst>
                </a:gridCol>
                <a:gridCol w="369478">
                  <a:extLst>
                    <a:ext uri="{9D8B030D-6E8A-4147-A177-3AD203B41FA5}">
                      <a16:colId xmlns:a16="http://schemas.microsoft.com/office/drawing/2014/main" val="257271273"/>
                    </a:ext>
                  </a:extLst>
                </a:gridCol>
                <a:gridCol w="402282">
                  <a:extLst>
                    <a:ext uri="{9D8B030D-6E8A-4147-A177-3AD203B41FA5}">
                      <a16:colId xmlns:a16="http://schemas.microsoft.com/office/drawing/2014/main" val="907376250"/>
                    </a:ext>
                  </a:extLst>
                </a:gridCol>
                <a:gridCol w="607738">
                  <a:extLst>
                    <a:ext uri="{9D8B030D-6E8A-4147-A177-3AD203B41FA5}">
                      <a16:colId xmlns:a16="http://schemas.microsoft.com/office/drawing/2014/main" val="216204555"/>
                    </a:ext>
                  </a:extLst>
                </a:gridCol>
                <a:gridCol w="350484">
                  <a:extLst>
                    <a:ext uri="{9D8B030D-6E8A-4147-A177-3AD203B41FA5}">
                      <a16:colId xmlns:a16="http://schemas.microsoft.com/office/drawing/2014/main" val="2972801781"/>
                    </a:ext>
                  </a:extLst>
                </a:gridCol>
                <a:gridCol w="402282">
                  <a:extLst>
                    <a:ext uri="{9D8B030D-6E8A-4147-A177-3AD203B41FA5}">
                      <a16:colId xmlns:a16="http://schemas.microsoft.com/office/drawing/2014/main" val="395558302"/>
                    </a:ext>
                  </a:extLst>
                </a:gridCol>
                <a:gridCol w="364297">
                  <a:extLst>
                    <a:ext uri="{9D8B030D-6E8A-4147-A177-3AD203B41FA5}">
                      <a16:colId xmlns:a16="http://schemas.microsoft.com/office/drawing/2014/main" val="4186301505"/>
                    </a:ext>
                  </a:extLst>
                </a:gridCol>
                <a:gridCol w="511053">
                  <a:extLst>
                    <a:ext uri="{9D8B030D-6E8A-4147-A177-3AD203B41FA5}">
                      <a16:colId xmlns:a16="http://schemas.microsoft.com/office/drawing/2014/main" val="3158644349"/>
                    </a:ext>
                  </a:extLst>
                </a:gridCol>
                <a:gridCol w="107482">
                  <a:extLst>
                    <a:ext uri="{9D8B030D-6E8A-4147-A177-3AD203B41FA5}">
                      <a16:colId xmlns:a16="http://schemas.microsoft.com/office/drawing/2014/main" val="2575281380"/>
                    </a:ext>
                  </a:extLst>
                </a:gridCol>
                <a:gridCol w="107482">
                  <a:extLst>
                    <a:ext uri="{9D8B030D-6E8A-4147-A177-3AD203B41FA5}">
                      <a16:colId xmlns:a16="http://schemas.microsoft.com/office/drawing/2014/main" val="978060555"/>
                    </a:ext>
                  </a:extLst>
                </a:gridCol>
                <a:gridCol w="407491">
                  <a:extLst>
                    <a:ext uri="{9D8B030D-6E8A-4147-A177-3AD203B41FA5}">
                      <a16:colId xmlns:a16="http://schemas.microsoft.com/office/drawing/2014/main" val="620626465"/>
                    </a:ext>
                  </a:extLst>
                </a:gridCol>
                <a:gridCol w="549036">
                  <a:extLst>
                    <a:ext uri="{9D8B030D-6E8A-4147-A177-3AD203B41FA5}">
                      <a16:colId xmlns:a16="http://schemas.microsoft.com/office/drawing/2014/main" val="684162594"/>
                    </a:ext>
                  </a:extLst>
                </a:gridCol>
                <a:gridCol w="688885">
                  <a:extLst>
                    <a:ext uri="{9D8B030D-6E8A-4147-A177-3AD203B41FA5}">
                      <a16:colId xmlns:a16="http://schemas.microsoft.com/office/drawing/2014/main" val="4045156748"/>
                    </a:ext>
                  </a:extLst>
                </a:gridCol>
                <a:gridCol w="459242">
                  <a:extLst>
                    <a:ext uri="{9D8B030D-6E8A-4147-A177-3AD203B41FA5}">
                      <a16:colId xmlns:a16="http://schemas.microsoft.com/office/drawing/2014/main" val="1637736479"/>
                    </a:ext>
                  </a:extLst>
                </a:gridCol>
                <a:gridCol w="62155">
                  <a:extLst>
                    <a:ext uri="{9D8B030D-6E8A-4147-A177-3AD203B41FA5}">
                      <a16:colId xmlns:a16="http://schemas.microsoft.com/office/drawing/2014/main" val="3624074114"/>
                    </a:ext>
                  </a:extLst>
                </a:gridCol>
              </a:tblGrid>
              <a:tr h="127137">
                <a:tc>
                  <a:txBody>
                    <a:bodyPr/>
                    <a:lstStyle/>
                    <a:p>
                      <a:pPr algn="l" fontAlgn="b"/>
                      <a:r>
                        <a:rPr lang="en-US" sz="800" b="1" i="0" u="none" strike="noStrike" dirty="0">
                          <a:effectLst/>
                          <a:latin typeface="Arial" panose="020B0604020202020204" pitchFamily="34" charset="0"/>
                        </a:rPr>
                        <a:t> </a:t>
                      </a:r>
                    </a:p>
                  </a:txBody>
                  <a:tcPr marL="0" marR="0" marT="0" marB="0" anchor="b">
                    <a:lnL w="6350" cap="flat" cmpd="sng" algn="ctr">
                      <a:solidFill>
                        <a:srgbClr val="FFFF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effectLst/>
                          <a:latin typeface="Arial" panose="020B060402020202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effectLst/>
                          <a:latin typeface="Arial" panose="020B060402020202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effectLst/>
                          <a:latin typeface="Arial" panose="020B060402020202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7">
                  <a:txBody>
                    <a:bodyPr/>
                    <a:lstStyle/>
                    <a:p>
                      <a:pPr algn="ctr" fontAlgn="ctr"/>
                      <a:r>
                        <a:rPr lang="en-US" sz="900" b="1" i="0" u="none" strike="noStrike" dirty="0">
                          <a:effectLst/>
                          <a:latin typeface="Arial" panose="020B0604020202020204" pitchFamily="34" charset="0"/>
                        </a:rPr>
                        <a:t>Return-Seeking Assets</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900" b="1" i="0" u="none" strike="noStrike" dirty="0">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1"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a:txBody>
                    <a:bodyPr/>
                    <a:lstStyle/>
                    <a:p>
                      <a:pPr algn="ctr" fontAlgn="ctr"/>
                      <a:r>
                        <a:rPr lang="en-US" sz="900" b="1" i="0" u="none" strike="noStrike" dirty="0">
                          <a:effectLst/>
                          <a:latin typeface="Arial" panose="020B0604020202020204" pitchFamily="34" charset="0"/>
                        </a:rPr>
                        <a:t>Risk-Reducing / Safety Assets</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800" b="1" i="0" u="none" strike="noStrike" dirty="0">
                          <a:effectLst/>
                          <a:latin typeface="Arial" panose="020B0604020202020204" pitchFamily="34" charset="0"/>
                        </a:rPr>
                        <a:t> </a:t>
                      </a:r>
                    </a:p>
                  </a:txBody>
                  <a:tcPr marL="0" marR="0" marT="0" marB="0" anchor="b">
                    <a:lnL>
                      <a:noFill/>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272656"/>
                  </a:ext>
                </a:extLst>
              </a:tr>
              <a:tr h="339032">
                <a:tc>
                  <a:txBody>
                    <a:bodyPr/>
                    <a:lstStyle/>
                    <a:p>
                      <a:pPr algn="l" fontAlgn="b"/>
                      <a:r>
                        <a:rPr lang="en-US" sz="800" b="1" i="0" u="none" strike="noStrike" dirty="0">
                          <a:effectLst/>
                          <a:latin typeface="Arial" panose="020B0604020202020204" pitchFamily="34" charset="0"/>
                        </a:rPr>
                        <a:t> </a:t>
                      </a:r>
                    </a:p>
                  </a:txBody>
                  <a:tcPr marL="0" marR="0" marT="0" marB="0" anchor="b">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Expected</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Nominal</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Return</a:t>
                      </a:r>
                      <a:r>
                        <a:rPr lang="en-US" sz="800" b="1" i="0" u="none" strike="noStrike" baseline="30000" dirty="0">
                          <a:effectLst/>
                          <a:latin typeface="Arial" panose="020B0604020202020204" pitchFamily="34" charset="0"/>
                        </a:rPr>
                        <a:t>1</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Expected</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Nominal</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Volatility</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Sharpe</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Ratio</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Public</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Equity</a:t>
                      </a:r>
                    </a:p>
                  </a:txBody>
                  <a:tcPr marL="0" marR="0" marT="0" marB="0" anchor="b">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Private</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Equity</a:t>
                      </a:r>
                    </a:p>
                  </a:txBody>
                  <a:tcPr marL="0" marR="0" marT="0" marB="0" anchor="b">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Strategic</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Allocation</a:t>
                      </a:r>
                      <a:r>
                        <a:rPr lang="en-US" sz="800" b="1" i="0" u="none" strike="noStrike" baseline="30000" dirty="0">
                          <a:effectLst/>
                          <a:latin typeface="Arial" panose="020B0604020202020204" pitchFamily="34" charset="0"/>
                        </a:rPr>
                        <a:t>2</a:t>
                      </a:r>
                      <a:endParaRPr lang="en-US" sz="800" b="1" i="0" u="none" strike="noStrike" dirty="0">
                        <a:effectLst/>
                        <a:latin typeface="Arial" panose="020B0604020202020204" pitchFamily="34" charset="0"/>
                      </a:endParaRPr>
                    </a:p>
                  </a:txBody>
                  <a:tcPr marL="0" marR="0" marT="0" marB="0" anchor="b">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Multi</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Asset</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Credit</a:t>
                      </a:r>
                    </a:p>
                  </a:txBody>
                  <a:tcPr marL="0" marR="0" marT="0" marB="0" anchor="b">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Private</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Debt</a:t>
                      </a:r>
                    </a:p>
                  </a:txBody>
                  <a:tcPr marL="0" marR="0" marT="0" marB="0" anchor="b">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Real</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Estate</a:t>
                      </a:r>
                      <a:r>
                        <a:rPr lang="en-US" sz="800" b="1" i="0" u="none" strike="noStrike" baseline="30000" dirty="0">
                          <a:effectLst/>
                          <a:latin typeface="Arial" panose="020B0604020202020204" pitchFamily="34" charset="0"/>
                        </a:rPr>
                        <a:t>3</a:t>
                      </a:r>
                    </a:p>
                  </a:txBody>
                  <a:tcPr marL="0" marR="0" marT="0" marB="0" anchor="b">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Infra-</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structure</a:t>
                      </a:r>
                    </a:p>
                  </a:txBody>
                  <a:tcPr marL="0" marR="0" marT="0" marB="0" anchor="b">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Cash</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Core/</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Core Plus</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Bonds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Interm.</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Duration</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Gov’t Bonds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Interm.</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Duration</a:t>
                      </a:r>
                      <a:br>
                        <a:rPr lang="en-US" sz="800" b="1" i="0" u="none" strike="noStrike" dirty="0">
                          <a:effectLst/>
                          <a:latin typeface="Arial" panose="020B0604020202020204" pitchFamily="34" charset="0"/>
                        </a:rPr>
                      </a:br>
                      <a:r>
                        <a:rPr lang="en-US" sz="800" b="1" i="0" u="none" strike="noStrike" dirty="0">
                          <a:effectLst/>
                          <a:latin typeface="Arial" panose="020B0604020202020204" pitchFamily="34" charset="0"/>
                        </a:rPr>
                        <a:t>Credit</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dirty="0">
                          <a:effectLst/>
                          <a:latin typeface="Arial" panose="020B0604020202020204" pitchFamily="34" charset="0"/>
                        </a:rPr>
                        <a:t> </a:t>
                      </a: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8422079"/>
                  </a:ext>
                </a:extLst>
              </a:tr>
              <a:tr h="146304">
                <a:tc>
                  <a:txBody>
                    <a:bodyPr/>
                    <a:lstStyle/>
                    <a:p>
                      <a:pPr algn="l" fontAlgn="b"/>
                      <a:r>
                        <a:rPr lang="en-US" sz="800" b="1" i="0" u="none" strike="noStrike" dirty="0">
                          <a:solidFill>
                            <a:srgbClr val="E11B22"/>
                          </a:solidFill>
                          <a:effectLst/>
                          <a:latin typeface="Arial" panose="020B0604020202020204" pitchFamily="34" charset="0"/>
                        </a:rPr>
                        <a:t>Current Policy (81% R-S)</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E11B22"/>
                          </a:solidFill>
                          <a:effectLst/>
                          <a:latin typeface="Arial" panose="020B0604020202020204" pitchFamily="34" charset="0"/>
                        </a:rPr>
                        <a:t>6.13%</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a:solidFill>
                            <a:srgbClr val="E11B22"/>
                          </a:solidFill>
                          <a:effectLst/>
                          <a:latin typeface="Arial" panose="020B0604020202020204" pitchFamily="34" charset="0"/>
                        </a:rPr>
                        <a:t>12.99%</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a:solidFill>
                            <a:srgbClr val="E11B22"/>
                          </a:solidFill>
                          <a:effectLst/>
                          <a:latin typeface="Arial" panose="020B0604020202020204" pitchFamily="34" charset="0"/>
                        </a:rPr>
                        <a:t>0.325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solidFill>
                            <a:srgbClr val="E11B22"/>
                          </a:solidFill>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solidFill>
                            <a:srgbClr val="E11B22"/>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E11B22"/>
                          </a:solidFill>
                          <a:effectLst/>
                          <a:latin typeface="Arial" panose="020B0604020202020204" pitchFamily="34" charset="0"/>
                        </a:rPr>
                        <a:t>53%</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E11B22"/>
                          </a:solidFill>
                          <a:effectLst/>
                          <a:latin typeface="Arial" panose="020B0604020202020204" pitchFamily="34" charset="0"/>
                        </a:rPr>
                        <a:t>6%</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E11B22"/>
                          </a:solidFill>
                          <a:effectLst/>
                          <a:latin typeface="Arial" panose="020B0604020202020204" pitchFamily="34" charset="0"/>
                        </a:rPr>
                        <a:t>12%</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E11B22"/>
                          </a:solidFill>
                          <a:effectLst/>
                          <a:latin typeface="Arial" panose="020B0604020202020204" pitchFamily="34" charset="0"/>
                        </a:rPr>
                        <a:t>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E11B22"/>
                          </a:solidFill>
                          <a:effectLst/>
                          <a:latin typeface="Arial" panose="020B0604020202020204" pitchFamily="34" charset="0"/>
                        </a:rPr>
                        <a:t>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E11B22"/>
                          </a:solidFill>
                          <a:effectLst/>
                          <a:latin typeface="Arial" panose="020B0604020202020204" pitchFamily="34" charset="0"/>
                        </a:rPr>
                        <a:t>10%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E11B22"/>
                          </a:solidFill>
                          <a:effectLst/>
                          <a:latin typeface="Arial" panose="020B0604020202020204" pitchFamily="34" charset="0"/>
                        </a:rPr>
                        <a:t>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solidFill>
                            <a:srgbClr val="E11B22"/>
                          </a:solidFill>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solidFill>
                            <a:srgbClr val="E11B22"/>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E11B22"/>
                          </a:solidFill>
                          <a:effectLst/>
                          <a:latin typeface="Arial" panose="020B0604020202020204" pitchFamily="34" charset="0"/>
                        </a:rPr>
                        <a:t>1%</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E11B22"/>
                          </a:solidFill>
                          <a:effectLst/>
                          <a:latin typeface="Arial" panose="020B0604020202020204" pitchFamily="34" charset="0"/>
                        </a:rPr>
                        <a:t>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E11B22"/>
                          </a:solidFill>
                          <a:effectLst/>
                          <a:latin typeface="Arial" panose="020B0604020202020204" pitchFamily="34" charset="0"/>
                        </a:rPr>
                        <a:t>9%</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E11B22"/>
                          </a:solidFill>
                          <a:effectLst/>
                          <a:latin typeface="Arial" panose="020B0604020202020204" pitchFamily="34" charset="0"/>
                        </a:rPr>
                        <a:t>9%</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solidFill>
                            <a:srgbClr val="E11B22"/>
                          </a:solidFill>
                          <a:effectLst/>
                          <a:latin typeface="Arial" panose="020B0604020202020204" pitchFamily="34" charset="0"/>
                        </a:rPr>
                        <a:t> </a:t>
                      </a: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21862323"/>
                  </a:ext>
                </a:extLst>
              </a:tr>
              <a:tr h="146304">
                <a:tc>
                  <a:txBody>
                    <a:bodyPr/>
                    <a:lstStyle/>
                    <a:p>
                      <a:pPr algn="l" fontAlgn="b"/>
                      <a:r>
                        <a:rPr lang="en-US" sz="800" b="1" i="0" u="none" strike="noStrike" dirty="0">
                          <a:solidFill>
                            <a:srgbClr val="7AB800"/>
                          </a:solidFill>
                          <a:effectLst/>
                          <a:latin typeface="Arial" panose="020B0604020202020204" pitchFamily="34" charset="0"/>
                        </a:rPr>
                        <a:t>Efficiency</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7AB800"/>
                          </a:solidFill>
                          <a:effectLst/>
                          <a:latin typeface="Arial" panose="020B0604020202020204" pitchFamily="34" charset="0"/>
                        </a:rPr>
                        <a:t>5.75%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7AB800"/>
                          </a:solidFill>
                          <a:effectLst/>
                          <a:latin typeface="Arial" panose="020B0604020202020204" pitchFamily="34" charset="0"/>
                        </a:rPr>
                        <a:t>12.96%</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a:solidFill>
                            <a:srgbClr val="7AB800"/>
                          </a:solidFill>
                          <a:effectLst/>
                          <a:latin typeface="Arial" panose="020B0604020202020204" pitchFamily="34" charset="0"/>
                        </a:rPr>
                        <a:t>0.297</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solidFill>
                            <a:srgbClr val="7AB800"/>
                          </a:solidFill>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solidFill>
                            <a:srgbClr val="7AB8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7AB800"/>
                          </a:solidFill>
                          <a:effectLst/>
                          <a:latin typeface="Arial" panose="020B0604020202020204" pitchFamily="34" charset="0"/>
                        </a:rPr>
                        <a:t>61%</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7AB800"/>
                          </a:solidFill>
                          <a:effectLst/>
                          <a:latin typeface="Arial" panose="020B0604020202020204" pitchFamily="34" charset="0"/>
                        </a:rPr>
                        <a:t>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7AB800"/>
                          </a:solidFill>
                          <a:effectLst/>
                          <a:latin typeface="Arial" panose="020B0604020202020204" pitchFamily="34" charset="0"/>
                        </a:rPr>
                        <a:t>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7AB800"/>
                          </a:solidFill>
                          <a:effectLst/>
                          <a:latin typeface="Arial" panose="020B0604020202020204" pitchFamily="34" charset="0"/>
                        </a:rPr>
                        <a:t>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7AB800"/>
                          </a:solidFill>
                          <a:effectLst/>
                          <a:latin typeface="Arial" panose="020B0604020202020204" pitchFamily="34" charset="0"/>
                        </a:rPr>
                        <a:t>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7AB800"/>
                          </a:solidFill>
                          <a:effectLst/>
                          <a:latin typeface="Arial" panose="020B0604020202020204" pitchFamily="34" charset="0"/>
                        </a:rPr>
                        <a:t>12%</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7AB800"/>
                          </a:solidFill>
                          <a:effectLst/>
                          <a:latin typeface="Arial" panose="020B0604020202020204" pitchFamily="34" charset="0"/>
                        </a:rPr>
                        <a:t>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solidFill>
                            <a:srgbClr val="7AB800"/>
                          </a:solidFill>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solidFill>
                            <a:srgbClr val="7AB8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7AB800"/>
                          </a:solidFill>
                          <a:effectLst/>
                          <a:latin typeface="Arial" panose="020B0604020202020204" pitchFamily="34" charset="0"/>
                        </a:rPr>
                        <a:t>1%</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7AB800"/>
                          </a:solidFill>
                          <a:effectLst/>
                          <a:latin typeface="Arial" panose="020B0604020202020204" pitchFamily="34" charset="0"/>
                        </a:rPr>
                        <a:t>18%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7AB800"/>
                          </a:solidFill>
                          <a:effectLst/>
                          <a:latin typeface="Arial" panose="020B0604020202020204" pitchFamily="34" charset="0"/>
                        </a:rPr>
                        <a:t>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7AB800"/>
                          </a:solidFill>
                          <a:effectLst/>
                          <a:latin typeface="Arial" panose="020B0604020202020204" pitchFamily="34" charset="0"/>
                        </a:rPr>
                        <a:t>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solidFill>
                            <a:srgbClr val="7AB800"/>
                          </a:solidFill>
                          <a:effectLst/>
                          <a:latin typeface="Arial" panose="020B0604020202020204" pitchFamily="34" charset="0"/>
                        </a:rPr>
                        <a:t> </a:t>
                      </a: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70365786"/>
                  </a:ext>
                </a:extLst>
              </a:tr>
              <a:tr h="146304">
                <a:tc>
                  <a:txBody>
                    <a:bodyPr/>
                    <a:lstStyle/>
                    <a:p>
                      <a:pPr algn="l" fontAlgn="b"/>
                      <a:r>
                        <a:rPr lang="en-US" sz="800" b="1" i="0" u="none" strike="noStrike" dirty="0">
                          <a:solidFill>
                            <a:srgbClr val="000000"/>
                          </a:solidFill>
                          <a:effectLst/>
                          <a:latin typeface="Arial" panose="020B0604020202020204" pitchFamily="34" charset="0"/>
                        </a:rPr>
                        <a:t>Model 3</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000000"/>
                          </a:solidFill>
                          <a:effectLst/>
                          <a:latin typeface="Arial" panose="020B0604020202020204" pitchFamily="34" charset="0"/>
                        </a:rPr>
                        <a:t>6.55%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000000"/>
                          </a:solidFill>
                          <a:effectLst/>
                          <a:latin typeface="Arial" panose="020B0604020202020204" pitchFamily="34" charset="0"/>
                        </a:rPr>
                        <a:t>12.49%</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000000"/>
                          </a:solidFill>
                          <a:effectLst/>
                          <a:latin typeface="Arial" panose="020B0604020202020204" pitchFamily="34" charset="0"/>
                        </a:rPr>
                        <a:t>0.373</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solidFill>
                            <a:srgbClr val="000000"/>
                          </a:solidFill>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000000"/>
                          </a:solidFill>
                          <a:effectLst/>
                          <a:latin typeface="Arial" panose="020B0604020202020204" pitchFamily="34" charset="0"/>
                        </a:rPr>
                        <a:t>35%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000000"/>
                          </a:solidFill>
                          <a:effectLst/>
                          <a:latin typeface="Arial" panose="020B0604020202020204" pitchFamily="34" charset="0"/>
                        </a:rPr>
                        <a:t>15%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000000"/>
                          </a:solidFill>
                          <a:effectLst/>
                          <a:latin typeface="Arial" panose="020B0604020202020204" pitchFamily="34" charset="0"/>
                        </a:rPr>
                        <a:t>10%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000000"/>
                          </a:solidFill>
                          <a:effectLst/>
                          <a:latin typeface="Arial" panose="020B0604020202020204" pitchFamily="34" charset="0"/>
                        </a:rPr>
                        <a:t>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000000"/>
                          </a:solidFill>
                          <a:effectLst/>
                          <a:latin typeface="Arial" panose="020B0604020202020204" pitchFamily="34" charset="0"/>
                        </a:rPr>
                        <a:t>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000000"/>
                          </a:solidFill>
                          <a:effectLst/>
                          <a:latin typeface="Arial" panose="020B0604020202020204" pitchFamily="34" charset="0"/>
                        </a:rPr>
                        <a:t>10%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000000"/>
                          </a:solidFill>
                          <a:effectLst/>
                          <a:latin typeface="Arial" panose="020B0604020202020204" pitchFamily="34" charset="0"/>
                        </a:rPr>
                        <a:t>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solidFill>
                            <a:srgbClr val="000000"/>
                          </a:solidFill>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000000"/>
                          </a:solidFill>
                          <a:effectLst/>
                          <a:latin typeface="Arial" panose="020B0604020202020204" pitchFamily="34" charset="0"/>
                        </a:rPr>
                        <a:t>1%</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000000"/>
                          </a:solidFill>
                          <a:effectLst/>
                          <a:latin typeface="Arial" panose="020B0604020202020204" pitchFamily="34" charset="0"/>
                        </a:rPr>
                        <a:t>18%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000000"/>
                          </a:solidFill>
                          <a:effectLst/>
                          <a:latin typeface="Arial" panose="020B0604020202020204" pitchFamily="34" charset="0"/>
                        </a:rPr>
                        <a:t>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1" i="0" u="none" strike="noStrike" dirty="0">
                          <a:solidFill>
                            <a:srgbClr val="000000"/>
                          </a:solidFill>
                          <a:effectLst/>
                          <a:latin typeface="Arial" panose="020B0604020202020204" pitchFamily="34" charset="0"/>
                        </a:rPr>
                        <a:t>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solidFill>
                            <a:srgbClr val="000000"/>
                          </a:solidFill>
                          <a:effectLst/>
                          <a:latin typeface="Arial" panose="020B0604020202020204" pitchFamily="34" charset="0"/>
                        </a:rPr>
                        <a:t> </a:t>
                      </a: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33378357"/>
                  </a:ext>
                </a:extLst>
              </a:tr>
              <a:tr h="146304">
                <a:tc>
                  <a:txBody>
                    <a:bodyPr/>
                    <a:lstStyle/>
                    <a:p>
                      <a:pPr algn="l" fontAlgn="b"/>
                      <a:r>
                        <a:rPr lang="en-US" sz="800" b="1" i="0" u="none" strike="noStrike" dirty="0">
                          <a:effectLst/>
                          <a:latin typeface="Arial" panose="020B0604020202020204" pitchFamily="34" charset="0"/>
                        </a:rPr>
                        <a:t>Current Frontier</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90012409"/>
                  </a:ext>
                </a:extLst>
              </a:tr>
              <a:tr h="146304">
                <a:tc>
                  <a:txBody>
                    <a:bodyPr/>
                    <a:lstStyle/>
                    <a:p>
                      <a:pPr algn="l" fontAlgn="b"/>
                      <a:r>
                        <a:rPr lang="en-US" sz="800" b="0" i="0" u="none" strike="noStrike" dirty="0">
                          <a:effectLst/>
                          <a:latin typeface="Arial" panose="020B0604020202020204" pitchFamily="34" charset="0"/>
                        </a:rPr>
                        <a:t>60% Return-Seeking</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Arial" panose="020B0604020202020204" pitchFamily="34" charset="0"/>
                        </a:rPr>
                        <a:t>5.36%</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Arial" panose="020B0604020202020204" pitchFamily="34" charset="0"/>
                        </a:rPr>
                        <a:t>9.82%</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Arial" panose="020B0604020202020204" pitchFamily="34" charset="0"/>
                        </a:rPr>
                        <a:t>0.352</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Arial" panose="020B0604020202020204" pitchFamily="34" charset="0"/>
                        </a:rPr>
                        <a:t>39%</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Arial" panose="020B0604020202020204" pitchFamily="34" charset="0"/>
                        </a:rPr>
                        <a:t>4%</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Arial" panose="020B0604020202020204" pitchFamily="34" charset="0"/>
                        </a:rPr>
                        <a:t>9%</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Arial" panose="020B0604020202020204" pitchFamily="34" charset="0"/>
                        </a:rPr>
                        <a:t>7%</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Arial" panose="020B0604020202020204" pitchFamily="34" charset="0"/>
                        </a:rPr>
                        <a:t>1%</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Arial" panose="020B0604020202020204" pitchFamily="34" charset="0"/>
                        </a:rPr>
                        <a:t>39%</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b">
                    <a:lnL>
                      <a:noFill/>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238896246"/>
                  </a:ext>
                </a:extLst>
              </a:tr>
              <a:tr h="146304">
                <a:tc>
                  <a:txBody>
                    <a:bodyPr/>
                    <a:lstStyle/>
                    <a:p>
                      <a:pPr algn="l" fontAlgn="b"/>
                      <a:r>
                        <a:rPr lang="en-US" sz="800" b="0" i="0" u="none" strike="noStrike" dirty="0">
                          <a:effectLst/>
                          <a:latin typeface="Arial" panose="020B0604020202020204" pitchFamily="34" charset="0"/>
                        </a:rPr>
                        <a:t>70% Return-Seeking</a:t>
                      </a:r>
                    </a:p>
                  </a:txBody>
                  <a:tcPr marL="0" marR="0" marT="0" marB="0" anchor="ctr">
                    <a:lnL w="635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5.75%</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11.33%</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0.340</a:t>
                      </a:r>
                    </a:p>
                  </a:txBody>
                  <a:tcPr marL="0" marR="0" marT="0" marB="0" anchor="ctr">
                    <a:lnL>
                      <a:noFill/>
                    </a:lnL>
                    <a:lnR>
                      <a:noFill/>
                    </a:lnR>
                    <a:lnT>
                      <a:noFill/>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46%</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5%</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10%</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9%</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1%</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29%</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b">
                    <a:lnL>
                      <a:noFill/>
                    </a:lnL>
                    <a:lnR w="6350" cap="flat" cmpd="sng" algn="ctr">
                      <a:solidFill>
                        <a:srgbClr val="FFFFFF"/>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145895738"/>
                  </a:ext>
                </a:extLst>
              </a:tr>
              <a:tr h="146304">
                <a:tc>
                  <a:txBody>
                    <a:bodyPr/>
                    <a:lstStyle/>
                    <a:p>
                      <a:pPr algn="l" fontAlgn="b"/>
                      <a:r>
                        <a:rPr lang="en-US" sz="800" b="0" i="0" u="none" strike="noStrike" dirty="0">
                          <a:effectLst/>
                          <a:latin typeface="Arial" panose="020B0604020202020204" pitchFamily="34" charset="0"/>
                        </a:rPr>
                        <a:t>80% Return-Seeking</a:t>
                      </a:r>
                    </a:p>
                  </a:txBody>
                  <a:tcPr marL="0" marR="0" marT="0" marB="0" anchor="ctr">
                    <a:lnL w="635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6.12%</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12.87%</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0.328</a:t>
                      </a:r>
                    </a:p>
                  </a:txBody>
                  <a:tcPr marL="0" marR="0" marT="0" marB="0" anchor="ctr">
                    <a:lnL>
                      <a:noFill/>
                    </a:lnL>
                    <a:lnR>
                      <a:noFill/>
                    </a:lnR>
                    <a:lnT>
                      <a:noFill/>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52%</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6%</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12%</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10%</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1%</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19%</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b">
                    <a:lnL>
                      <a:noFill/>
                    </a:lnL>
                    <a:lnR w="6350" cap="flat" cmpd="sng" algn="ctr">
                      <a:solidFill>
                        <a:srgbClr val="FFFFFF"/>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319124466"/>
                  </a:ext>
                </a:extLst>
              </a:tr>
              <a:tr h="146304">
                <a:tc>
                  <a:txBody>
                    <a:bodyPr/>
                    <a:lstStyle/>
                    <a:p>
                      <a:pPr algn="l" fontAlgn="b"/>
                      <a:r>
                        <a:rPr lang="en-US" sz="800" b="0" i="0" u="none" strike="noStrike" dirty="0">
                          <a:effectLst/>
                          <a:latin typeface="Arial" panose="020B0604020202020204" pitchFamily="34" charset="0"/>
                        </a:rPr>
                        <a:t>90% Return-Seeking</a:t>
                      </a:r>
                    </a:p>
                  </a:txBody>
                  <a:tcPr marL="0" marR="0" marT="0" marB="0" anchor="ctr">
                    <a:lnL w="635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6.47%</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14.43%</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0.316</a:t>
                      </a:r>
                    </a:p>
                  </a:txBody>
                  <a:tcPr marL="0" marR="0" marT="0" marB="0" anchor="ctr">
                    <a:lnL>
                      <a:noFill/>
                    </a:lnL>
                    <a:lnR>
                      <a:noFill/>
                    </a:lnR>
                    <a:lnT>
                      <a:noFill/>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59%</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7%</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13%</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11%</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1%</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9%</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a:noFill/>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a:noFill/>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b">
                    <a:lnL>
                      <a:noFill/>
                    </a:lnL>
                    <a:lnR w="6350" cap="flat" cmpd="sng" algn="ctr">
                      <a:solidFill>
                        <a:srgbClr val="FFFFFF"/>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697950179"/>
                  </a:ext>
                </a:extLst>
              </a:tr>
              <a:tr h="146304">
                <a:tc>
                  <a:txBody>
                    <a:bodyPr/>
                    <a:lstStyle/>
                    <a:p>
                      <a:pPr algn="l" fontAlgn="b"/>
                      <a:r>
                        <a:rPr lang="en-US" sz="800" b="0" i="0" u="none" strike="noStrike" dirty="0">
                          <a:effectLst/>
                          <a:latin typeface="Arial" panose="020B0604020202020204" pitchFamily="34" charset="0"/>
                        </a:rPr>
                        <a:t>100% Return-Seeking</a:t>
                      </a: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dirty="0">
                          <a:effectLst/>
                          <a:latin typeface="Arial" panose="020B0604020202020204" pitchFamily="34" charset="0"/>
                        </a:rPr>
                        <a:t>6.80%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dirty="0">
                          <a:effectLst/>
                          <a:latin typeface="Arial" panose="020B0604020202020204" pitchFamily="34" charset="0"/>
                        </a:rPr>
                        <a:t>16.01%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dirty="0">
                          <a:effectLst/>
                          <a:latin typeface="Arial" panose="020B0604020202020204" pitchFamily="34" charset="0"/>
                        </a:rPr>
                        <a:t>0.306</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dirty="0">
                          <a:effectLst/>
                          <a:latin typeface="Arial" panose="020B0604020202020204" pitchFamily="34" charset="0"/>
                        </a:rPr>
                        <a:t>65%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dirty="0">
                          <a:effectLst/>
                          <a:latin typeface="Arial" panose="020B0604020202020204" pitchFamily="34" charset="0"/>
                        </a:rPr>
                        <a:t>7%</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dirty="0">
                          <a:effectLst/>
                          <a:latin typeface="Arial" panose="020B0604020202020204" pitchFamily="34" charset="0"/>
                        </a:rPr>
                        <a:t>15%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dirty="0">
                          <a:effectLst/>
                          <a:latin typeface="Arial" panose="020B0604020202020204" pitchFamily="34" charset="0"/>
                        </a:rPr>
                        <a:t>12%</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dirty="0">
                          <a:effectLst/>
                          <a:latin typeface="Arial" panose="020B0604020202020204" pitchFamily="34" charset="0"/>
                        </a:rPr>
                        <a:t>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dirty="0">
                          <a:effectLst/>
                          <a:latin typeface="Arial" panose="020B0604020202020204" pitchFamily="34" charset="0"/>
                        </a:rPr>
                        <a:t> </a:t>
                      </a:r>
                    </a:p>
                  </a:txBody>
                  <a:tcPr marL="0" marR="0" marT="0" marB="0" anchor="b">
                    <a:lnL>
                      <a:noFill/>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61631259"/>
                  </a:ext>
                </a:extLst>
              </a:tr>
            </a:tbl>
          </a:graphicData>
        </a:graphic>
      </p:graphicFrame>
    </p:spTree>
    <p:extLst>
      <p:ext uri="{BB962C8B-B14F-4D97-AF65-F5344CB8AC3E}">
        <p14:creationId xmlns:p14="http://schemas.microsoft.com/office/powerpoint/2010/main" val="8135096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p:txBody>
          <a:bodyPr/>
          <a:lstStyle/>
          <a:p>
            <a:pPr eaLnBrk="1" hangingPunct="1"/>
            <a:r>
              <a:rPr lang="en-US" altLang="en-US" dirty="0"/>
              <a:t>Florida PRIME Investment Results</a:t>
            </a:r>
            <a:br>
              <a:rPr lang="en-US" altLang="en-US" dirty="0"/>
            </a:br>
            <a:r>
              <a:rPr lang="en-US" altLang="en-US" dirty="0"/>
              <a:t>Periods Ending 6/30/2021</a:t>
            </a:r>
          </a:p>
        </p:txBody>
      </p:sp>
      <p:sp>
        <p:nvSpPr>
          <p:cNvPr id="26627" name="Rectangle 83"/>
          <p:cNvSpPr>
            <a:spLocks noChangeArrowheads="1"/>
          </p:cNvSpPr>
          <p:nvPr/>
        </p:nvSpPr>
        <p:spPr bwMode="auto">
          <a:xfrm>
            <a:off x="1946672" y="4211242"/>
            <a:ext cx="52768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750" dirty="0">
                <a:solidFill>
                  <a:srgbClr val="000000"/>
                </a:solidFill>
                <a:cs typeface="Arial" charset="0"/>
              </a:rPr>
              <a:t>*Returns less than one year are not annualized.</a:t>
            </a:r>
          </a:p>
          <a:p>
            <a:pPr defTabSz="685800" fontAlgn="base">
              <a:spcBef>
                <a:spcPct val="0"/>
              </a:spcBef>
              <a:spcAft>
                <a:spcPct val="0"/>
              </a:spcAft>
              <a:buClrTx/>
              <a:buNone/>
            </a:pPr>
            <a:r>
              <a:rPr lang="en-US" altLang="en-US" sz="750" dirty="0">
                <a:solidFill>
                  <a:srgbClr val="000000"/>
                </a:solidFill>
                <a:cs typeface="Arial" charset="0"/>
              </a:rPr>
              <a:t>**S&amp;P AAA &amp; AA GIP All 30-Day Net Yield Index for all time periods shown.</a:t>
            </a:r>
          </a:p>
        </p:txBody>
      </p:sp>
      <p:grpSp>
        <p:nvGrpSpPr>
          <p:cNvPr id="26628" name="Group 1"/>
          <p:cNvGrpSpPr>
            <a:grpSpLocks/>
          </p:cNvGrpSpPr>
          <p:nvPr/>
        </p:nvGrpSpPr>
        <p:grpSpPr bwMode="auto">
          <a:xfrm>
            <a:off x="2338387" y="1343020"/>
            <a:ext cx="4772906" cy="146833"/>
            <a:chOff x="1600200" y="1989138"/>
            <a:chExt cx="6363874" cy="195778"/>
          </a:xfrm>
        </p:grpSpPr>
        <p:sp>
          <p:nvSpPr>
            <p:cNvPr id="26630" name="Rectangle 78"/>
            <p:cNvSpPr>
              <a:spLocks noChangeArrowheads="1"/>
            </p:cNvSpPr>
            <p:nvPr/>
          </p:nvSpPr>
          <p:spPr bwMode="auto">
            <a:xfrm>
              <a:off x="1763056" y="1989138"/>
              <a:ext cx="232542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900" b="1" dirty="0">
                  <a:solidFill>
                    <a:srgbClr val="000000"/>
                  </a:solidFill>
                  <a:cs typeface="Arial" charset="0"/>
                </a:rPr>
                <a:t>FL PRIME Yield 30-Day Average</a:t>
              </a:r>
            </a:p>
          </p:txBody>
        </p:sp>
        <p:sp>
          <p:nvSpPr>
            <p:cNvPr id="26631" name="Rectangle 80"/>
            <p:cNvSpPr>
              <a:spLocks noChangeArrowheads="1"/>
            </p:cNvSpPr>
            <p:nvPr/>
          </p:nvSpPr>
          <p:spPr bwMode="auto">
            <a:xfrm>
              <a:off x="4493037" y="2000250"/>
              <a:ext cx="34710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900" b="1" dirty="0">
                  <a:solidFill>
                    <a:srgbClr val="000000"/>
                  </a:solidFill>
                  <a:cs typeface="Arial" charset="0"/>
                </a:rPr>
                <a:t>S&amp;P AAA &amp; AA GIP All 30-Day Net Yield Index**</a:t>
              </a:r>
            </a:p>
          </p:txBody>
        </p:sp>
        <p:sp>
          <p:nvSpPr>
            <p:cNvPr id="26632" name="Rectangle 81"/>
            <p:cNvSpPr>
              <a:spLocks noChangeArrowheads="1"/>
            </p:cNvSpPr>
            <p:nvPr/>
          </p:nvSpPr>
          <p:spPr bwMode="auto">
            <a:xfrm>
              <a:off x="4270375" y="2020888"/>
              <a:ext cx="136525" cy="136525"/>
            </a:xfrm>
            <a:prstGeom prst="rect">
              <a:avLst/>
            </a:prstGeom>
            <a:solidFill>
              <a:srgbClr val="003E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26633" name="Rectangle 82"/>
            <p:cNvSpPr>
              <a:spLocks noChangeArrowheads="1"/>
            </p:cNvSpPr>
            <p:nvPr/>
          </p:nvSpPr>
          <p:spPr bwMode="auto">
            <a:xfrm>
              <a:off x="1600200" y="2011363"/>
              <a:ext cx="136525" cy="136525"/>
            </a:xfrm>
            <a:prstGeom prst="rect">
              <a:avLst/>
            </a:prstGeom>
            <a:solidFill>
              <a:srgbClr val="D3CD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grpSp>
      <p:graphicFrame>
        <p:nvGraphicFramePr>
          <p:cNvPr id="10" name="Chart 9">
            <a:extLst>
              <a:ext uri="{FF2B5EF4-FFF2-40B4-BE49-F238E27FC236}">
                <a16:creationId xmlns:a16="http://schemas.microsoft.com/office/drawing/2014/main" id="{00000000-0008-0000-0000-0000660F0000}"/>
              </a:ext>
            </a:extLst>
          </p:cNvPr>
          <p:cNvGraphicFramePr>
            <a:graphicFrameLocks/>
          </p:cNvGraphicFramePr>
          <p:nvPr/>
        </p:nvGraphicFramePr>
        <p:xfrm>
          <a:off x="1493044" y="1635919"/>
          <a:ext cx="6157913" cy="18716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1809228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281"/>
          <p:cNvSpPr txBox="1">
            <a:spLocks noChangeArrowheads="1"/>
          </p:cNvSpPr>
          <p:nvPr/>
        </p:nvSpPr>
        <p:spPr bwMode="auto">
          <a:xfrm>
            <a:off x="3055397" y="1428438"/>
            <a:ext cx="7334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Florida PRIME </a:t>
            </a:r>
          </a:p>
        </p:txBody>
      </p:sp>
      <p:sp>
        <p:nvSpPr>
          <p:cNvPr id="28676" name="Rectangle 1026"/>
          <p:cNvSpPr>
            <a:spLocks noGrp="1" noChangeArrowheads="1"/>
          </p:cNvSpPr>
          <p:nvPr>
            <p:ph type="title"/>
          </p:nvPr>
        </p:nvSpPr>
        <p:spPr>
          <a:xfrm>
            <a:off x="1506141" y="228601"/>
            <a:ext cx="6172200" cy="390525"/>
          </a:xfrm>
        </p:spPr>
        <p:txBody>
          <a:bodyPr/>
          <a:lstStyle/>
          <a:p>
            <a:pPr eaLnBrk="1" hangingPunct="1"/>
            <a:r>
              <a:rPr lang="en-US" altLang="en-US" dirty="0"/>
              <a:t>Florida PRIME Risk vs. Return </a:t>
            </a:r>
            <a:br>
              <a:rPr lang="en-US" altLang="en-US" dirty="0"/>
            </a:br>
            <a:r>
              <a:rPr lang="en-US" altLang="en-US" dirty="0"/>
              <a:t>1 Years Ending 6/30/2021</a:t>
            </a:r>
          </a:p>
        </p:txBody>
      </p:sp>
      <p:sp>
        <p:nvSpPr>
          <p:cNvPr id="28677" name="Text Box 283"/>
          <p:cNvSpPr txBox="1">
            <a:spLocks noChangeArrowheads="1"/>
          </p:cNvSpPr>
          <p:nvPr/>
        </p:nvSpPr>
        <p:spPr bwMode="auto">
          <a:xfrm>
            <a:off x="2643680" y="1776212"/>
            <a:ext cx="5715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1 M LIBOR</a:t>
            </a:r>
          </a:p>
        </p:txBody>
      </p:sp>
      <p:sp>
        <p:nvSpPr>
          <p:cNvPr id="28678" name="Text Box 282"/>
          <p:cNvSpPr txBox="1">
            <a:spLocks noChangeArrowheads="1"/>
          </p:cNvSpPr>
          <p:nvPr/>
        </p:nvSpPr>
        <p:spPr bwMode="auto">
          <a:xfrm>
            <a:off x="2830685" y="2221837"/>
            <a:ext cx="1752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S&amp;P US AAA &amp; AA Rated GIP All 30-Day Net</a:t>
            </a:r>
          </a:p>
        </p:txBody>
      </p:sp>
      <p:sp>
        <p:nvSpPr>
          <p:cNvPr id="28679" name="Text Box 284"/>
          <p:cNvSpPr txBox="1">
            <a:spLocks noChangeArrowheads="1"/>
          </p:cNvSpPr>
          <p:nvPr/>
        </p:nvSpPr>
        <p:spPr bwMode="auto">
          <a:xfrm>
            <a:off x="3055397" y="2001862"/>
            <a:ext cx="6119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90-Day T-Bill</a:t>
            </a:r>
          </a:p>
        </p:txBody>
      </p:sp>
      <p:graphicFrame>
        <p:nvGraphicFramePr>
          <p:cNvPr id="10" name="Chart 9">
            <a:extLst>
              <a:ext uri="{FF2B5EF4-FFF2-40B4-BE49-F238E27FC236}">
                <a16:creationId xmlns:a16="http://schemas.microsoft.com/office/drawing/2014/main" id="{9B07E2A1-A265-4244-8792-8976A713430A}"/>
              </a:ext>
            </a:extLst>
          </p:cNvPr>
          <p:cNvGraphicFramePr>
            <a:graphicFrameLocks/>
          </p:cNvGraphicFramePr>
          <p:nvPr>
            <p:extLst>
              <p:ext uri="{D42A27DB-BD31-4B8C-83A1-F6EECF244321}">
                <p14:modId xmlns:p14="http://schemas.microsoft.com/office/powerpoint/2010/main" val="4199883866"/>
              </p:ext>
            </p:extLst>
          </p:nvPr>
        </p:nvGraphicFramePr>
        <p:xfrm>
          <a:off x="1767380" y="1202789"/>
          <a:ext cx="5303184" cy="29075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886673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281"/>
          <p:cNvSpPr txBox="1">
            <a:spLocks noChangeArrowheads="1"/>
          </p:cNvSpPr>
          <p:nvPr/>
        </p:nvSpPr>
        <p:spPr bwMode="auto">
          <a:xfrm>
            <a:off x="6012535" y="1405156"/>
            <a:ext cx="7334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Florida PRIME </a:t>
            </a:r>
          </a:p>
        </p:txBody>
      </p:sp>
      <p:sp>
        <p:nvSpPr>
          <p:cNvPr id="28676" name="Rectangle 1026"/>
          <p:cNvSpPr>
            <a:spLocks noGrp="1" noChangeArrowheads="1"/>
          </p:cNvSpPr>
          <p:nvPr>
            <p:ph type="title"/>
          </p:nvPr>
        </p:nvSpPr>
        <p:spPr>
          <a:xfrm>
            <a:off x="1506141" y="228601"/>
            <a:ext cx="6172200" cy="390525"/>
          </a:xfrm>
        </p:spPr>
        <p:txBody>
          <a:bodyPr/>
          <a:lstStyle/>
          <a:p>
            <a:pPr eaLnBrk="1" hangingPunct="1"/>
            <a:r>
              <a:rPr lang="en-US" altLang="en-US" dirty="0"/>
              <a:t>Florida PRIME Risk vs. Return </a:t>
            </a:r>
            <a:br>
              <a:rPr lang="en-US" altLang="en-US" dirty="0"/>
            </a:br>
            <a:r>
              <a:rPr lang="en-US" altLang="en-US" dirty="0"/>
              <a:t>3 Years Ending 6/30/2021</a:t>
            </a:r>
          </a:p>
        </p:txBody>
      </p:sp>
      <p:sp>
        <p:nvSpPr>
          <p:cNvPr id="28677" name="Text Box 283"/>
          <p:cNvSpPr txBox="1">
            <a:spLocks noChangeArrowheads="1"/>
          </p:cNvSpPr>
          <p:nvPr/>
        </p:nvSpPr>
        <p:spPr bwMode="auto">
          <a:xfrm>
            <a:off x="5807747" y="1485948"/>
            <a:ext cx="5715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1 M LIBOR</a:t>
            </a:r>
          </a:p>
        </p:txBody>
      </p:sp>
      <p:sp>
        <p:nvSpPr>
          <p:cNvPr id="28678" name="Text Box 282"/>
          <p:cNvSpPr txBox="1">
            <a:spLocks noChangeArrowheads="1"/>
          </p:cNvSpPr>
          <p:nvPr/>
        </p:nvSpPr>
        <p:spPr bwMode="auto">
          <a:xfrm>
            <a:off x="4171574" y="1637338"/>
            <a:ext cx="1752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S&amp;P US AAA &amp; AA Rated GIP All 30-Day Net</a:t>
            </a:r>
          </a:p>
        </p:txBody>
      </p:sp>
      <p:sp>
        <p:nvSpPr>
          <p:cNvPr id="28679" name="Text Box 284"/>
          <p:cNvSpPr txBox="1">
            <a:spLocks noChangeArrowheads="1"/>
          </p:cNvSpPr>
          <p:nvPr/>
        </p:nvSpPr>
        <p:spPr bwMode="auto">
          <a:xfrm>
            <a:off x="5195767" y="1342747"/>
            <a:ext cx="6119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90-Day T-Bill</a:t>
            </a:r>
          </a:p>
        </p:txBody>
      </p:sp>
      <p:graphicFrame>
        <p:nvGraphicFramePr>
          <p:cNvPr id="10" name="Chart 9">
            <a:extLst>
              <a:ext uri="{FF2B5EF4-FFF2-40B4-BE49-F238E27FC236}">
                <a16:creationId xmlns:a16="http://schemas.microsoft.com/office/drawing/2014/main" id="{7CA32ABD-9232-4A02-A561-A706955A1A92}"/>
              </a:ext>
            </a:extLst>
          </p:cNvPr>
          <p:cNvGraphicFramePr>
            <a:graphicFrameLocks/>
          </p:cNvGraphicFramePr>
          <p:nvPr>
            <p:extLst>
              <p:ext uri="{D42A27DB-BD31-4B8C-83A1-F6EECF244321}">
                <p14:modId xmlns:p14="http://schemas.microsoft.com/office/powerpoint/2010/main" val="558085722"/>
              </p:ext>
            </p:extLst>
          </p:nvPr>
        </p:nvGraphicFramePr>
        <p:xfrm>
          <a:off x="1922299" y="1117997"/>
          <a:ext cx="5299402" cy="29075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8961444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281"/>
          <p:cNvSpPr txBox="1">
            <a:spLocks noChangeArrowheads="1"/>
          </p:cNvSpPr>
          <p:nvPr/>
        </p:nvSpPr>
        <p:spPr bwMode="auto">
          <a:xfrm>
            <a:off x="6204124" y="1155694"/>
            <a:ext cx="7334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Florida PRIME </a:t>
            </a:r>
          </a:p>
        </p:txBody>
      </p:sp>
      <p:sp>
        <p:nvSpPr>
          <p:cNvPr id="29700" name="Rectangle 1026"/>
          <p:cNvSpPr>
            <a:spLocks noGrp="1" noChangeArrowheads="1"/>
          </p:cNvSpPr>
          <p:nvPr>
            <p:ph type="title"/>
          </p:nvPr>
        </p:nvSpPr>
        <p:spPr>
          <a:xfrm>
            <a:off x="1485900" y="180475"/>
            <a:ext cx="6172200" cy="390525"/>
          </a:xfrm>
        </p:spPr>
        <p:txBody>
          <a:bodyPr/>
          <a:lstStyle/>
          <a:p>
            <a:pPr eaLnBrk="1" hangingPunct="1"/>
            <a:r>
              <a:rPr lang="en-US" altLang="en-US" dirty="0"/>
              <a:t>Florida PRIME Risk vs. Return </a:t>
            </a:r>
            <a:br>
              <a:rPr lang="en-US" altLang="en-US" dirty="0"/>
            </a:br>
            <a:r>
              <a:rPr lang="en-US" altLang="en-US" dirty="0"/>
              <a:t>5 Years Ending 6/30/2021</a:t>
            </a:r>
          </a:p>
        </p:txBody>
      </p:sp>
      <p:sp>
        <p:nvSpPr>
          <p:cNvPr id="29701" name="Text Box 283"/>
          <p:cNvSpPr txBox="1">
            <a:spLocks noChangeArrowheads="1"/>
          </p:cNvSpPr>
          <p:nvPr/>
        </p:nvSpPr>
        <p:spPr bwMode="auto">
          <a:xfrm>
            <a:off x="6183311" y="1465813"/>
            <a:ext cx="5715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1 M LIBOR</a:t>
            </a:r>
          </a:p>
        </p:txBody>
      </p:sp>
      <p:sp>
        <p:nvSpPr>
          <p:cNvPr id="29702" name="Text Box 282"/>
          <p:cNvSpPr txBox="1">
            <a:spLocks noChangeArrowheads="1"/>
          </p:cNvSpPr>
          <p:nvPr/>
        </p:nvSpPr>
        <p:spPr bwMode="auto">
          <a:xfrm>
            <a:off x="4451524" y="1702528"/>
            <a:ext cx="1752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S&amp;P US AAA &amp; AA Rated GIP All 30-Day Net</a:t>
            </a:r>
          </a:p>
        </p:txBody>
      </p:sp>
      <p:sp>
        <p:nvSpPr>
          <p:cNvPr id="29703" name="Text Box 284"/>
          <p:cNvSpPr txBox="1">
            <a:spLocks noChangeArrowheads="1"/>
          </p:cNvSpPr>
          <p:nvPr/>
        </p:nvSpPr>
        <p:spPr bwMode="auto">
          <a:xfrm>
            <a:off x="6204124" y="1758625"/>
            <a:ext cx="6119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90-Day T-Bill</a:t>
            </a:r>
          </a:p>
        </p:txBody>
      </p:sp>
      <p:graphicFrame>
        <p:nvGraphicFramePr>
          <p:cNvPr id="10" name="Chart 9">
            <a:extLst>
              <a:ext uri="{FF2B5EF4-FFF2-40B4-BE49-F238E27FC236}">
                <a16:creationId xmlns:a16="http://schemas.microsoft.com/office/drawing/2014/main" id="{22936408-6B86-4C6F-8F4B-EE8377D6F048}"/>
              </a:ext>
            </a:extLst>
          </p:cNvPr>
          <p:cNvGraphicFramePr>
            <a:graphicFrameLocks/>
          </p:cNvGraphicFramePr>
          <p:nvPr>
            <p:extLst>
              <p:ext uri="{D42A27DB-BD31-4B8C-83A1-F6EECF244321}">
                <p14:modId xmlns:p14="http://schemas.microsoft.com/office/powerpoint/2010/main" val="3356148192"/>
              </p:ext>
            </p:extLst>
          </p:nvPr>
        </p:nvGraphicFramePr>
        <p:xfrm>
          <a:off x="1922299" y="842332"/>
          <a:ext cx="5299402" cy="34588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29100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1026"/>
          <p:cNvSpPr>
            <a:spLocks noGrp="1" noChangeArrowheads="1"/>
          </p:cNvSpPr>
          <p:nvPr>
            <p:ph type="title"/>
          </p:nvPr>
        </p:nvSpPr>
        <p:spPr/>
        <p:txBody>
          <a:bodyPr/>
          <a:lstStyle/>
          <a:p>
            <a:pPr eaLnBrk="1" hangingPunct="1"/>
            <a:r>
              <a:rPr lang="en-US" altLang="en-US" dirty="0"/>
              <a:t>Return Distribution</a:t>
            </a:r>
            <a:br>
              <a:rPr lang="en-US" altLang="en-US" dirty="0"/>
            </a:br>
            <a:r>
              <a:rPr lang="en-US" altLang="en-US" dirty="0"/>
              <a:t>Periods Ending 6/30/2021</a:t>
            </a:r>
          </a:p>
        </p:txBody>
      </p:sp>
      <p:graphicFrame>
        <p:nvGraphicFramePr>
          <p:cNvPr id="6" name="Chart 5">
            <a:extLst>
              <a:ext uri="{FF2B5EF4-FFF2-40B4-BE49-F238E27FC236}">
                <a16:creationId xmlns:a16="http://schemas.microsoft.com/office/drawing/2014/main" id="{6846195E-0A54-49F2-BC3E-AD7387038A19}"/>
              </a:ext>
            </a:extLst>
          </p:cNvPr>
          <p:cNvGraphicFramePr>
            <a:graphicFrameLocks/>
          </p:cNvGraphicFramePr>
          <p:nvPr>
            <p:extLst>
              <p:ext uri="{D42A27DB-BD31-4B8C-83A1-F6EECF244321}">
                <p14:modId xmlns:p14="http://schemas.microsoft.com/office/powerpoint/2010/main" val="2326731051"/>
              </p:ext>
            </p:extLst>
          </p:nvPr>
        </p:nvGraphicFramePr>
        <p:xfrm>
          <a:off x="1674019" y="801688"/>
          <a:ext cx="5795963" cy="3540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0203769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p:txBody>
          <a:bodyPr/>
          <a:lstStyle/>
          <a:p>
            <a:pPr eaLnBrk="1" hangingPunct="1"/>
            <a:r>
              <a:rPr lang="en-US" altLang="en-US" dirty="0"/>
              <a:t>Standard Deviation Distribution</a:t>
            </a:r>
            <a:br>
              <a:rPr lang="en-US" altLang="en-US" dirty="0"/>
            </a:br>
            <a:r>
              <a:rPr lang="en-US" altLang="en-US" dirty="0"/>
              <a:t>Periods Ending 6/30/2021</a:t>
            </a:r>
          </a:p>
        </p:txBody>
      </p:sp>
      <p:graphicFrame>
        <p:nvGraphicFramePr>
          <p:cNvPr id="6" name="Chart 5">
            <a:extLst>
              <a:ext uri="{FF2B5EF4-FFF2-40B4-BE49-F238E27FC236}">
                <a16:creationId xmlns:a16="http://schemas.microsoft.com/office/drawing/2014/main" id="{93B00AA0-212A-42C1-92F9-D1F26CFAC6CC}"/>
              </a:ext>
            </a:extLst>
          </p:cNvPr>
          <p:cNvGraphicFramePr>
            <a:graphicFrameLocks/>
          </p:cNvGraphicFramePr>
          <p:nvPr>
            <p:extLst>
              <p:ext uri="{D42A27DB-BD31-4B8C-83A1-F6EECF244321}">
                <p14:modId xmlns:p14="http://schemas.microsoft.com/office/powerpoint/2010/main" val="1967145469"/>
              </p:ext>
            </p:extLst>
          </p:nvPr>
        </p:nvGraphicFramePr>
        <p:xfrm>
          <a:off x="1700213" y="794742"/>
          <a:ext cx="5743575" cy="35540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808946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pPr eaLnBrk="1" hangingPunct="1"/>
            <a:r>
              <a:rPr lang="pt-BR" altLang="en-US"/>
              <a:t/>
            </a:r>
            <a:br>
              <a:rPr lang="pt-BR" altLang="en-US"/>
            </a:br>
            <a:r>
              <a:rPr lang="en-US" altLang="en-US"/>
              <a:t>Appendix</a:t>
            </a:r>
          </a:p>
        </p:txBody>
      </p:sp>
    </p:spTree>
    <p:extLst>
      <p:ext uri="{BB962C8B-B14F-4D97-AF65-F5344CB8AC3E}">
        <p14:creationId xmlns:p14="http://schemas.microsoft.com/office/powerpoint/2010/main" val="146200158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p:txBody>
          <a:bodyPr/>
          <a:lstStyle/>
          <a:p>
            <a:pPr eaLnBrk="1" hangingPunct="1"/>
            <a:r>
              <a:rPr lang="en-US" altLang="en-US" dirty="0"/>
              <a:t>FRS Investment Plan Costs</a:t>
            </a:r>
          </a:p>
        </p:txBody>
      </p:sp>
      <p:sp>
        <p:nvSpPr>
          <p:cNvPr id="34819" name="Rectangle 5"/>
          <p:cNvSpPr>
            <a:spLocks noChangeArrowheads="1"/>
          </p:cNvSpPr>
          <p:nvPr/>
        </p:nvSpPr>
        <p:spPr bwMode="auto">
          <a:xfrm>
            <a:off x="1749029" y="3879057"/>
            <a:ext cx="4686300" cy="17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 hangingPunct="1">
              <a:spcBef>
                <a:spcPct val="0"/>
              </a:spcBef>
              <a:spcAft>
                <a:spcPct val="20000"/>
              </a:spcAft>
              <a:buClrTx/>
              <a:buNone/>
            </a:pPr>
            <a:r>
              <a:rPr lang="en-US" altLang="en-US" sz="750" dirty="0">
                <a:solidFill>
                  <a:srgbClr val="000000"/>
                </a:solidFill>
                <a:cs typeface="Arial" charset="0"/>
              </a:rPr>
              <a:t>*Average fee of multiple products in category as of 6/30/2021.</a:t>
            </a:r>
          </a:p>
        </p:txBody>
      </p:sp>
      <p:sp>
        <p:nvSpPr>
          <p:cNvPr id="34820" name="Rectangle 6"/>
          <p:cNvSpPr>
            <a:spLocks noChangeArrowheads="1"/>
          </p:cNvSpPr>
          <p:nvPr/>
        </p:nvSpPr>
        <p:spPr bwMode="auto">
          <a:xfrm>
            <a:off x="1706166" y="4056461"/>
            <a:ext cx="4686300" cy="17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 hangingPunct="1">
              <a:spcBef>
                <a:spcPct val="0"/>
              </a:spcBef>
              <a:spcAft>
                <a:spcPct val="20000"/>
              </a:spcAft>
              <a:buClrTx/>
              <a:buNone/>
            </a:pPr>
            <a:r>
              <a:rPr lang="en-US" altLang="en-US" sz="750" dirty="0">
                <a:solidFill>
                  <a:srgbClr val="000000"/>
                </a:solidFill>
                <a:cs typeface="Arial" charset="0"/>
              </a:rPr>
              <a:t>**Source: Aon’s annual mutual fund expense analysis as of 12/31/2020.</a:t>
            </a:r>
          </a:p>
        </p:txBody>
      </p:sp>
      <p:sp>
        <p:nvSpPr>
          <p:cNvPr id="34821" name="Line 9"/>
          <p:cNvSpPr>
            <a:spLocks noChangeShapeType="1"/>
          </p:cNvSpPr>
          <p:nvPr/>
        </p:nvSpPr>
        <p:spPr bwMode="auto">
          <a:xfrm>
            <a:off x="1914525" y="4048126"/>
            <a:ext cx="0" cy="34051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a:solidFill>
                <a:srgbClr val="000000"/>
              </a:solidFill>
              <a:latin typeface="Arial" charset="0"/>
              <a:ea typeface="MS PGothic" pitchFamily="34" charset="-128"/>
            </a:endParaRPr>
          </a:p>
        </p:txBody>
      </p:sp>
      <p:sp>
        <p:nvSpPr>
          <p:cNvPr id="34822" name="Line 10"/>
          <p:cNvSpPr>
            <a:spLocks noChangeShapeType="1"/>
          </p:cNvSpPr>
          <p:nvPr/>
        </p:nvSpPr>
        <p:spPr bwMode="auto">
          <a:xfrm>
            <a:off x="6600825" y="4048126"/>
            <a:ext cx="0" cy="34051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a:solidFill>
                <a:srgbClr val="000000"/>
              </a:solidFill>
              <a:latin typeface="Arial" charset="0"/>
              <a:ea typeface="MS PGothic" pitchFamily="34" charset="-128"/>
            </a:endParaRPr>
          </a:p>
        </p:txBody>
      </p:sp>
      <p:sp>
        <p:nvSpPr>
          <p:cNvPr id="34823" name="Line 7"/>
          <p:cNvSpPr>
            <a:spLocks noChangeShapeType="1"/>
          </p:cNvSpPr>
          <p:nvPr/>
        </p:nvSpPr>
        <p:spPr bwMode="auto">
          <a:xfrm>
            <a:off x="1914525" y="4048125"/>
            <a:ext cx="468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a:solidFill>
                <a:srgbClr val="000000"/>
              </a:solidFill>
              <a:latin typeface="Arial" charset="0"/>
              <a:ea typeface="MS PGothic" pitchFamily="34" charset="-128"/>
            </a:endParaRPr>
          </a:p>
        </p:txBody>
      </p:sp>
      <p:graphicFrame>
        <p:nvGraphicFramePr>
          <p:cNvPr id="10" name="Table 9"/>
          <p:cNvGraphicFramePr>
            <a:graphicFrameLocks noGrp="1"/>
          </p:cNvGraphicFramePr>
          <p:nvPr>
            <p:extLst>
              <p:ext uri="{D42A27DB-BD31-4B8C-83A1-F6EECF244321}">
                <p14:modId xmlns:p14="http://schemas.microsoft.com/office/powerpoint/2010/main" val="637419769"/>
              </p:ext>
            </p:extLst>
          </p:nvPr>
        </p:nvGraphicFramePr>
        <p:xfrm>
          <a:off x="2106217" y="848916"/>
          <a:ext cx="4686301" cy="2922975"/>
        </p:xfrm>
        <a:graphic>
          <a:graphicData uri="http://schemas.openxmlformats.org/drawingml/2006/table">
            <a:tbl>
              <a:tblPr/>
              <a:tblGrid>
                <a:gridCol w="1663929">
                  <a:extLst>
                    <a:ext uri="{9D8B030D-6E8A-4147-A177-3AD203B41FA5}">
                      <a16:colId xmlns:a16="http://schemas.microsoft.com/office/drawing/2014/main" val="20000"/>
                    </a:ext>
                  </a:extLst>
                </a:gridCol>
                <a:gridCol w="1511186">
                  <a:extLst>
                    <a:ext uri="{9D8B030D-6E8A-4147-A177-3AD203B41FA5}">
                      <a16:colId xmlns:a16="http://schemas.microsoft.com/office/drawing/2014/main" val="20001"/>
                    </a:ext>
                  </a:extLst>
                </a:gridCol>
                <a:gridCol w="1511186">
                  <a:extLst>
                    <a:ext uri="{9D8B030D-6E8A-4147-A177-3AD203B41FA5}">
                      <a16:colId xmlns:a16="http://schemas.microsoft.com/office/drawing/2014/main" val="20002"/>
                    </a:ext>
                  </a:extLst>
                </a:gridCol>
              </a:tblGrid>
              <a:tr h="671493">
                <a:tc>
                  <a:txBody>
                    <a:bodyPr/>
                    <a:lstStyle/>
                    <a:p>
                      <a:pPr algn="ctr" fontAlgn="ctr"/>
                      <a:r>
                        <a:rPr lang="en-US" sz="900" b="1" i="0" u="none" strike="noStrike" dirty="0">
                          <a:effectLst/>
                          <a:latin typeface="Arial"/>
                        </a:rPr>
                        <a:t>Investment Category</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dirty="0">
                          <a:effectLst/>
                          <a:latin typeface="Arial"/>
                        </a:rPr>
                        <a:t>Investment Plan Fee*</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dirty="0">
                          <a:effectLst/>
                          <a:latin typeface="Arial"/>
                        </a:rPr>
                        <a:t>Average Mutual Fund Fee**</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75247">
                <a:tc>
                  <a:txBody>
                    <a:bodyPr/>
                    <a:lstStyle/>
                    <a:p>
                      <a:pPr algn="l" fontAlgn="ctr"/>
                      <a:r>
                        <a:rPr lang="en-US" sz="900" b="0" i="0" u="none" strike="noStrike" dirty="0">
                          <a:effectLst/>
                          <a:latin typeface="Arial"/>
                        </a:rPr>
                        <a:t>   Domestic Equity</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0.16%</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a:rPr>
                        <a:t>0.87%</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5247">
                <a:tc>
                  <a:txBody>
                    <a:bodyPr/>
                    <a:lstStyle/>
                    <a:p>
                      <a:pPr algn="l" fontAlgn="ctr"/>
                      <a:r>
                        <a:rPr lang="en-US" sz="900" b="0" i="0" u="none" strike="noStrike" dirty="0">
                          <a:effectLst/>
                          <a:latin typeface="Arial"/>
                        </a:rPr>
                        <a:t>   International Equity</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0.32%</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a:rPr>
                        <a:t>0.95%</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5247">
                <a:tc>
                  <a:txBody>
                    <a:bodyPr/>
                    <a:lstStyle/>
                    <a:p>
                      <a:pPr algn="l" fontAlgn="ctr"/>
                      <a:r>
                        <a:rPr lang="en-US" sz="900" b="0" i="0" u="none" strike="noStrike" dirty="0">
                          <a:effectLst/>
                          <a:latin typeface="Arial"/>
                        </a:rPr>
                        <a:t>   Diversified Bonds</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0.14%</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a:rPr>
                        <a:t>0.45%</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75247">
                <a:tc>
                  <a:txBody>
                    <a:bodyPr/>
                    <a:lstStyle/>
                    <a:p>
                      <a:pPr algn="l" fontAlgn="ctr"/>
                      <a:r>
                        <a:rPr lang="en-US" sz="900" b="0" i="0" u="none" strike="noStrike" dirty="0">
                          <a:effectLst/>
                          <a:latin typeface="Arial"/>
                        </a:rPr>
                        <a:t>   Target Date</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0.14%</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a:rPr>
                        <a:t>0.45%</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75247">
                <a:tc>
                  <a:txBody>
                    <a:bodyPr/>
                    <a:lstStyle/>
                    <a:p>
                      <a:pPr algn="l" fontAlgn="ctr"/>
                      <a:r>
                        <a:rPr lang="en-US" sz="900" b="0" i="0" u="none" strike="noStrike" dirty="0">
                          <a:effectLst/>
                          <a:latin typeface="Arial"/>
                        </a:rPr>
                        <a:t>   Money Market</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0.06%</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a:rPr>
                        <a:t>0.24%</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75247">
                <a:tc>
                  <a:txBody>
                    <a:bodyPr/>
                    <a:lstStyle/>
                    <a:p>
                      <a:pPr algn="l" fontAlgn="ctr"/>
                      <a:r>
                        <a:rPr lang="en-US" sz="900" b="0" i="0" u="none" strike="noStrike" dirty="0">
                          <a:effectLst/>
                          <a:latin typeface="Arial"/>
                        </a:rPr>
                        <a:t>   Inflation Protected Securities</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0.36%</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a:rPr>
                        <a:t>0.35%</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6426663"/>
                  </a:ext>
                </a:extLst>
              </a:tr>
            </a:tbl>
          </a:graphicData>
        </a:graphic>
      </p:graphicFrame>
    </p:spTree>
    <p:extLst>
      <p:ext uri="{BB962C8B-B14F-4D97-AF65-F5344CB8AC3E}">
        <p14:creationId xmlns:p14="http://schemas.microsoft.com/office/powerpoint/2010/main" val="46136525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1026"/>
          <p:cNvSpPr>
            <a:spLocks noGrp="1" noChangeArrowheads="1"/>
          </p:cNvSpPr>
          <p:nvPr>
            <p:ph type="title"/>
          </p:nvPr>
        </p:nvSpPr>
        <p:spPr/>
        <p:txBody>
          <a:bodyPr/>
          <a:lstStyle/>
          <a:p>
            <a:pPr eaLnBrk="1" hangingPunct="1"/>
            <a:r>
              <a:rPr lang="en-US" altLang="en-US"/>
              <a:t>Investment Plan Fiscal Year End Assets Under Management</a:t>
            </a:r>
          </a:p>
        </p:txBody>
      </p:sp>
      <p:sp>
        <p:nvSpPr>
          <p:cNvPr id="35844" name="Text Box 1267"/>
          <p:cNvSpPr txBox="1">
            <a:spLocks noChangeArrowheads="1"/>
          </p:cNvSpPr>
          <p:nvPr/>
        </p:nvSpPr>
        <p:spPr bwMode="auto">
          <a:xfrm>
            <a:off x="1851424" y="4432698"/>
            <a:ext cx="17549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0"/>
              </a:spcBef>
              <a:spcAft>
                <a:spcPct val="0"/>
              </a:spcAft>
              <a:buClrTx/>
              <a:buNone/>
            </a:pPr>
            <a:r>
              <a:rPr lang="en-US" altLang="en-US" sz="750">
                <a:solidFill>
                  <a:srgbClr val="000000"/>
                </a:solidFill>
                <a:cs typeface="Arial" charset="0"/>
              </a:rPr>
              <a:t>Source: Investment Plan Administrator </a:t>
            </a:r>
          </a:p>
        </p:txBody>
      </p:sp>
      <p:sp>
        <p:nvSpPr>
          <p:cNvPr id="35845" name="Text Box 113"/>
          <p:cNvSpPr txBox="1">
            <a:spLocks noChangeArrowheads="1"/>
          </p:cNvSpPr>
          <p:nvPr/>
        </p:nvSpPr>
        <p:spPr bwMode="auto">
          <a:xfrm>
            <a:off x="1782214" y="916128"/>
            <a:ext cx="13489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750" b="1" dirty="0">
                <a:solidFill>
                  <a:srgbClr val="000000"/>
                </a:solidFill>
                <a:cs typeface="Arial" charset="0"/>
              </a:rPr>
              <a:t>By Fiscal Year ($ millions)</a:t>
            </a:r>
          </a:p>
        </p:txBody>
      </p:sp>
      <p:graphicFrame>
        <p:nvGraphicFramePr>
          <p:cNvPr id="7" name="Chart 6">
            <a:extLst>
              <a:ext uri="{FF2B5EF4-FFF2-40B4-BE49-F238E27FC236}">
                <a16:creationId xmlns:a16="http://schemas.microsoft.com/office/drawing/2014/main" id="{9942A867-CD13-4D77-A148-C93F47D77469}"/>
              </a:ext>
            </a:extLst>
          </p:cNvPr>
          <p:cNvGraphicFramePr>
            <a:graphicFrameLocks/>
          </p:cNvGraphicFramePr>
          <p:nvPr>
            <p:extLst>
              <p:ext uri="{D42A27DB-BD31-4B8C-83A1-F6EECF244321}">
                <p14:modId xmlns:p14="http://schemas.microsoft.com/office/powerpoint/2010/main" val="2329215246"/>
              </p:ext>
            </p:extLst>
          </p:nvPr>
        </p:nvGraphicFramePr>
        <p:xfrm>
          <a:off x="1485901" y="1169347"/>
          <a:ext cx="6393656" cy="29432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121838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1026"/>
          <p:cNvSpPr>
            <a:spLocks noGrp="1" noChangeArrowheads="1"/>
          </p:cNvSpPr>
          <p:nvPr>
            <p:ph type="title"/>
          </p:nvPr>
        </p:nvSpPr>
        <p:spPr/>
        <p:txBody>
          <a:bodyPr/>
          <a:lstStyle/>
          <a:p>
            <a:pPr eaLnBrk="1" hangingPunct="1"/>
            <a:r>
              <a:rPr lang="en-US" altLang="en-US"/>
              <a:t/>
            </a:r>
            <a:br>
              <a:rPr lang="en-US" altLang="en-US"/>
            </a:br>
            <a:r>
              <a:rPr lang="en-US" altLang="en-US"/>
              <a:t> Investment Plan Membership</a:t>
            </a:r>
          </a:p>
        </p:txBody>
      </p:sp>
      <p:sp>
        <p:nvSpPr>
          <p:cNvPr id="36868" name="Text Box 1267"/>
          <p:cNvSpPr txBox="1">
            <a:spLocks noChangeArrowheads="1"/>
          </p:cNvSpPr>
          <p:nvPr/>
        </p:nvSpPr>
        <p:spPr bwMode="auto">
          <a:xfrm>
            <a:off x="1851424" y="4432698"/>
            <a:ext cx="17549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0"/>
              </a:spcBef>
              <a:spcAft>
                <a:spcPct val="0"/>
              </a:spcAft>
              <a:buClrTx/>
              <a:buNone/>
            </a:pPr>
            <a:r>
              <a:rPr lang="en-US" altLang="en-US" sz="750">
                <a:solidFill>
                  <a:srgbClr val="000000"/>
                </a:solidFill>
                <a:cs typeface="Arial" charset="0"/>
              </a:rPr>
              <a:t>Source: Investment Plan Administrator </a:t>
            </a:r>
          </a:p>
        </p:txBody>
      </p:sp>
      <p:sp>
        <p:nvSpPr>
          <p:cNvPr id="2" name="TextBox 1">
            <a:extLst>
              <a:ext uri="{FF2B5EF4-FFF2-40B4-BE49-F238E27FC236}">
                <a16:creationId xmlns:a16="http://schemas.microsoft.com/office/drawing/2014/main" id="{5E028DB9-472C-4B2B-8810-C3C9F5B02582}"/>
              </a:ext>
            </a:extLst>
          </p:cNvPr>
          <p:cNvSpPr txBox="1"/>
          <p:nvPr/>
        </p:nvSpPr>
        <p:spPr>
          <a:xfrm>
            <a:off x="3967991" y="3710840"/>
            <a:ext cx="1295825" cy="196208"/>
          </a:xfrm>
          <a:prstGeom prst="rect">
            <a:avLst/>
          </a:prstGeom>
          <a:noFill/>
        </p:spPr>
        <p:txBody>
          <a:bodyPr wrap="square" rtlCol="0">
            <a:spAutoFit/>
          </a:bodyPr>
          <a:lstStyle/>
          <a:p>
            <a:pPr defTabSz="685800" fontAlgn="base">
              <a:spcBef>
                <a:spcPct val="0"/>
              </a:spcBef>
              <a:spcAft>
                <a:spcPct val="0"/>
              </a:spcAft>
            </a:pPr>
            <a:r>
              <a:rPr lang="en-US" sz="675" b="1" dirty="0">
                <a:solidFill>
                  <a:srgbClr val="000000"/>
                </a:solidFill>
                <a:latin typeface="Arial" charset="0"/>
                <a:ea typeface="MS PGothic" pitchFamily="34" charset="-128"/>
              </a:rPr>
              <a:t>* Period Ending 6/30/2021</a:t>
            </a:r>
          </a:p>
        </p:txBody>
      </p:sp>
      <p:graphicFrame>
        <p:nvGraphicFramePr>
          <p:cNvPr id="7" name="Chart 6">
            <a:extLst>
              <a:ext uri="{FF2B5EF4-FFF2-40B4-BE49-F238E27FC236}">
                <a16:creationId xmlns:a16="http://schemas.microsoft.com/office/drawing/2014/main" id="{B294B9D0-6E91-4D34-BEF9-A3B531D20A6D}"/>
              </a:ext>
            </a:extLst>
          </p:cNvPr>
          <p:cNvGraphicFramePr>
            <a:graphicFrameLocks/>
          </p:cNvGraphicFramePr>
          <p:nvPr>
            <p:extLst>
              <p:ext uri="{D42A27DB-BD31-4B8C-83A1-F6EECF244321}">
                <p14:modId xmlns:p14="http://schemas.microsoft.com/office/powerpoint/2010/main" val="1442860131"/>
              </p:ext>
            </p:extLst>
          </p:nvPr>
        </p:nvGraphicFramePr>
        <p:xfrm>
          <a:off x="1618060" y="975621"/>
          <a:ext cx="5907881" cy="28217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8977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DD0BFD-E573-47C5-9C4F-D2FE6F61A389}"/>
              </a:ext>
            </a:extLst>
          </p:cNvPr>
          <p:cNvPicPr>
            <a:picLocks noChangeAspect="1"/>
          </p:cNvPicPr>
          <p:nvPr/>
        </p:nvPicPr>
        <p:blipFill rotWithShape="1">
          <a:blip r:embed="rId2"/>
          <a:srcRect b="8014"/>
          <a:stretch/>
        </p:blipFill>
        <p:spPr>
          <a:xfrm>
            <a:off x="1188728" y="859536"/>
            <a:ext cx="6124816" cy="2271389"/>
          </a:xfrm>
          <a:prstGeom prst="rect">
            <a:avLst/>
          </a:prstGeom>
        </p:spPr>
      </p:pic>
      <p:sp>
        <p:nvSpPr>
          <p:cNvPr id="38914" name="Rectangle 3"/>
          <p:cNvSpPr>
            <a:spLocks noGrp="1" noChangeArrowheads="1"/>
          </p:cNvSpPr>
          <p:nvPr>
            <p:ph type="title"/>
          </p:nvPr>
        </p:nvSpPr>
        <p:spPr/>
        <p:txBody>
          <a:bodyPr/>
          <a:lstStyle/>
          <a:p>
            <a:r>
              <a:rPr lang="en-US" altLang="en-US" dirty="0"/>
              <a:t>Portfolio Analysis</a:t>
            </a:r>
            <a:br>
              <a:rPr lang="en-US" altLang="en-US" dirty="0"/>
            </a:br>
            <a:r>
              <a:rPr lang="en-US" altLang="en-US" sz="1600" dirty="0"/>
              <a:t>Range of Nominal Returns</a:t>
            </a:r>
          </a:p>
        </p:txBody>
      </p:sp>
      <p:sp>
        <p:nvSpPr>
          <p:cNvPr id="7" name="TextBox 6"/>
          <p:cNvSpPr txBox="1"/>
          <p:nvPr/>
        </p:nvSpPr>
        <p:spPr>
          <a:xfrm>
            <a:off x="4217144" y="1098126"/>
            <a:ext cx="2458193"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Actuarial assumed rate of return (7.00%)</a:t>
            </a:r>
          </a:p>
        </p:txBody>
      </p:sp>
      <p:cxnSp>
        <p:nvCxnSpPr>
          <p:cNvPr id="8" name="Straight Arrow Connector 7"/>
          <p:cNvCxnSpPr>
            <a:cxnSpLocks/>
          </p:cNvCxnSpPr>
          <p:nvPr/>
        </p:nvCxnSpPr>
        <p:spPr bwMode="auto">
          <a:xfrm flipH="1">
            <a:off x="5167423" y="1297059"/>
            <a:ext cx="278818" cy="69817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Rectangle 9"/>
          <p:cNvSpPr/>
          <p:nvPr/>
        </p:nvSpPr>
        <p:spPr>
          <a:xfrm>
            <a:off x="367668" y="4547613"/>
            <a:ext cx="7198994" cy="123111"/>
          </a:xfrm>
          <a:prstGeom prst="rect">
            <a:avLst/>
          </a:prstGeom>
        </p:spPr>
        <p:txBody>
          <a:bodyPr wrap="square" lIns="0" tIns="0" rIns="0" bIns="0"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Note: Returns based on Aon Investments' 30 Year Capital Market Assumptions as of June 30, 2021 adjusted for the average global equity risk premium</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661" y="3491548"/>
            <a:ext cx="1228725" cy="864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Table 11"/>
          <p:cNvGraphicFramePr>
            <a:graphicFrameLocks noGrp="1"/>
          </p:cNvGraphicFramePr>
          <p:nvPr>
            <p:extLst>
              <p:ext uri="{D42A27DB-BD31-4B8C-83A1-F6EECF244321}">
                <p14:modId xmlns:p14="http://schemas.microsoft.com/office/powerpoint/2010/main" val="2748420420"/>
              </p:ext>
            </p:extLst>
          </p:nvPr>
        </p:nvGraphicFramePr>
        <p:xfrm>
          <a:off x="457200" y="3200400"/>
          <a:ext cx="7040880" cy="1264920"/>
        </p:xfrm>
        <a:graphic>
          <a:graphicData uri="http://schemas.openxmlformats.org/drawingml/2006/table">
            <a:tbl>
              <a:tblPr firstRow="1" bandRow="1">
                <a:tableStyleId>{073A0DAA-6AF3-43AB-8588-CEC1D06C72B9}</a:tableStyleId>
              </a:tblPr>
              <a:tblGrid>
                <a:gridCol w="1097280">
                  <a:extLst>
                    <a:ext uri="{9D8B030D-6E8A-4147-A177-3AD203B41FA5}">
                      <a16:colId xmlns:a16="http://schemas.microsoft.com/office/drawing/2014/main" val="20000"/>
                    </a:ext>
                  </a:extLst>
                </a:gridCol>
                <a:gridCol w="1188720">
                  <a:extLst>
                    <a:ext uri="{9D8B030D-6E8A-4147-A177-3AD203B41FA5}">
                      <a16:colId xmlns:a16="http://schemas.microsoft.com/office/drawing/2014/main" val="20001"/>
                    </a:ext>
                  </a:extLst>
                </a:gridCol>
                <a:gridCol w="1188720">
                  <a:extLst>
                    <a:ext uri="{9D8B030D-6E8A-4147-A177-3AD203B41FA5}">
                      <a16:colId xmlns:a16="http://schemas.microsoft.com/office/drawing/2014/main" val="1199433385"/>
                    </a:ext>
                  </a:extLst>
                </a:gridCol>
                <a:gridCol w="1188720">
                  <a:extLst>
                    <a:ext uri="{9D8B030D-6E8A-4147-A177-3AD203B41FA5}">
                      <a16:colId xmlns:a16="http://schemas.microsoft.com/office/drawing/2014/main" val="20002"/>
                    </a:ext>
                  </a:extLst>
                </a:gridCol>
                <a:gridCol w="1188720">
                  <a:extLst>
                    <a:ext uri="{9D8B030D-6E8A-4147-A177-3AD203B41FA5}">
                      <a16:colId xmlns:a16="http://schemas.microsoft.com/office/drawing/2014/main" val="20003"/>
                    </a:ext>
                  </a:extLst>
                </a:gridCol>
                <a:gridCol w="1188720">
                  <a:extLst>
                    <a:ext uri="{9D8B030D-6E8A-4147-A177-3AD203B41FA5}">
                      <a16:colId xmlns:a16="http://schemas.microsoft.com/office/drawing/2014/main" val="20004"/>
                    </a:ext>
                  </a:extLst>
                </a:gridCol>
              </a:tblGrid>
              <a:tr h="288894">
                <a:tc>
                  <a:txBody>
                    <a:bodyPr/>
                    <a:lstStyle/>
                    <a:p>
                      <a:pPr algn="ctr"/>
                      <a:r>
                        <a:rPr lang="en-US" sz="800" dirty="0"/>
                        <a:t>Percentile</a:t>
                      </a:r>
                      <a:endParaRPr lang="en-US" sz="800" dirty="0">
                        <a:latin typeface="+mn-lt"/>
                      </a:endParaRP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800" dirty="0"/>
                        <a:t>Current Policy – </a:t>
                      </a:r>
                    </a:p>
                    <a:p>
                      <a:pPr algn="ctr"/>
                      <a:r>
                        <a:rPr lang="en-US" sz="800" dirty="0"/>
                        <a:t>1 Year</a:t>
                      </a:r>
                      <a:endParaRPr lang="en-US" sz="800" dirty="0">
                        <a:latin typeface="+mn-lt"/>
                      </a:endParaRP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800" dirty="0"/>
                        <a:t>Current Policy – </a:t>
                      </a:r>
                    </a:p>
                    <a:p>
                      <a:pPr algn="ctr"/>
                      <a:r>
                        <a:rPr lang="en-US" sz="800" dirty="0"/>
                        <a:t>5 Year</a:t>
                      </a:r>
                      <a:endParaRPr lang="en-US" sz="800" dirty="0">
                        <a:latin typeface="+mn-lt"/>
                      </a:endParaRP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800" dirty="0"/>
                        <a:t>Current Policy – </a:t>
                      </a:r>
                    </a:p>
                    <a:p>
                      <a:pPr algn="ctr"/>
                      <a:r>
                        <a:rPr lang="en-US" sz="800" dirty="0"/>
                        <a:t>10 Year</a:t>
                      </a:r>
                      <a:endParaRPr lang="en-US" sz="800" dirty="0">
                        <a:latin typeface="+mn-lt"/>
                      </a:endParaRP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800" dirty="0"/>
                        <a:t>Current Policy – </a:t>
                      </a:r>
                    </a:p>
                    <a:p>
                      <a:pPr algn="ctr"/>
                      <a:r>
                        <a:rPr lang="en-US" sz="800" dirty="0"/>
                        <a:t>15 Year</a:t>
                      </a:r>
                      <a:endParaRPr lang="en-US" sz="800" dirty="0">
                        <a:latin typeface="+mn-lt"/>
                      </a:endParaRP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800" dirty="0"/>
                        <a:t>Current Policy – </a:t>
                      </a:r>
                    </a:p>
                    <a:p>
                      <a:pPr algn="ctr"/>
                      <a:r>
                        <a:rPr lang="en-US" sz="800" dirty="0"/>
                        <a:t>30 Year</a:t>
                      </a:r>
                      <a:endParaRPr lang="en-US" sz="800" dirty="0">
                        <a:latin typeface="+mn-lt"/>
                      </a:endParaRP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extLst>
                  <a:ext uri="{0D108BD9-81ED-4DB2-BD59-A6C34878D82A}">
                    <a16:rowId xmlns:a16="http://schemas.microsoft.com/office/drawing/2014/main" val="10000"/>
                  </a:ext>
                </a:extLst>
              </a:tr>
              <a:tr h="176155">
                <a:tc>
                  <a:txBody>
                    <a:bodyPr/>
                    <a:lstStyle/>
                    <a:p>
                      <a:pPr algn="ctr"/>
                      <a:r>
                        <a:rPr lang="en-US" sz="800" dirty="0"/>
                        <a:t>5</a:t>
                      </a:r>
                      <a:r>
                        <a:rPr lang="en-US" sz="800" baseline="30000" dirty="0"/>
                        <a:t>th</a:t>
                      </a:r>
                      <a:endParaRPr lang="en-US" sz="800" dirty="0">
                        <a:solidFill>
                          <a:schemeClr val="tx1"/>
                        </a:solidFill>
                        <a:latin typeface="+mn-lt"/>
                      </a:endParaRPr>
                    </a:p>
                  </a:txBody>
                  <a:tcPr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-13.04%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-2.92%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-0.35%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0.81%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2.34%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76155">
                <a:tc>
                  <a:txBody>
                    <a:bodyPr/>
                    <a:lstStyle/>
                    <a:p>
                      <a:pPr algn="ctr"/>
                      <a:r>
                        <a:rPr lang="en-US" sz="800" dirty="0"/>
                        <a:t>25</a:t>
                      </a:r>
                      <a:r>
                        <a:rPr lang="en-US" sz="800" baseline="30000" dirty="0"/>
                        <a:t>th</a:t>
                      </a:r>
                      <a:endParaRPr lang="en-US" sz="800" dirty="0">
                        <a:solidFill>
                          <a:schemeClr val="tx1"/>
                        </a:solidFill>
                        <a:latin typeface="+mn-lt"/>
                      </a:endParaRPr>
                    </a:p>
                  </a:txBody>
                  <a:tcPr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-2.20%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2.32%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3.42%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3.91%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4.56%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76155">
                <a:tc>
                  <a:txBody>
                    <a:bodyPr/>
                    <a:lstStyle/>
                    <a:p>
                      <a:pPr algn="ctr"/>
                      <a:r>
                        <a:rPr lang="en-US" sz="800" dirty="0"/>
                        <a:t>50</a:t>
                      </a:r>
                      <a:r>
                        <a:rPr lang="en-US" sz="800" baseline="30000" dirty="0"/>
                        <a:t>th</a:t>
                      </a:r>
                      <a:endParaRPr lang="en-US" sz="800" dirty="0">
                        <a:solidFill>
                          <a:schemeClr val="tx1"/>
                        </a:solidFill>
                        <a:latin typeface="+mn-lt"/>
                      </a:endParaRPr>
                    </a:p>
                  </a:txBody>
                  <a:tcPr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6.13%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6.13%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6.13%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6.13%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6.13%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76155">
                <a:tc>
                  <a:txBody>
                    <a:bodyPr/>
                    <a:lstStyle/>
                    <a:p>
                      <a:pPr algn="ctr"/>
                      <a:r>
                        <a:rPr lang="en-US" sz="800" dirty="0"/>
                        <a:t>75</a:t>
                      </a:r>
                      <a:r>
                        <a:rPr lang="en-US" sz="800" baseline="30000" dirty="0"/>
                        <a:t>th</a:t>
                      </a:r>
                      <a:endParaRPr lang="en-US" sz="800" dirty="0">
                        <a:solidFill>
                          <a:schemeClr val="tx1"/>
                        </a:solidFill>
                        <a:latin typeface="+mn-lt"/>
                      </a:endParaRPr>
                    </a:p>
                  </a:txBody>
                  <a:tcPr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15.16%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10.08%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8.90%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8.39%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7.72%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76155">
                <a:tc>
                  <a:txBody>
                    <a:bodyPr/>
                    <a:lstStyle/>
                    <a:p>
                      <a:pPr algn="ctr"/>
                      <a:r>
                        <a:rPr lang="en-US" sz="800" dirty="0"/>
                        <a:t>95</a:t>
                      </a:r>
                      <a:r>
                        <a:rPr lang="en-US" sz="800" baseline="30000" dirty="0"/>
                        <a:t>th</a:t>
                      </a:r>
                      <a:endParaRPr lang="en-US" sz="800" dirty="0">
                        <a:solidFill>
                          <a:schemeClr val="tx1"/>
                        </a:solidFill>
                        <a:latin typeface="+mn-lt"/>
                      </a:endParaRPr>
                    </a:p>
                  </a:txBody>
                  <a:tcPr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29.52%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16.02%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13.03%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11.73%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10.06%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136600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p:txBody>
          <a:bodyPr/>
          <a:lstStyle/>
          <a:p>
            <a:pPr eaLnBrk="1" hangingPunct="1"/>
            <a:r>
              <a:rPr lang="en-US" altLang="en-US" dirty="0"/>
              <a:t>Florida Hurricane Catastrophe Funds Background and Details</a:t>
            </a:r>
          </a:p>
        </p:txBody>
      </p:sp>
      <p:sp>
        <p:nvSpPr>
          <p:cNvPr id="36867" name="Rectangle 33"/>
          <p:cNvSpPr>
            <a:spLocks noChangeArrowheads="1"/>
          </p:cNvSpPr>
          <p:nvPr/>
        </p:nvSpPr>
        <p:spPr bwMode="auto">
          <a:xfrm>
            <a:off x="1485900" y="816770"/>
            <a:ext cx="6172200" cy="387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400"/>
              </a:spcBef>
              <a:buClr>
                <a:schemeClr val="tx1"/>
              </a:buClr>
              <a:buFont typeface="Wingdings" panose="05000000000000000000" pitchFamily="2" charset="2"/>
              <a:buChar char="§"/>
              <a:defRPr sz="1400">
                <a:solidFill>
                  <a:schemeClr val="tx1"/>
                </a:solidFill>
                <a:latin typeface="Arial" panose="020B0604020202020204" pitchFamily="34" charset="0"/>
                <a:ea typeface="ＭＳ Ｐゴシック" panose="020B0600070205080204" pitchFamily="34" charset="-128"/>
              </a:defRPr>
            </a:lvl1pPr>
            <a:lvl2pPr marL="228600" indent="-227013" eaLnBrk="0" hangingPunct="0">
              <a:spcBef>
                <a:spcPts val="400"/>
              </a:spcBef>
              <a:buClr>
                <a:schemeClr val="tx1"/>
              </a:buClr>
              <a:buChar char="–"/>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ts val="400"/>
              </a:spcBef>
              <a:buClr>
                <a:schemeClr val="tx1"/>
              </a:buClr>
              <a:buChar char="•"/>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ts val="400"/>
              </a:spcBef>
              <a:buClr>
                <a:schemeClr val="tx1"/>
              </a:buClr>
              <a:buFont typeface="Wingdings" panose="05000000000000000000" pitchFamily="2" charset="2"/>
              <a:buChar char=""/>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ts val="400"/>
              </a:spcBef>
              <a:buClr>
                <a:schemeClr val="tx1"/>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ts val="4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ts val="4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ts val="4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ts val="4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9pPr>
          </a:lstStyle>
          <a:p>
            <a:pPr marL="171450" lvl="1" indent="-170260" defTabSz="685800" fontAlgn="base">
              <a:spcBef>
                <a:spcPts val="300"/>
              </a:spcBef>
              <a:spcAft>
                <a:spcPct val="0"/>
              </a:spcAft>
              <a:buClr>
                <a:srgbClr val="000000"/>
              </a:buClr>
              <a:buFont typeface="Wingdings" panose="05000000000000000000" pitchFamily="2" charset="2"/>
              <a:buChar char="§"/>
              <a:defRPr/>
            </a:pPr>
            <a:r>
              <a:rPr lang="en-US" sz="1050" dirty="0">
                <a:solidFill>
                  <a:srgbClr val="000000"/>
                </a:solidFill>
                <a:cs typeface="Arial" panose="020B0604020202020204" pitchFamily="34" charset="0"/>
              </a:rPr>
              <a:t>The purpose of the Florida Hurricane Catastrophe Fund (FHCF) is to provide a stable, ongoing and timely source of reimbursement to insurers for a portion of their hurricane losses.</a:t>
            </a:r>
          </a:p>
          <a:p>
            <a:pPr marL="171450" lvl="1" indent="-170260" defTabSz="685800" fontAlgn="base">
              <a:spcBef>
                <a:spcPts val="300"/>
              </a:spcBef>
              <a:spcAft>
                <a:spcPct val="0"/>
              </a:spcAft>
              <a:buClr>
                <a:srgbClr val="000000"/>
              </a:buClr>
              <a:buFont typeface="Wingdings" panose="05000000000000000000" pitchFamily="2" charset="2"/>
              <a:buChar char="§"/>
              <a:defRPr/>
            </a:pPr>
            <a:endParaRPr lang="en-US" sz="1050" dirty="0">
              <a:solidFill>
                <a:srgbClr val="000000"/>
              </a:solidFill>
              <a:cs typeface="Arial" panose="020B0604020202020204" pitchFamily="34" charset="0"/>
            </a:endParaRPr>
          </a:p>
          <a:p>
            <a:pPr marL="171450" lvl="1" indent="-170260" defTabSz="685800" fontAlgn="base">
              <a:spcBef>
                <a:spcPts val="300"/>
              </a:spcBef>
              <a:spcAft>
                <a:spcPct val="0"/>
              </a:spcAft>
              <a:buClr>
                <a:srgbClr val="000000"/>
              </a:buClr>
              <a:buFont typeface="Wingdings" panose="05000000000000000000" pitchFamily="2" charset="2"/>
              <a:buChar char="§"/>
              <a:defRPr/>
            </a:pPr>
            <a:r>
              <a:rPr lang="en-US" sz="1050" dirty="0">
                <a:solidFill>
                  <a:srgbClr val="000000"/>
                </a:solidFill>
                <a:cs typeface="Arial" panose="020B0604020202020204" pitchFamily="34" charset="0"/>
              </a:rPr>
              <a:t>The CAT Operating Funds, along with CAT 2016 A Fund and CAT 2020 A Fund are internally managed portfolios.</a:t>
            </a:r>
          </a:p>
          <a:p>
            <a:pPr marL="865823" lvl="2" indent="-214313" defTabSz="685800" fontAlgn="base">
              <a:spcBef>
                <a:spcPts val="0"/>
              </a:spcBef>
              <a:spcAft>
                <a:spcPct val="0"/>
              </a:spcAft>
              <a:buClr>
                <a:srgbClr val="000000"/>
              </a:buClr>
              <a:buFont typeface="Arial" panose="020B0604020202020204" pitchFamily="34" charset="0"/>
              <a:buChar char="−"/>
              <a:defRPr/>
            </a:pPr>
            <a:r>
              <a:rPr lang="en-US" sz="1050" dirty="0">
                <a:solidFill>
                  <a:srgbClr val="000000"/>
                </a:solidFill>
                <a:cs typeface="Arial" panose="020B0604020202020204" pitchFamily="34" charset="0"/>
              </a:rPr>
              <a:t>CAT 2013 A Fund was liquidated during 4Q 2020</a:t>
            </a:r>
          </a:p>
          <a:p>
            <a:pPr marL="171450" lvl="1" indent="-170260" defTabSz="685800" eaLnBrk="1" fontAlgn="base" hangingPunct="1">
              <a:spcBef>
                <a:spcPts val="300"/>
              </a:spcBef>
              <a:spcAft>
                <a:spcPct val="0"/>
              </a:spcAft>
              <a:buClr>
                <a:srgbClr val="000000"/>
              </a:buClr>
              <a:buFont typeface="Wingdings" panose="05000000000000000000" pitchFamily="2" charset="2"/>
              <a:buChar char="§"/>
              <a:defRPr/>
            </a:pPr>
            <a:endParaRPr lang="en-US" sz="1050" dirty="0">
              <a:solidFill>
                <a:srgbClr val="000000"/>
              </a:solidFill>
              <a:latin typeface="Arial"/>
              <a:cs typeface="Arial" panose="020B0604020202020204" pitchFamily="34" charset="0"/>
            </a:endParaRPr>
          </a:p>
          <a:p>
            <a:pPr marL="171450" lvl="1" indent="-170260" defTabSz="685800" eaLnBrk="1" fontAlgn="base" hangingPunct="1">
              <a:spcBef>
                <a:spcPts val="300"/>
              </a:spcBef>
              <a:spcAft>
                <a:spcPct val="0"/>
              </a:spcAft>
              <a:buClr>
                <a:srgbClr val="000000"/>
              </a:buClr>
              <a:buFont typeface="Wingdings" panose="05000000000000000000" pitchFamily="2" charset="2"/>
              <a:buChar char="§"/>
              <a:defRPr/>
            </a:pPr>
            <a:r>
              <a:rPr lang="en-US" sz="1050" dirty="0">
                <a:solidFill>
                  <a:srgbClr val="000000"/>
                </a:solidFill>
                <a:latin typeface="Arial"/>
                <a:cs typeface="Arial" panose="020B0604020202020204" pitchFamily="34" charset="0"/>
              </a:rPr>
              <a:t>As of June 30, 2021, the total value of:</a:t>
            </a:r>
          </a:p>
          <a:p>
            <a:pPr marL="1200150" lvl="3" indent="-171450" defTabSz="685800" eaLnBrk="1" fontAlgn="base" hangingPunct="1">
              <a:spcBef>
                <a:spcPts val="300"/>
              </a:spcBef>
              <a:spcAft>
                <a:spcPct val="0"/>
              </a:spcAft>
              <a:buClr>
                <a:srgbClr val="000000"/>
              </a:buClr>
              <a:buFont typeface="Arial" panose="020B0604020202020204" pitchFamily="34" charset="0"/>
              <a:buChar char="−"/>
              <a:defRPr/>
            </a:pPr>
            <a:r>
              <a:rPr lang="en-US" sz="1050" dirty="0">
                <a:solidFill>
                  <a:srgbClr val="000000"/>
                </a:solidFill>
                <a:cs typeface="Arial" panose="020B0604020202020204" pitchFamily="34" charset="0"/>
              </a:rPr>
              <a:t>The CAT Operating Funds was $12.5 billion</a:t>
            </a:r>
          </a:p>
          <a:p>
            <a:pPr marL="1200150" lvl="3" indent="-171450" defTabSz="685800" eaLnBrk="1" fontAlgn="base" hangingPunct="1">
              <a:spcBef>
                <a:spcPts val="300"/>
              </a:spcBef>
              <a:spcAft>
                <a:spcPct val="0"/>
              </a:spcAft>
              <a:buClr>
                <a:srgbClr val="000000"/>
              </a:buClr>
              <a:buFont typeface="Arial" panose="020B0604020202020204" pitchFamily="34" charset="0"/>
              <a:buChar char="−"/>
              <a:defRPr/>
            </a:pPr>
            <a:r>
              <a:rPr lang="en-US" sz="1050" dirty="0">
                <a:solidFill>
                  <a:srgbClr val="000000"/>
                </a:solidFill>
                <a:cs typeface="Arial" panose="020B0604020202020204" pitchFamily="34" charset="0"/>
              </a:rPr>
              <a:t>The CAT 2016 A Fund was $0.04 billion</a:t>
            </a:r>
          </a:p>
          <a:p>
            <a:pPr marL="1200150" lvl="3" indent="-171450" defTabSz="685800" eaLnBrk="1" fontAlgn="base" hangingPunct="1">
              <a:spcBef>
                <a:spcPts val="300"/>
              </a:spcBef>
              <a:spcAft>
                <a:spcPct val="0"/>
              </a:spcAft>
              <a:buClr>
                <a:srgbClr val="000000"/>
              </a:buClr>
              <a:buFont typeface="Arial" panose="020B0604020202020204" pitchFamily="34" charset="0"/>
              <a:buChar char="−"/>
              <a:defRPr/>
            </a:pPr>
            <a:r>
              <a:rPr lang="en-US" sz="1050" dirty="0">
                <a:solidFill>
                  <a:srgbClr val="000000"/>
                </a:solidFill>
                <a:cs typeface="Arial" panose="020B0604020202020204" pitchFamily="34" charset="0"/>
              </a:rPr>
              <a:t>The CAT 2020 A Fund was $3.5 billion</a:t>
            </a:r>
          </a:p>
          <a:p>
            <a:pPr marL="171450" lvl="1" indent="-170260" defTabSz="685800" fontAlgn="base">
              <a:spcBef>
                <a:spcPts val="300"/>
              </a:spcBef>
              <a:spcAft>
                <a:spcPct val="0"/>
              </a:spcAft>
              <a:buClr>
                <a:srgbClr val="000000"/>
              </a:buClr>
              <a:buFont typeface="Wingdings" panose="05000000000000000000" pitchFamily="2" charset="2"/>
              <a:buChar char="§"/>
              <a:defRPr/>
            </a:pPr>
            <a:endParaRPr lang="en-US" sz="1050" dirty="0">
              <a:solidFill>
                <a:srgbClr val="000000"/>
              </a:solidFill>
              <a:cs typeface="Arial" panose="020B0604020202020204" pitchFamily="34" charset="0"/>
            </a:endParaRPr>
          </a:p>
          <a:p>
            <a:pPr marL="171450" lvl="1" indent="-170260" defTabSz="685800" fontAlgn="base">
              <a:spcBef>
                <a:spcPts val="300"/>
              </a:spcBef>
              <a:spcAft>
                <a:spcPct val="0"/>
              </a:spcAft>
              <a:buClr>
                <a:srgbClr val="000000"/>
              </a:buClr>
              <a:buFont typeface="Wingdings" panose="05000000000000000000" pitchFamily="2" charset="2"/>
              <a:buChar char="§"/>
              <a:defRPr/>
            </a:pPr>
            <a:r>
              <a:rPr lang="en-US" sz="1050" dirty="0">
                <a:solidFill>
                  <a:srgbClr val="000000"/>
                </a:solidFill>
                <a:ea typeface="MS PGothic" panose="020B0600070205080204" pitchFamily="34" charset="-128"/>
                <a:cs typeface="Arial" panose="020B0604020202020204" pitchFamily="34" charset="0"/>
              </a:rPr>
              <a:t>History of the CAT Funds Benchmarks: </a:t>
            </a:r>
            <a:r>
              <a:rPr lang="en-US" sz="900" i="1" dirty="0">
                <a:solidFill>
                  <a:srgbClr val="000000"/>
                </a:solidFill>
                <a:ea typeface="MS PGothic" panose="020B0600070205080204" pitchFamily="34" charset="-128"/>
                <a:cs typeface="Arial" panose="020B0604020202020204" pitchFamily="34" charset="0"/>
              </a:rPr>
              <a:t>The CAT Operating Funds were benchmarked to the IBC First Tier through February 2008. From March 2008 to December 2009, it was the Merrill Lynch 1-Month LIBOR. From January 2010 to June 2010, it was a blend of the average of the 3-Month Treasury Bill rate and the </a:t>
            </a:r>
            <a:r>
              <a:rPr lang="en-US" sz="900" i="1" dirty="0" err="1">
                <a:solidFill>
                  <a:srgbClr val="000000"/>
                </a:solidFill>
                <a:ea typeface="MS PGothic" panose="020B0600070205080204" pitchFamily="34" charset="-128"/>
                <a:cs typeface="Arial" panose="020B0604020202020204" pitchFamily="34" charset="0"/>
              </a:rPr>
              <a:t>iMoneyNet</a:t>
            </a:r>
            <a:r>
              <a:rPr lang="en-US" sz="900" i="1" dirty="0">
                <a:solidFill>
                  <a:srgbClr val="000000"/>
                </a:solidFill>
                <a:ea typeface="MS PGothic" panose="020B0600070205080204" pitchFamily="34" charset="-128"/>
                <a:cs typeface="Arial" panose="020B0604020202020204" pitchFamily="34" charset="0"/>
              </a:rPr>
              <a:t> First Tier Institutional Money Market Funds Gross Index. From July 2010 to September 2014, it was a blend of the average of the 3-Month Treasury Bill rate and the </a:t>
            </a:r>
            <a:r>
              <a:rPr lang="en-US" sz="900" i="1" dirty="0" err="1">
                <a:solidFill>
                  <a:srgbClr val="000000"/>
                </a:solidFill>
                <a:ea typeface="MS PGothic" panose="020B0600070205080204" pitchFamily="34" charset="-128"/>
                <a:cs typeface="Arial" panose="020B0604020202020204" pitchFamily="34" charset="0"/>
              </a:rPr>
              <a:t>iMoneyNet</a:t>
            </a:r>
            <a:r>
              <a:rPr lang="en-US" sz="900" i="1" dirty="0">
                <a:solidFill>
                  <a:srgbClr val="000000"/>
                </a:solidFill>
                <a:ea typeface="MS PGothic" panose="020B0600070205080204" pitchFamily="34" charset="-128"/>
                <a:cs typeface="Arial" panose="020B0604020202020204" pitchFamily="34" charset="0"/>
              </a:rPr>
              <a:t> First Tier Institutional Money Market Funds Net Index. Effective October 2014, it is a blend of the average of the Merrill Lynch 1-Yr U.S. Treasury Bill Index and the </a:t>
            </a:r>
            <a:r>
              <a:rPr lang="en-US" sz="900" i="1" dirty="0" err="1">
                <a:solidFill>
                  <a:srgbClr val="000000"/>
                </a:solidFill>
                <a:ea typeface="MS PGothic" panose="020B0600070205080204" pitchFamily="34" charset="-128"/>
                <a:cs typeface="Arial" panose="020B0604020202020204" pitchFamily="34" charset="0"/>
              </a:rPr>
              <a:t>iMoneyNet</a:t>
            </a:r>
            <a:r>
              <a:rPr lang="en-US" sz="900" i="1" dirty="0">
                <a:solidFill>
                  <a:srgbClr val="000000"/>
                </a:solidFill>
                <a:ea typeface="MS PGothic" panose="020B0600070205080204" pitchFamily="34" charset="-128"/>
                <a:cs typeface="Arial" panose="020B0604020202020204" pitchFamily="34" charset="0"/>
              </a:rPr>
              <a:t> First Tier Institutional Money Market Funds Net Index. Beginning February 2018, the CAT Operating Funds were split into two different sub funds, the CAT Fund Operating Liquidity Fund and the CAT Fund Operating Claims Paying Fund.  Beginning February 2018, the CAT Fund Operating Liquidity Fund was benchmarked to the   B of A Merrill Lynch 3-6 Month U.S. Treasury Bill Index, and the CAT Fund Operating Claims Paying Fund benchmark is a blend of 35% of the Bank of America Merrill Lynch 1-3 Year AA U.S. Corporate Bond Index and 65% of Bank of America Merrill Lynch 1-3 Year U.S. Treasury Index.</a:t>
            </a:r>
          </a:p>
          <a:p>
            <a:pPr marL="171450" lvl="1" indent="-170260" defTabSz="685800" fontAlgn="base">
              <a:spcBef>
                <a:spcPts val="300"/>
              </a:spcBef>
              <a:spcAft>
                <a:spcPct val="0"/>
              </a:spcAft>
              <a:buClr>
                <a:srgbClr val="000000"/>
              </a:buClr>
              <a:buFont typeface="Wingdings" panose="05000000000000000000" pitchFamily="2" charset="2"/>
              <a:buChar char="§"/>
              <a:defRPr/>
            </a:pPr>
            <a:endParaRPr lang="en-US" sz="900" i="1" dirty="0">
              <a:solidFill>
                <a:srgbClr val="000000"/>
              </a:solidFill>
              <a:ea typeface="MS PGothic" panose="020B0600070205080204" pitchFamily="34" charset="-128"/>
              <a:cs typeface="Arial" panose="020B0604020202020204" pitchFamily="34" charset="0"/>
            </a:endParaRPr>
          </a:p>
          <a:p>
            <a:pPr marL="171450" lvl="1" indent="-170260" defTabSz="685800" eaLnBrk="1" fontAlgn="base" hangingPunct="1">
              <a:spcBef>
                <a:spcPts val="300"/>
              </a:spcBef>
              <a:spcAft>
                <a:spcPct val="0"/>
              </a:spcAft>
              <a:buClr>
                <a:srgbClr val="000000"/>
              </a:buClr>
              <a:buFont typeface="Wingdings" panose="05000000000000000000" pitchFamily="2" charset="2"/>
              <a:buChar char="§"/>
              <a:defRPr/>
            </a:pPr>
            <a:endParaRPr lang="en-US" sz="1050" dirty="0">
              <a:solidFill>
                <a:srgbClr val="000000"/>
              </a:solidFill>
              <a:latin typeface="Arial"/>
              <a:cs typeface="Arial" panose="020B0604020202020204" pitchFamily="34" charset="0"/>
            </a:endParaRPr>
          </a:p>
        </p:txBody>
      </p:sp>
    </p:spTree>
    <p:extLst>
      <p:ext uri="{BB962C8B-B14F-4D97-AF65-F5344CB8AC3E}">
        <p14:creationId xmlns:p14="http://schemas.microsoft.com/office/powerpoint/2010/main" val="176982617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1026"/>
          <p:cNvSpPr>
            <a:spLocks noGrp="1" noChangeArrowheads="1"/>
          </p:cNvSpPr>
          <p:nvPr>
            <p:ph type="title"/>
          </p:nvPr>
        </p:nvSpPr>
        <p:spPr/>
        <p:txBody>
          <a:bodyPr/>
          <a:lstStyle/>
          <a:p>
            <a:pPr eaLnBrk="1" hangingPunct="1"/>
            <a:r>
              <a:rPr lang="en-US" altLang="en-US" dirty="0"/>
              <a:t>CAT 2020 A and 2016 A Funds Investment Results  </a:t>
            </a:r>
            <a:br>
              <a:rPr lang="en-US" altLang="en-US" dirty="0"/>
            </a:br>
            <a:r>
              <a:rPr lang="en-US" altLang="en-US" dirty="0"/>
              <a:t>Periods Ending 6/30/2021</a:t>
            </a:r>
          </a:p>
        </p:txBody>
      </p:sp>
      <p:sp>
        <p:nvSpPr>
          <p:cNvPr id="21511" name="Rectangle 62"/>
          <p:cNvSpPr>
            <a:spLocks noChangeArrowheads="1"/>
          </p:cNvSpPr>
          <p:nvPr/>
        </p:nvSpPr>
        <p:spPr bwMode="auto">
          <a:xfrm>
            <a:off x="1419623" y="4283656"/>
            <a:ext cx="6530578"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525" dirty="0">
                <a:solidFill>
                  <a:srgbClr val="000000"/>
                </a:solidFill>
                <a:cs typeface="Arial" charset="0"/>
              </a:rPr>
              <a:t>*Performance Benchmark: Blend of 35% of the ICE 1-3 Year AA U.S. Corporate Bond Index and 65% of ICE 1-3 Year U.S. Treasury Index excluding 144A securities through December 31, 2020</a:t>
            </a:r>
          </a:p>
          <a:p>
            <a:pPr defTabSz="685800" fontAlgn="base">
              <a:spcBef>
                <a:spcPct val="0"/>
              </a:spcBef>
              <a:spcAft>
                <a:spcPct val="0"/>
              </a:spcAft>
              <a:buClrTx/>
              <a:buNone/>
            </a:pPr>
            <a:r>
              <a:rPr lang="en-US" altLang="en-US" sz="525" dirty="0">
                <a:solidFill>
                  <a:srgbClr val="000000"/>
                </a:solidFill>
                <a:cs typeface="Arial" charset="0"/>
              </a:rPr>
              <a:t>**Performance Benchmark: Beginning February 2018, the CAT 2016 A Funds was benchmarked to itself.</a:t>
            </a:r>
          </a:p>
          <a:p>
            <a:pPr defTabSz="685800" fontAlgn="base">
              <a:spcBef>
                <a:spcPct val="0"/>
              </a:spcBef>
              <a:spcAft>
                <a:spcPct val="0"/>
              </a:spcAft>
              <a:buClrTx/>
              <a:buNone/>
            </a:pPr>
            <a:endParaRPr lang="en-US" altLang="en-US" sz="525" dirty="0">
              <a:solidFill>
                <a:srgbClr val="000000"/>
              </a:solidFill>
              <a:cs typeface="Arial" charset="0"/>
            </a:endParaRPr>
          </a:p>
        </p:txBody>
      </p:sp>
      <p:graphicFrame>
        <p:nvGraphicFramePr>
          <p:cNvPr id="7" name="Chart 6">
            <a:extLst>
              <a:ext uri="{FF2B5EF4-FFF2-40B4-BE49-F238E27FC236}">
                <a16:creationId xmlns:a16="http://schemas.microsoft.com/office/drawing/2014/main" id="{992D2F32-4477-492A-ADE4-8432681D22F7}"/>
              </a:ext>
            </a:extLst>
          </p:cNvPr>
          <p:cNvGraphicFramePr>
            <a:graphicFrameLocks/>
          </p:cNvGraphicFramePr>
          <p:nvPr>
            <p:extLst>
              <p:ext uri="{D42A27DB-BD31-4B8C-83A1-F6EECF244321}">
                <p14:modId xmlns:p14="http://schemas.microsoft.com/office/powerpoint/2010/main" val="3088258744"/>
              </p:ext>
            </p:extLst>
          </p:nvPr>
        </p:nvGraphicFramePr>
        <p:xfrm>
          <a:off x="1485900" y="1151326"/>
          <a:ext cx="6072188" cy="10787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56538CD5-19D0-484C-8FA3-AA38090D4092}"/>
              </a:ext>
            </a:extLst>
          </p:cNvPr>
          <p:cNvGraphicFramePr>
            <a:graphicFrameLocks/>
          </p:cNvGraphicFramePr>
          <p:nvPr>
            <p:extLst>
              <p:ext uri="{D42A27DB-BD31-4B8C-83A1-F6EECF244321}">
                <p14:modId xmlns:p14="http://schemas.microsoft.com/office/powerpoint/2010/main" val="4066804260"/>
              </p:ext>
            </p:extLst>
          </p:nvPr>
        </p:nvGraphicFramePr>
        <p:xfrm>
          <a:off x="1507332" y="2762233"/>
          <a:ext cx="6050756" cy="10787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302011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pPr eaLnBrk="1" hangingPunct="1"/>
            <a:r>
              <a:rPr lang="en-US" altLang="en-US" dirty="0"/>
              <a:t>CAT Operating Funds Characteristics </a:t>
            </a:r>
            <a:br>
              <a:rPr lang="en-US" altLang="en-US" dirty="0"/>
            </a:br>
            <a:r>
              <a:rPr lang="en-US" altLang="en-US" dirty="0"/>
              <a:t>Period Ending 6/30/2021</a:t>
            </a:r>
          </a:p>
        </p:txBody>
      </p:sp>
      <p:graphicFrame>
        <p:nvGraphicFramePr>
          <p:cNvPr id="2" name="Object 1">
            <a:extLst>
              <a:ext uri="{FF2B5EF4-FFF2-40B4-BE49-F238E27FC236}">
                <a16:creationId xmlns:a16="http://schemas.microsoft.com/office/drawing/2014/main" id="{ADE3CAC5-42C0-4F60-9785-83B8F42081CF}"/>
              </a:ext>
            </a:extLst>
          </p:cNvPr>
          <p:cNvGraphicFramePr>
            <a:graphicFrameLocks noChangeAspect="1"/>
          </p:cNvGraphicFramePr>
          <p:nvPr>
            <p:extLst>
              <p:ext uri="{D42A27DB-BD31-4B8C-83A1-F6EECF244321}">
                <p14:modId xmlns:p14="http://schemas.microsoft.com/office/powerpoint/2010/main" val="2754235495"/>
              </p:ext>
            </p:extLst>
          </p:nvPr>
        </p:nvGraphicFramePr>
        <p:xfrm>
          <a:off x="3145872" y="871565"/>
          <a:ext cx="2407640" cy="2949359"/>
        </p:xfrm>
        <a:graphic>
          <a:graphicData uri="http://schemas.openxmlformats.org/presentationml/2006/ole">
            <mc:AlternateContent xmlns:mc="http://schemas.openxmlformats.org/markup-compatibility/2006">
              <mc:Choice xmlns:v="urn:schemas-microsoft-com:vml" Requires="v">
                <p:oleObj spid="_x0000_s5129" name="Worksheet" r:id="rId3" imgW="3048110" imgH="3733948" progId="Excel.Sheet.8">
                  <p:embed/>
                </p:oleObj>
              </mc:Choice>
              <mc:Fallback>
                <p:oleObj name="Worksheet" r:id="rId3" imgW="3048110" imgH="3733948" progId="Excel.Sheet.8">
                  <p:embed/>
                  <p:pic>
                    <p:nvPicPr>
                      <p:cNvPr id="2" name="Object 1">
                        <a:extLst>
                          <a:ext uri="{FF2B5EF4-FFF2-40B4-BE49-F238E27FC236}">
                            <a16:creationId xmlns:a16="http://schemas.microsoft.com/office/drawing/2014/main" id="{ADE3CAC5-42C0-4F60-9785-83B8F42081CF}"/>
                          </a:ext>
                        </a:extLst>
                      </p:cNvPr>
                      <p:cNvPicPr/>
                      <p:nvPr/>
                    </p:nvPicPr>
                    <p:blipFill>
                      <a:blip r:embed="rId4"/>
                      <a:stretch>
                        <a:fillRect/>
                      </a:stretch>
                    </p:blipFill>
                    <p:spPr>
                      <a:xfrm>
                        <a:off x="3145872" y="871565"/>
                        <a:ext cx="2407640" cy="2949359"/>
                      </a:xfrm>
                      <a:prstGeom prst="rect">
                        <a:avLst/>
                      </a:prstGeom>
                    </p:spPr>
                  </p:pic>
                </p:oleObj>
              </mc:Fallback>
            </mc:AlternateContent>
          </a:graphicData>
        </a:graphic>
      </p:graphicFrame>
    </p:spTree>
    <p:extLst>
      <p:ext uri="{BB962C8B-B14F-4D97-AF65-F5344CB8AC3E}">
        <p14:creationId xmlns:p14="http://schemas.microsoft.com/office/powerpoint/2010/main" val="234663626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p:txBody>
          <a:bodyPr/>
          <a:lstStyle/>
          <a:p>
            <a:pPr eaLnBrk="1" hangingPunct="1"/>
            <a:r>
              <a:rPr lang="en-US" altLang="en-US" dirty="0"/>
              <a:t>CAT 2020 A Fund Characteristics </a:t>
            </a:r>
            <a:br>
              <a:rPr lang="en-US" altLang="en-US" dirty="0"/>
            </a:br>
            <a:r>
              <a:rPr lang="en-US" altLang="en-US" dirty="0"/>
              <a:t>Period Ending 6/30/2021</a:t>
            </a:r>
          </a:p>
        </p:txBody>
      </p:sp>
      <p:graphicFrame>
        <p:nvGraphicFramePr>
          <p:cNvPr id="2" name="Object 1">
            <a:extLst>
              <a:ext uri="{FF2B5EF4-FFF2-40B4-BE49-F238E27FC236}">
                <a16:creationId xmlns:a16="http://schemas.microsoft.com/office/drawing/2014/main" id="{14EFADB8-51B1-4A9F-A886-975F6202FD90}"/>
              </a:ext>
            </a:extLst>
          </p:cNvPr>
          <p:cNvGraphicFramePr>
            <a:graphicFrameLocks noChangeAspect="1"/>
          </p:cNvGraphicFramePr>
          <p:nvPr>
            <p:extLst>
              <p:ext uri="{D42A27DB-BD31-4B8C-83A1-F6EECF244321}">
                <p14:modId xmlns:p14="http://schemas.microsoft.com/office/powerpoint/2010/main" val="4122365637"/>
              </p:ext>
            </p:extLst>
          </p:nvPr>
        </p:nvGraphicFramePr>
        <p:xfrm>
          <a:off x="3429000" y="951365"/>
          <a:ext cx="2286000" cy="2800350"/>
        </p:xfrm>
        <a:graphic>
          <a:graphicData uri="http://schemas.openxmlformats.org/presentationml/2006/ole">
            <mc:AlternateContent xmlns:mc="http://schemas.openxmlformats.org/markup-compatibility/2006">
              <mc:Choice xmlns:v="urn:schemas-microsoft-com:vml" Requires="v">
                <p:oleObj spid="_x0000_s6153" name="Worksheet" r:id="rId3" imgW="3048110" imgH="3733948" progId="Excel.Sheet.8">
                  <p:embed/>
                </p:oleObj>
              </mc:Choice>
              <mc:Fallback>
                <p:oleObj name="Worksheet" r:id="rId3" imgW="3048110" imgH="3733948" progId="Excel.Sheet.8">
                  <p:embed/>
                  <p:pic>
                    <p:nvPicPr>
                      <p:cNvPr id="2" name="Object 1">
                        <a:extLst>
                          <a:ext uri="{FF2B5EF4-FFF2-40B4-BE49-F238E27FC236}">
                            <a16:creationId xmlns:a16="http://schemas.microsoft.com/office/drawing/2014/main" id="{14EFADB8-51B1-4A9F-A886-975F6202FD90}"/>
                          </a:ext>
                        </a:extLst>
                      </p:cNvPr>
                      <p:cNvPicPr/>
                      <p:nvPr/>
                    </p:nvPicPr>
                    <p:blipFill>
                      <a:blip r:embed="rId4"/>
                      <a:stretch>
                        <a:fillRect/>
                      </a:stretch>
                    </p:blipFill>
                    <p:spPr>
                      <a:xfrm>
                        <a:off x="3429000" y="951365"/>
                        <a:ext cx="2286000" cy="2800350"/>
                      </a:xfrm>
                      <a:prstGeom prst="rect">
                        <a:avLst/>
                      </a:prstGeom>
                    </p:spPr>
                  </p:pic>
                </p:oleObj>
              </mc:Fallback>
            </mc:AlternateContent>
          </a:graphicData>
        </a:graphic>
      </p:graphicFrame>
    </p:spTree>
    <p:extLst>
      <p:ext uri="{BB962C8B-B14F-4D97-AF65-F5344CB8AC3E}">
        <p14:creationId xmlns:p14="http://schemas.microsoft.com/office/powerpoint/2010/main" val="119445652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26"/>
          <p:cNvSpPr>
            <a:spLocks noGrp="1" noChangeArrowheads="1"/>
          </p:cNvSpPr>
          <p:nvPr>
            <p:ph type="title"/>
          </p:nvPr>
        </p:nvSpPr>
        <p:spPr/>
        <p:txBody>
          <a:bodyPr/>
          <a:lstStyle/>
          <a:p>
            <a:pPr eaLnBrk="1" hangingPunct="1"/>
            <a:r>
              <a:rPr lang="en-US" altLang="en-US" dirty="0"/>
              <a:t>CAT 2016 A Fund Characteristics </a:t>
            </a:r>
            <a:br>
              <a:rPr lang="en-US" altLang="en-US" dirty="0"/>
            </a:br>
            <a:r>
              <a:rPr lang="en-US" altLang="en-US" dirty="0"/>
              <a:t>Period Ending 6/30/2021</a:t>
            </a:r>
          </a:p>
        </p:txBody>
      </p:sp>
      <p:graphicFrame>
        <p:nvGraphicFramePr>
          <p:cNvPr id="2" name="Object 1">
            <a:extLst>
              <a:ext uri="{FF2B5EF4-FFF2-40B4-BE49-F238E27FC236}">
                <a16:creationId xmlns:a16="http://schemas.microsoft.com/office/drawing/2014/main" id="{5E77868B-E93F-4D7B-AF79-4F6254B35CA2}"/>
              </a:ext>
            </a:extLst>
          </p:cNvPr>
          <p:cNvGraphicFramePr>
            <a:graphicFrameLocks noChangeAspect="1"/>
          </p:cNvGraphicFramePr>
          <p:nvPr>
            <p:extLst>
              <p:ext uri="{D42A27DB-BD31-4B8C-83A1-F6EECF244321}">
                <p14:modId xmlns:p14="http://schemas.microsoft.com/office/powerpoint/2010/main" val="3707156667"/>
              </p:ext>
            </p:extLst>
          </p:nvPr>
        </p:nvGraphicFramePr>
        <p:xfrm>
          <a:off x="3429000" y="901031"/>
          <a:ext cx="2286000" cy="2800350"/>
        </p:xfrm>
        <a:graphic>
          <a:graphicData uri="http://schemas.openxmlformats.org/presentationml/2006/ole">
            <mc:AlternateContent xmlns:mc="http://schemas.openxmlformats.org/markup-compatibility/2006">
              <mc:Choice xmlns:v="urn:schemas-microsoft-com:vml" Requires="v">
                <p:oleObj spid="_x0000_s7177" name="Worksheet" r:id="rId3" imgW="3048110" imgH="3733948" progId="Excel.Sheet.8">
                  <p:embed/>
                </p:oleObj>
              </mc:Choice>
              <mc:Fallback>
                <p:oleObj name="Worksheet" r:id="rId3" imgW="3048110" imgH="3733948" progId="Excel.Sheet.8">
                  <p:embed/>
                  <p:pic>
                    <p:nvPicPr>
                      <p:cNvPr id="2" name="Object 1">
                        <a:extLst>
                          <a:ext uri="{FF2B5EF4-FFF2-40B4-BE49-F238E27FC236}">
                            <a16:creationId xmlns:a16="http://schemas.microsoft.com/office/drawing/2014/main" id="{5E77868B-E93F-4D7B-AF79-4F6254B35CA2}"/>
                          </a:ext>
                        </a:extLst>
                      </p:cNvPr>
                      <p:cNvPicPr/>
                      <p:nvPr/>
                    </p:nvPicPr>
                    <p:blipFill>
                      <a:blip r:embed="rId4"/>
                      <a:stretch>
                        <a:fillRect/>
                      </a:stretch>
                    </p:blipFill>
                    <p:spPr>
                      <a:xfrm>
                        <a:off x="3429000" y="901031"/>
                        <a:ext cx="2286000" cy="2800350"/>
                      </a:xfrm>
                      <a:prstGeom prst="rect">
                        <a:avLst/>
                      </a:prstGeom>
                    </p:spPr>
                  </p:pic>
                </p:oleObj>
              </mc:Fallback>
            </mc:AlternateContent>
          </a:graphicData>
        </a:graphic>
      </p:graphicFrame>
    </p:spTree>
    <p:extLst>
      <p:ext uri="{BB962C8B-B14F-4D97-AF65-F5344CB8AC3E}">
        <p14:creationId xmlns:p14="http://schemas.microsoft.com/office/powerpoint/2010/main" val="95363733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p:txBody>
          <a:bodyPr/>
          <a:lstStyle/>
          <a:p>
            <a:pPr eaLnBrk="1" hangingPunct="1"/>
            <a:r>
              <a:rPr lang="en-US" altLang="en-US" dirty="0"/>
              <a:t>Florida PRIME Characteristics </a:t>
            </a:r>
            <a:br>
              <a:rPr lang="en-US" altLang="en-US" dirty="0"/>
            </a:br>
            <a:r>
              <a:rPr lang="en-US" altLang="en-US" dirty="0"/>
              <a:t>Quarter Ending 6/30/2021</a:t>
            </a:r>
          </a:p>
        </p:txBody>
      </p:sp>
      <p:sp>
        <p:nvSpPr>
          <p:cNvPr id="41987" name="Text Box 44"/>
          <p:cNvSpPr txBox="1">
            <a:spLocks noChangeArrowheads="1"/>
          </p:cNvSpPr>
          <p:nvPr/>
        </p:nvSpPr>
        <p:spPr bwMode="auto">
          <a:xfrm>
            <a:off x="2099903" y="2421709"/>
            <a:ext cx="14863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750" dirty="0">
                <a:solidFill>
                  <a:srgbClr val="000000"/>
                </a:solidFill>
                <a:cs typeface="Arial" charset="0"/>
              </a:rPr>
              <a:t>*Period July 2020 – June 2021</a:t>
            </a:r>
          </a:p>
          <a:p>
            <a:pPr defTabSz="685800" fontAlgn="base">
              <a:spcBef>
                <a:spcPct val="0"/>
              </a:spcBef>
              <a:spcAft>
                <a:spcPct val="0"/>
              </a:spcAft>
              <a:buClrTx/>
              <a:buNone/>
            </a:pPr>
            <a:endParaRPr lang="en-US" altLang="en-US" sz="750" dirty="0">
              <a:solidFill>
                <a:srgbClr val="000000"/>
              </a:solidFill>
              <a:cs typeface="Arial" charset="0"/>
            </a:endParaRPr>
          </a:p>
        </p:txBody>
      </p:sp>
      <p:graphicFrame>
        <p:nvGraphicFramePr>
          <p:cNvPr id="3" name="Object 2">
            <a:extLst>
              <a:ext uri="{FF2B5EF4-FFF2-40B4-BE49-F238E27FC236}">
                <a16:creationId xmlns:a16="http://schemas.microsoft.com/office/drawing/2014/main" id="{FF77B330-596D-4FF4-B6E1-0BE8A39E404D}"/>
              </a:ext>
            </a:extLst>
          </p:cNvPr>
          <p:cNvGraphicFramePr>
            <a:graphicFrameLocks noChangeAspect="1"/>
          </p:cNvGraphicFramePr>
          <p:nvPr>
            <p:extLst>
              <p:ext uri="{D42A27DB-BD31-4B8C-83A1-F6EECF244321}">
                <p14:modId xmlns:p14="http://schemas.microsoft.com/office/powerpoint/2010/main" val="3006177730"/>
              </p:ext>
            </p:extLst>
          </p:nvPr>
        </p:nvGraphicFramePr>
        <p:xfrm>
          <a:off x="2018110" y="858857"/>
          <a:ext cx="5107781" cy="1450181"/>
        </p:xfrm>
        <a:graphic>
          <a:graphicData uri="http://schemas.openxmlformats.org/presentationml/2006/ole">
            <mc:AlternateContent xmlns:mc="http://schemas.openxmlformats.org/markup-compatibility/2006">
              <mc:Choice xmlns:v="urn:schemas-microsoft-com:vml" Requires="v">
                <p:oleObj spid="_x0000_s8201" name="Worksheet" r:id="rId3" imgW="6810213" imgH="1933557" progId="Excel.Sheet.12">
                  <p:embed/>
                </p:oleObj>
              </mc:Choice>
              <mc:Fallback>
                <p:oleObj name="Worksheet" r:id="rId3" imgW="6810213" imgH="1933557" progId="Excel.Sheet.12">
                  <p:embed/>
                  <p:pic>
                    <p:nvPicPr>
                      <p:cNvPr id="3" name="Object 2">
                        <a:extLst>
                          <a:ext uri="{FF2B5EF4-FFF2-40B4-BE49-F238E27FC236}">
                            <a16:creationId xmlns:a16="http://schemas.microsoft.com/office/drawing/2014/main" id="{FF77B330-596D-4FF4-B6E1-0BE8A39E404D}"/>
                          </a:ext>
                        </a:extLst>
                      </p:cNvPr>
                      <p:cNvPicPr/>
                      <p:nvPr/>
                    </p:nvPicPr>
                    <p:blipFill>
                      <a:blip r:embed="rId4"/>
                      <a:stretch>
                        <a:fillRect/>
                      </a:stretch>
                    </p:blipFill>
                    <p:spPr>
                      <a:xfrm>
                        <a:off x="2018110" y="858857"/>
                        <a:ext cx="5107781" cy="1450181"/>
                      </a:xfrm>
                      <a:prstGeom prst="rect">
                        <a:avLst/>
                      </a:prstGeom>
                    </p:spPr>
                  </p:pic>
                </p:oleObj>
              </mc:Fallback>
            </mc:AlternateContent>
          </a:graphicData>
        </a:graphic>
      </p:graphicFrame>
    </p:spTree>
    <p:extLst>
      <p:ext uri="{BB962C8B-B14F-4D97-AF65-F5344CB8AC3E}">
        <p14:creationId xmlns:p14="http://schemas.microsoft.com/office/powerpoint/2010/main" val="126172365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1026"/>
          <p:cNvSpPr>
            <a:spLocks noGrp="1" noChangeArrowheads="1"/>
          </p:cNvSpPr>
          <p:nvPr>
            <p:ph type="title"/>
          </p:nvPr>
        </p:nvSpPr>
        <p:spPr/>
        <p:txBody>
          <a:bodyPr/>
          <a:lstStyle/>
          <a:p>
            <a:pPr eaLnBrk="1" hangingPunct="1"/>
            <a:r>
              <a:rPr lang="en-US" altLang="en-US" dirty="0"/>
              <a:t> Florida PRIME Characteristics </a:t>
            </a:r>
            <a:br>
              <a:rPr lang="en-US" altLang="en-US" dirty="0"/>
            </a:br>
            <a:r>
              <a:rPr lang="en-US" altLang="en-US" dirty="0"/>
              <a:t> Quarter Ending 6/30/2021</a:t>
            </a:r>
          </a:p>
        </p:txBody>
      </p:sp>
      <p:sp>
        <p:nvSpPr>
          <p:cNvPr id="50179" name="Rectangle 80"/>
          <p:cNvSpPr>
            <a:spLocks noChangeArrowheads="1"/>
          </p:cNvSpPr>
          <p:nvPr/>
        </p:nvSpPr>
        <p:spPr bwMode="auto">
          <a:xfrm>
            <a:off x="3871649" y="846535"/>
            <a:ext cx="140904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400"/>
              </a:spcBef>
              <a:buClr>
                <a:schemeClr val="tx1"/>
              </a:buClr>
              <a:buFont typeface="Wingdings" pitchFamily="2" charset="2"/>
              <a:buChar char="§"/>
              <a:defRPr sz="1400">
                <a:solidFill>
                  <a:schemeClr val="tx1"/>
                </a:solidFill>
                <a:latin typeface="Arial" charset="0"/>
                <a:ea typeface="ＭＳ Ｐゴシック" pitchFamily="34" charset="-128"/>
              </a:defRPr>
            </a:lvl1pPr>
            <a:lvl2pPr marL="742950" indent="-285750">
              <a:spcBef>
                <a:spcPts val="400"/>
              </a:spcBef>
              <a:buClr>
                <a:schemeClr val="tx1"/>
              </a:buClr>
              <a:buChar char="–"/>
              <a:defRPr sz="1400">
                <a:solidFill>
                  <a:schemeClr val="tx1"/>
                </a:solidFill>
                <a:latin typeface="Arial" charset="0"/>
                <a:ea typeface="ＭＳ Ｐゴシック" pitchFamily="34" charset="-128"/>
              </a:defRPr>
            </a:lvl2pPr>
            <a:lvl3pPr marL="1143000" indent="-228600">
              <a:spcBef>
                <a:spcPts val="400"/>
              </a:spcBef>
              <a:buClr>
                <a:schemeClr val="tx1"/>
              </a:buClr>
              <a:buChar char="•"/>
              <a:defRPr sz="1400">
                <a:solidFill>
                  <a:schemeClr val="tx1"/>
                </a:solidFill>
                <a:latin typeface="Arial" charset="0"/>
                <a:ea typeface="ＭＳ Ｐゴシック" pitchFamily="34" charset="-128"/>
              </a:defRPr>
            </a:lvl3pPr>
            <a:lvl4pPr marL="1600200" indent="-228600">
              <a:spcBef>
                <a:spcPts val="400"/>
              </a:spcBef>
              <a:buClr>
                <a:schemeClr val="tx1"/>
              </a:buClr>
              <a:buFont typeface="Wingdings" pitchFamily="2" charset="2"/>
              <a:buChar char=""/>
              <a:defRPr sz="1400">
                <a:solidFill>
                  <a:schemeClr val="tx1"/>
                </a:solidFill>
                <a:latin typeface="Arial" charset="0"/>
                <a:ea typeface="ＭＳ Ｐゴシック" pitchFamily="34" charset="-128"/>
              </a:defRPr>
            </a:lvl4pPr>
            <a:lvl5pPr marL="2057400" indent="-228600">
              <a:spcBef>
                <a:spcPts val="400"/>
              </a:spcBef>
              <a:buClr>
                <a:schemeClr val="tx1"/>
              </a:buClr>
              <a:buFont typeface="Arial" charset="0"/>
              <a:buChar char="-"/>
              <a:defRPr sz="1400">
                <a:solidFill>
                  <a:schemeClr val="tx1"/>
                </a:solidFill>
                <a:latin typeface="Arial" charset="0"/>
                <a:ea typeface="ＭＳ Ｐゴシック" pitchFamily="34" charset="-128"/>
              </a:defRPr>
            </a:lvl5pPr>
            <a:lvl6pPr marL="2514600" indent="-228600" fontAlgn="base">
              <a:spcBef>
                <a:spcPts val="400"/>
              </a:spcBef>
              <a:spcAft>
                <a:spcPct val="0"/>
              </a:spcAft>
              <a:buClr>
                <a:schemeClr val="tx1"/>
              </a:buClr>
              <a:buFont typeface="Arial" charset="0"/>
              <a:buChar char="-"/>
              <a:defRPr sz="1400">
                <a:solidFill>
                  <a:schemeClr val="tx1"/>
                </a:solidFill>
                <a:latin typeface="Arial" charset="0"/>
                <a:ea typeface="ＭＳ Ｐゴシック" pitchFamily="34" charset="-128"/>
              </a:defRPr>
            </a:lvl6pPr>
            <a:lvl7pPr marL="2971800" indent="-228600" fontAlgn="base">
              <a:spcBef>
                <a:spcPts val="400"/>
              </a:spcBef>
              <a:spcAft>
                <a:spcPct val="0"/>
              </a:spcAft>
              <a:buClr>
                <a:schemeClr val="tx1"/>
              </a:buClr>
              <a:buFont typeface="Arial" charset="0"/>
              <a:buChar char="-"/>
              <a:defRPr sz="1400">
                <a:solidFill>
                  <a:schemeClr val="tx1"/>
                </a:solidFill>
                <a:latin typeface="Arial" charset="0"/>
                <a:ea typeface="ＭＳ Ｐゴシック" pitchFamily="34" charset="-128"/>
              </a:defRPr>
            </a:lvl7pPr>
            <a:lvl8pPr marL="3429000" indent="-228600" fontAlgn="base">
              <a:spcBef>
                <a:spcPts val="400"/>
              </a:spcBef>
              <a:spcAft>
                <a:spcPct val="0"/>
              </a:spcAft>
              <a:buClr>
                <a:schemeClr val="tx1"/>
              </a:buClr>
              <a:buFont typeface="Arial" charset="0"/>
              <a:buChar char="-"/>
              <a:defRPr sz="1400">
                <a:solidFill>
                  <a:schemeClr val="tx1"/>
                </a:solidFill>
                <a:latin typeface="Arial" charset="0"/>
                <a:ea typeface="ＭＳ Ｐゴシック" pitchFamily="34" charset="-128"/>
              </a:defRPr>
            </a:lvl8pPr>
            <a:lvl9pPr marL="3886200" indent="-228600" fontAlgn="base">
              <a:spcBef>
                <a:spcPts val="400"/>
              </a:spcBef>
              <a:spcAft>
                <a:spcPct val="0"/>
              </a:spcAft>
              <a:buClr>
                <a:schemeClr val="tx1"/>
              </a:buClr>
              <a:buFont typeface="Arial" charset="0"/>
              <a:buChar char="-"/>
              <a:defRPr sz="1400">
                <a:solidFill>
                  <a:schemeClr val="tx1"/>
                </a:solidFill>
                <a:latin typeface="Arial" charset="0"/>
                <a:ea typeface="ＭＳ Ｐゴシック" pitchFamily="34" charset="-128"/>
              </a:defRPr>
            </a:lvl9pPr>
          </a:lstStyle>
          <a:p>
            <a:pPr algn="ctr" defTabSz="685800" eaLnBrk="0" fontAlgn="base" hangingPunct="0">
              <a:spcBef>
                <a:spcPct val="0"/>
              </a:spcBef>
              <a:spcAft>
                <a:spcPct val="0"/>
              </a:spcAft>
              <a:buClrTx/>
              <a:buNone/>
              <a:defRPr/>
            </a:pPr>
            <a:r>
              <a:rPr lang="en-US" altLang="en-US" sz="1050" b="1" dirty="0">
                <a:solidFill>
                  <a:srgbClr val="000000"/>
                </a:solidFill>
                <a:latin typeface="Arial"/>
                <a:cs typeface="Arial" charset="0"/>
              </a:rPr>
              <a:t>Portfolio Composition</a:t>
            </a:r>
            <a:endParaRPr lang="en-US" altLang="en-US" sz="675" dirty="0">
              <a:solidFill>
                <a:srgbClr val="000000"/>
              </a:solidFill>
              <a:latin typeface="Arial"/>
              <a:cs typeface="Arial" charset="0"/>
            </a:endParaRPr>
          </a:p>
        </p:txBody>
      </p:sp>
      <p:graphicFrame>
        <p:nvGraphicFramePr>
          <p:cNvPr id="8" name="Chart 7">
            <a:extLst>
              <a:ext uri="{FF2B5EF4-FFF2-40B4-BE49-F238E27FC236}">
                <a16:creationId xmlns:a16="http://schemas.microsoft.com/office/drawing/2014/main" id="{00000000-0008-0000-0200-0000F09C0000}"/>
              </a:ext>
            </a:extLst>
          </p:cNvPr>
          <p:cNvGraphicFramePr>
            <a:graphicFrameLocks/>
          </p:cNvGraphicFramePr>
          <p:nvPr>
            <p:extLst>
              <p:ext uri="{D42A27DB-BD31-4B8C-83A1-F6EECF244321}">
                <p14:modId xmlns:p14="http://schemas.microsoft.com/office/powerpoint/2010/main" val="2429332589"/>
              </p:ext>
            </p:extLst>
          </p:nvPr>
        </p:nvGraphicFramePr>
        <p:xfrm>
          <a:off x="1485900" y="1123950"/>
          <a:ext cx="6296332" cy="36031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745780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26"/>
          <p:cNvSpPr>
            <a:spLocks noGrp="1" noChangeArrowheads="1"/>
          </p:cNvSpPr>
          <p:nvPr>
            <p:ph type="title"/>
          </p:nvPr>
        </p:nvSpPr>
        <p:spPr/>
        <p:txBody>
          <a:bodyPr/>
          <a:lstStyle/>
          <a:p>
            <a:pPr eaLnBrk="1" hangingPunct="1"/>
            <a:r>
              <a:rPr lang="en-US" altLang="en-US" dirty="0"/>
              <a:t>Florida PRIME Characteristics </a:t>
            </a:r>
            <a:br>
              <a:rPr lang="en-US" altLang="en-US" dirty="0"/>
            </a:br>
            <a:r>
              <a:rPr lang="en-US" altLang="en-US" dirty="0"/>
              <a:t>Period Ending 6/30/2021</a:t>
            </a:r>
          </a:p>
        </p:txBody>
      </p:sp>
      <p:graphicFrame>
        <p:nvGraphicFramePr>
          <p:cNvPr id="3" name="Object 2">
            <a:extLst>
              <a:ext uri="{FF2B5EF4-FFF2-40B4-BE49-F238E27FC236}">
                <a16:creationId xmlns:a16="http://schemas.microsoft.com/office/drawing/2014/main" id="{3AA8F2A1-B251-4176-8EFB-151AF927BF1E}"/>
              </a:ext>
            </a:extLst>
          </p:cNvPr>
          <p:cNvGraphicFramePr>
            <a:graphicFrameLocks noChangeAspect="1"/>
          </p:cNvGraphicFramePr>
          <p:nvPr>
            <p:extLst>
              <p:ext uri="{D42A27DB-BD31-4B8C-83A1-F6EECF244321}">
                <p14:modId xmlns:p14="http://schemas.microsoft.com/office/powerpoint/2010/main" val="1374313005"/>
              </p:ext>
            </p:extLst>
          </p:nvPr>
        </p:nvGraphicFramePr>
        <p:xfrm>
          <a:off x="2577780" y="950054"/>
          <a:ext cx="3877424" cy="2045505"/>
        </p:xfrm>
        <a:graphic>
          <a:graphicData uri="http://schemas.openxmlformats.org/presentationml/2006/ole">
            <mc:AlternateContent xmlns:mc="http://schemas.openxmlformats.org/markup-compatibility/2006">
              <mc:Choice xmlns:v="urn:schemas-microsoft-com:vml" Requires="v">
                <p:oleObj spid="_x0000_s9225" name="Worksheet" r:id="rId3" imgW="4495938" imgH="2371670" progId="Excel.Sheet.12">
                  <p:embed/>
                </p:oleObj>
              </mc:Choice>
              <mc:Fallback>
                <p:oleObj name="Worksheet" r:id="rId3" imgW="4495938" imgH="2371670" progId="Excel.Sheet.12">
                  <p:embed/>
                  <p:pic>
                    <p:nvPicPr>
                      <p:cNvPr id="3" name="Object 2">
                        <a:extLst>
                          <a:ext uri="{FF2B5EF4-FFF2-40B4-BE49-F238E27FC236}">
                            <a16:creationId xmlns:a16="http://schemas.microsoft.com/office/drawing/2014/main" id="{3AA8F2A1-B251-4176-8EFB-151AF927BF1E}"/>
                          </a:ext>
                        </a:extLst>
                      </p:cNvPr>
                      <p:cNvPicPr/>
                      <p:nvPr/>
                    </p:nvPicPr>
                    <p:blipFill>
                      <a:blip r:embed="rId4"/>
                      <a:stretch>
                        <a:fillRect/>
                      </a:stretch>
                    </p:blipFill>
                    <p:spPr>
                      <a:xfrm>
                        <a:off x="2577780" y="950054"/>
                        <a:ext cx="3877424" cy="2045505"/>
                      </a:xfrm>
                      <a:prstGeom prst="rect">
                        <a:avLst/>
                      </a:prstGeom>
                    </p:spPr>
                  </p:pic>
                </p:oleObj>
              </mc:Fallback>
            </mc:AlternateContent>
          </a:graphicData>
        </a:graphic>
      </p:graphicFrame>
    </p:spTree>
    <p:extLst>
      <p:ext uri="{BB962C8B-B14F-4D97-AF65-F5344CB8AC3E}">
        <p14:creationId xmlns:p14="http://schemas.microsoft.com/office/powerpoint/2010/main" val="381150624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Meeting of the Investment Advisory Council</a:t>
            </a:r>
            <a:endParaRPr lang="en-US" dirty="0"/>
          </a:p>
        </p:txBody>
      </p:sp>
      <p:sp>
        <p:nvSpPr>
          <p:cNvPr id="3" name="Subtitle 2"/>
          <p:cNvSpPr>
            <a:spLocks noGrp="1"/>
          </p:cNvSpPr>
          <p:nvPr>
            <p:ph type="subTitle" idx="1"/>
          </p:nvPr>
        </p:nvSpPr>
        <p:spPr/>
        <p:txBody>
          <a:bodyPr/>
          <a:lstStyle/>
          <a:p>
            <a:pPr lvl="0" algn="l">
              <a:spcBef>
                <a:spcPts val="0"/>
              </a:spcBef>
            </a:pPr>
            <a:endParaRPr lang="en-US" sz="1800" b="1" dirty="0" smtClean="0">
              <a:solidFill>
                <a:prstClr val="black"/>
              </a:solidFill>
            </a:endParaRPr>
          </a:p>
          <a:p>
            <a:pPr algn="l">
              <a:spcBef>
                <a:spcPts val="0"/>
              </a:spcBef>
            </a:pPr>
            <a:endParaRPr lang="en-US" sz="1800" b="1" dirty="0">
              <a:solidFill>
                <a:prstClr val="black"/>
              </a:solidFill>
            </a:endParaRPr>
          </a:p>
          <a:p>
            <a:pPr algn="l">
              <a:spcBef>
                <a:spcPts val="0"/>
              </a:spcBef>
            </a:pPr>
            <a:r>
              <a:rPr lang="en-US" sz="1800" b="1" dirty="0" smtClean="0">
                <a:solidFill>
                  <a:prstClr val="black"/>
                </a:solidFill>
              </a:rPr>
              <a:t>     Item 7.   IAC Compensation Subcommittee Update</a:t>
            </a:r>
            <a:endParaRPr lang="en-US" sz="1800" b="1" dirty="0">
              <a:solidFill>
                <a:prstClr val="black"/>
              </a:solidFill>
            </a:endParaRPr>
          </a:p>
          <a:p>
            <a:pPr algn="l">
              <a:spcBef>
                <a:spcPts val="0"/>
              </a:spcBef>
            </a:pPr>
            <a:r>
              <a:rPr lang="en-US" sz="1800" b="1" dirty="0">
                <a:solidFill>
                  <a:prstClr val="black"/>
                </a:solidFill>
              </a:rPr>
              <a:t>	</a:t>
            </a:r>
          </a:p>
          <a:p>
            <a:pPr algn="l">
              <a:spcBef>
                <a:spcPts val="0"/>
              </a:spcBef>
            </a:pPr>
            <a:r>
              <a:rPr lang="en-US" sz="1800" b="1" i="1" dirty="0">
                <a:solidFill>
                  <a:prstClr val="black"/>
                </a:solidFill>
              </a:rPr>
              <a:t>	</a:t>
            </a:r>
            <a:r>
              <a:rPr lang="en-US" sz="1800" b="1" i="1" dirty="0" smtClean="0">
                <a:solidFill>
                  <a:prstClr val="black"/>
                </a:solidFill>
              </a:rPr>
              <a:t>   </a:t>
            </a:r>
            <a:r>
              <a:rPr lang="en-US" sz="1800" i="1" dirty="0" smtClean="0">
                <a:solidFill>
                  <a:prstClr val="black"/>
                </a:solidFill>
              </a:rPr>
              <a:t>(</a:t>
            </a:r>
            <a:r>
              <a:rPr lang="en-US" sz="1800" i="1" dirty="0">
                <a:solidFill>
                  <a:prstClr val="black"/>
                </a:solidFill>
              </a:rPr>
              <a:t>See </a:t>
            </a:r>
            <a:r>
              <a:rPr lang="en-US" sz="1800" i="1" dirty="0" smtClean="0">
                <a:solidFill>
                  <a:prstClr val="black"/>
                </a:solidFill>
              </a:rPr>
              <a:t>Attachment 7) </a:t>
            </a:r>
            <a:r>
              <a:rPr lang="en-US" sz="1800" i="1" dirty="0">
                <a:solidFill>
                  <a:prstClr val="black"/>
                </a:solidFill>
              </a:rPr>
              <a:t>	</a:t>
            </a:r>
          </a:p>
          <a:p>
            <a:pPr algn="l">
              <a:spcBef>
                <a:spcPts val="0"/>
              </a:spcBef>
            </a:pPr>
            <a:endParaRPr lang="en-US" sz="1800" b="1" dirty="0">
              <a:solidFill>
                <a:prstClr val="black"/>
              </a:solidFill>
            </a:endParaRPr>
          </a:p>
          <a:p>
            <a:pPr algn="l">
              <a:spcBef>
                <a:spcPts val="0"/>
              </a:spcBef>
            </a:pPr>
            <a:r>
              <a:rPr lang="en-US" sz="1800" i="1" dirty="0">
                <a:solidFill>
                  <a:prstClr val="black"/>
                </a:solidFill>
              </a:rPr>
              <a:t>	</a:t>
            </a:r>
            <a:r>
              <a:rPr lang="en-US" sz="1800" i="1" dirty="0" smtClean="0">
                <a:solidFill>
                  <a:prstClr val="black"/>
                </a:solidFill>
              </a:rPr>
              <a:t>   Peter </a:t>
            </a:r>
            <a:r>
              <a:rPr lang="en-US" sz="1800" i="1" dirty="0">
                <a:solidFill>
                  <a:prstClr val="black"/>
                </a:solidFill>
              </a:rPr>
              <a:t>Jones, Chair</a:t>
            </a:r>
          </a:p>
          <a:p>
            <a:endParaRPr lang="en-US" dirty="0"/>
          </a:p>
        </p:txBody>
      </p:sp>
    </p:spTree>
    <p:extLst>
      <p:ext uri="{BB962C8B-B14F-4D97-AF65-F5344CB8AC3E}">
        <p14:creationId xmlns:p14="http://schemas.microsoft.com/office/powerpoint/2010/main" val="53091612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of the Investment Advisory Council </a:t>
            </a:r>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1754318"/>
          </a:xfrm>
          <a:prstGeom prst="rect">
            <a:avLst/>
          </a:prstGeom>
        </p:spPr>
        <p:txBody>
          <a:bodyPr wrap="square" lIns="91432" tIns="45716" rIns="91432" bIns="45716">
            <a:spAutoFit/>
          </a:bodyPr>
          <a:lstStyle/>
          <a:p>
            <a:r>
              <a:rPr lang="en-US" b="1" dirty="0">
                <a:solidFill>
                  <a:prstClr val="black"/>
                </a:solidFill>
              </a:rPr>
              <a:t>Item </a:t>
            </a:r>
            <a:r>
              <a:rPr lang="en-US" b="1" dirty="0" smtClean="0">
                <a:solidFill>
                  <a:prstClr val="black"/>
                </a:solidFill>
              </a:rPr>
              <a:t>8.</a:t>
            </a:r>
            <a:r>
              <a:rPr lang="en-US" b="1" dirty="0">
                <a:solidFill>
                  <a:prstClr val="black"/>
                </a:solidFill>
              </a:rPr>
              <a:t>	</a:t>
            </a:r>
            <a:r>
              <a:rPr lang="en-US" b="1" dirty="0"/>
              <a:t>Audience Comments/2022 Meeting Dates/Closing Remarks/Adjourn</a:t>
            </a:r>
            <a:endParaRPr lang="en-US" b="1" dirty="0">
              <a:solidFill>
                <a:prstClr val="black"/>
              </a:solidFill>
            </a:endParaRPr>
          </a:p>
          <a:p>
            <a:r>
              <a:rPr lang="en-US" b="1" dirty="0">
                <a:solidFill>
                  <a:prstClr val="black"/>
                </a:solidFill>
              </a:rPr>
              <a:t>	</a:t>
            </a:r>
          </a:p>
          <a:p>
            <a:r>
              <a:rPr lang="en-US" b="1" i="1" dirty="0">
                <a:solidFill>
                  <a:prstClr val="black"/>
                </a:solidFill>
              </a:rPr>
              <a:t>	</a:t>
            </a:r>
            <a:r>
              <a:rPr lang="en-US" i="1" dirty="0"/>
              <a:t>(See </a:t>
            </a:r>
            <a:r>
              <a:rPr lang="en-US" i="1" dirty="0" smtClean="0"/>
              <a:t>Attachments 8A-8B) </a:t>
            </a:r>
            <a:r>
              <a:rPr lang="en-US" i="1" dirty="0"/>
              <a:t>	</a:t>
            </a:r>
          </a:p>
          <a:p>
            <a:endParaRPr lang="en-US" b="1" dirty="0">
              <a:solidFill>
                <a:prstClr val="black"/>
              </a:solidFill>
            </a:endParaRPr>
          </a:p>
          <a:p>
            <a:r>
              <a:rPr lang="en-US" i="1" dirty="0"/>
              <a:t>	Peter Jones, Chair</a:t>
            </a:r>
          </a:p>
          <a:p>
            <a:r>
              <a:rPr lang="en-US" i="1" dirty="0">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239</a:t>
            </a:fld>
            <a:endParaRPr lang="en-US"/>
          </a:p>
        </p:txBody>
      </p:sp>
    </p:spTree>
    <p:extLst>
      <p:ext uri="{BB962C8B-B14F-4D97-AF65-F5344CB8AC3E}">
        <p14:creationId xmlns:p14="http://schemas.microsoft.com/office/powerpoint/2010/main" val="2671873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15F75F-B7A7-4EAC-8B60-10346054C74E}"/>
              </a:ext>
            </a:extLst>
          </p:cNvPr>
          <p:cNvPicPr>
            <a:picLocks noChangeAspect="1"/>
          </p:cNvPicPr>
          <p:nvPr/>
        </p:nvPicPr>
        <p:blipFill rotWithShape="1">
          <a:blip r:embed="rId2"/>
          <a:srcRect b="8014"/>
          <a:stretch/>
        </p:blipFill>
        <p:spPr>
          <a:xfrm>
            <a:off x="1188720" y="859537"/>
            <a:ext cx="6053304" cy="2271389"/>
          </a:xfrm>
          <a:prstGeom prst="rect">
            <a:avLst/>
          </a:prstGeom>
        </p:spPr>
      </p:pic>
      <p:sp>
        <p:nvSpPr>
          <p:cNvPr id="38914" name="Rectangle 3"/>
          <p:cNvSpPr>
            <a:spLocks noGrp="1" noChangeArrowheads="1"/>
          </p:cNvSpPr>
          <p:nvPr>
            <p:ph type="title"/>
          </p:nvPr>
        </p:nvSpPr>
        <p:spPr/>
        <p:txBody>
          <a:bodyPr/>
          <a:lstStyle/>
          <a:p>
            <a:r>
              <a:rPr lang="en-US" altLang="en-US" dirty="0"/>
              <a:t>Portfolio Analysis</a:t>
            </a:r>
            <a:br>
              <a:rPr lang="en-US" altLang="en-US" dirty="0"/>
            </a:br>
            <a:r>
              <a:rPr lang="en-US" altLang="en-US" sz="1600" dirty="0"/>
              <a:t>Range of Real Returns</a:t>
            </a:r>
          </a:p>
        </p:txBody>
      </p:sp>
      <p:sp>
        <p:nvSpPr>
          <p:cNvPr id="7" name="TextBox 6"/>
          <p:cNvSpPr txBox="1"/>
          <p:nvPr/>
        </p:nvSpPr>
        <p:spPr>
          <a:xfrm>
            <a:off x="4217144" y="1098126"/>
            <a:ext cx="2736549"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1"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A</a:t>
            </a:r>
            <a:r>
              <a:rPr kumimoji="0" lang="en-US" sz="900" b="1" i="1"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bsolute Real Target Rate of Return (</a:t>
            </a:r>
            <a:r>
              <a:rPr kumimoji="0" lang="en-US" altLang="en-US" sz="900" b="1" i="1"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4.00%)</a:t>
            </a:r>
            <a:endParaRPr kumimoji="0" lang="en-US" sz="900" b="1" i="1"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cxnSp>
        <p:nvCxnSpPr>
          <p:cNvPr id="8" name="Straight Arrow Connector 7"/>
          <p:cNvCxnSpPr>
            <a:cxnSpLocks/>
          </p:cNvCxnSpPr>
          <p:nvPr/>
        </p:nvCxnSpPr>
        <p:spPr bwMode="auto">
          <a:xfrm flipH="1">
            <a:off x="5167423" y="1297059"/>
            <a:ext cx="278818" cy="69817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Rectangle 9"/>
          <p:cNvSpPr/>
          <p:nvPr/>
        </p:nvSpPr>
        <p:spPr>
          <a:xfrm>
            <a:off x="367668" y="4547613"/>
            <a:ext cx="7198994" cy="123111"/>
          </a:xfrm>
          <a:prstGeom prst="rect">
            <a:avLst/>
          </a:prstGeom>
        </p:spPr>
        <p:txBody>
          <a:bodyPr wrap="square" lIns="0" tIns="0" rIns="0" bIns="0"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Note: Returns based on Aon Investments' 30 Year Capital Market Assumptions as of June 30, 2021 adjusted for the average global equity risk premium</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661" y="3491548"/>
            <a:ext cx="1228725" cy="864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Table 11"/>
          <p:cNvGraphicFramePr>
            <a:graphicFrameLocks noGrp="1"/>
          </p:cNvGraphicFramePr>
          <p:nvPr>
            <p:extLst>
              <p:ext uri="{D42A27DB-BD31-4B8C-83A1-F6EECF244321}">
                <p14:modId xmlns:p14="http://schemas.microsoft.com/office/powerpoint/2010/main" val="3382178033"/>
              </p:ext>
            </p:extLst>
          </p:nvPr>
        </p:nvGraphicFramePr>
        <p:xfrm>
          <a:off x="457200" y="3200400"/>
          <a:ext cx="7040880" cy="1264920"/>
        </p:xfrm>
        <a:graphic>
          <a:graphicData uri="http://schemas.openxmlformats.org/drawingml/2006/table">
            <a:tbl>
              <a:tblPr firstRow="1" bandRow="1">
                <a:tableStyleId>{073A0DAA-6AF3-43AB-8588-CEC1D06C72B9}</a:tableStyleId>
              </a:tblPr>
              <a:tblGrid>
                <a:gridCol w="1097280">
                  <a:extLst>
                    <a:ext uri="{9D8B030D-6E8A-4147-A177-3AD203B41FA5}">
                      <a16:colId xmlns:a16="http://schemas.microsoft.com/office/drawing/2014/main" val="20000"/>
                    </a:ext>
                  </a:extLst>
                </a:gridCol>
                <a:gridCol w="1188720">
                  <a:extLst>
                    <a:ext uri="{9D8B030D-6E8A-4147-A177-3AD203B41FA5}">
                      <a16:colId xmlns:a16="http://schemas.microsoft.com/office/drawing/2014/main" val="20001"/>
                    </a:ext>
                  </a:extLst>
                </a:gridCol>
                <a:gridCol w="1188720">
                  <a:extLst>
                    <a:ext uri="{9D8B030D-6E8A-4147-A177-3AD203B41FA5}">
                      <a16:colId xmlns:a16="http://schemas.microsoft.com/office/drawing/2014/main" val="1199433385"/>
                    </a:ext>
                  </a:extLst>
                </a:gridCol>
                <a:gridCol w="1188720">
                  <a:extLst>
                    <a:ext uri="{9D8B030D-6E8A-4147-A177-3AD203B41FA5}">
                      <a16:colId xmlns:a16="http://schemas.microsoft.com/office/drawing/2014/main" val="20002"/>
                    </a:ext>
                  </a:extLst>
                </a:gridCol>
                <a:gridCol w="1188720">
                  <a:extLst>
                    <a:ext uri="{9D8B030D-6E8A-4147-A177-3AD203B41FA5}">
                      <a16:colId xmlns:a16="http://schemas.microsoft.com/office/drawing/2014/main" val="20003"/>
                    </a:ext>
                  </a:extLst>
                </a:gridCol>
                <a:gridCol w="1188720">
                  <a:extLst>
                    <a:ext uri="{9D8B030D-6E8A-4147-A177-3AD203B41FA5}">
                      <a16:colId xmlns:a16="http://schemas.microsoft.com/office/drawing/2014/main" val="20004"/>
                    </a:ext>
                  </a:extLst>
                </a:gridCol>
              </a:tblGrid>
              <a:tr h="288894">
                <a:tc>
                  <a:txBody>
                    <a:bodyPr/>
                    <a:lstStyle/>
                    <a:p>
                      <a:pPr algn="ctr"/>
                      <a:r>
                        <a:rPr lang="en-US" sz="800" dirty="0"/>
                        <a:t>Percentile</a:t>
                      </a:r>
                      <a:endParaRPr lang="en-US" sz="800" dirty="0">
                        <a:latin typeface="+mn-lt"/>
                      </a:endParaRP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800" dirty="0"/>
                        <a:t>Current Policy – </a:t>
                      </a:r>
                    </a:p>
                    <a:p>
                      <a:pPr algn="ctr"/>
                      <a:r>
                        <a:rPr lang="en-US" sz="800" dirty="0"/>
                        <a:t>1 Year</a:t>
                      </a:r>
                      <a:endParaRPr lang="en-US" sz="800" dirty="0">
                        <a:latin typeface="+mn-lt"/>
                      </a:endParaRP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800" dirty="0"/>
                        <a:t>Current Policy – </a:t>
                      </a:r>
                    </a:p>
                    <a:p>
                      <a:pPr algn="ctr"/>
                      <a:r>
                        <a:rPr lang="en-US" sz="800" dirty="0"/>
                        <a:t>5 Year</a:t>
                      </a:r>
                      <a:endParaRPr lang="en-US" sz="800" dirty="0">
                        <a:latin typeface="+mn-lt"/>
                      </a:endParaRP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800" dirty="0"/>
                        <a:t>Current Policy – </a:t>
                      </a:r>
                    </a:p>
                    <a:p>
                      <a:pPr algn="ctr"/>
                      <a:r>
                        <a:rPr lang="en-US" sz="800" dirty="0"/>
                        <a:t>10 Year</a:t>
                      </a:r>
                      <a:endParaRPr lang="en-US" sz="800" dirty="0">
                        <a:latin typeface="+mn-lt"/>
                      </a:endParaRP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800" dirty="0"/>
                        <a:t>Current Policy – </a:t>
                      </a:r>
                    </a:p>
                    <a:p>
                      <a:pPr algn="ctr"/>
                      <a:r>
                        <a:rPr lang="en-US" sz="800" dirty="0"/>
                        <a:t>15 Year</a:t>
                      </a:r>
                      <a:endParaRPr lang="en-US" sz="800" dirty="0">
                        <a:latin typeface="+mn-lt"/>
                      </a:endParaRP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800" dirty="0"/>
                        <a:t>Current Policy – </a:t>
                      </a:r>
                    </a:p>
                    <a:p>
                      <a:pPr algn="ctr"/>
                      <a:r>
                        <a:rPr lang="en-US" sz="800" dirty="0"/>
                        <a:t>30 Year</a:t>
                      </a:r>
                      <a:endParaRPr lang="en-US" sz="800" dirty="0">
                        <a:latin typeface="+mn-lt"/>
                      </a:endParaRP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extLst>
                  <a:ext uri="{0D108BD9-81ED-4DB2-BD59-A6C34878D82A}">
                    <a16:rowId xmlns:a16="http://schemas.microsoft.com/office/drawing/2014/main" val="10000"/>
                  </a:ext>
                </a:extLst>
              </a:tr>
              <a:tr h="176155">
                <a:tc>
                  <a:txBody>
                    <a:bodyPr/>
                    <a:lstStyle/>
                    <a:p>
                      <a:pPr algn="ctr"/>
                      <a:r>
                        <a:rPr lang="en-US" sz="800" dirty="0"/>
                        <a:t>5</a:t>
                      </a:r>
                      <a:r>
                        <a:rPr lang="en-US" sz="800" baseline="30000" dirty="0"/>
                        <a:t>th</a:t>
                      </a:r>
                      <a:endParaRPr lang="en-US" sz="800" dirty="0">
                        <a:solidFill>
                          <a:schemeClr val="tx1"/>
                        </a:solidFill>
                        <a:latin typeface="+mn-lt"/>
                      </a:endParaRPr>
                    </a:p>
                  </a:txBody>
                  <a:tcPr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-15.07%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-5.03%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-2.48%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-1.33%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0.19%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76155">
                <a:tc>
                  <a:txBody>
                    <a:bodyPr/>
                    <a:lstStyle/>
                    <a:p>
                      <a:pPr algn="ctr"/>
                      <a:r>
                        <a:rPr lang="en-US" sz="800" dirty="0"/>
                        <a:t>25</a:t>
                      </a:r>
                      <a:r>
                        <a:rPr lang="en-US" sz="800" baseline="30000" dirty="0"/>
                        <a:t>th</a:t>
                      </a:r>
                      <a:endParaRPr lang="en-US" sz="800" dirty="0">
                        <a:solidFill>
                          <a:schemeClr val="tx1"/>
                        </a:solidFill>
                        <a:latin typeface="+mn-lt"/>
                      </a:endParaRPr>
                    </a:p>
                  </a:txBody>
                  <a:tcPr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-4.31%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0.18%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1.27%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1.76%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2.40%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76155">
                <a:tc>
                  <a:txBody>
                    <a:bodyPr/>
                    <a:lstStyle/>
                    <a:p>
                      <a:pPr algn="ctr"/>
                      <a:r>
                        <a:rPr lang="en-US" sz="800" dirty="0"/>
                        <a:t>50</a:t>
                      </a:r>
                      <a:r>
                        <a:rPr lang="en-US" sz="800" baseline="30000" dirty="0"/>
                        <a:t>th</a:t>
                      </a:r>
                      <a:endParaRPr lang="en-US" sz="800" dirty="0">
                        <a:solidFill>
                          <a:schemeClr val="tx1"/>
                        </a:solidFill>
                        <a:latin typeface="+mn-lt"/>
                      </a:endParaRPr>
                    </a:p>
                  </a:txBody>
                  <a:tcPr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3.96%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3.96%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3.96%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3.96%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3.96%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76155">
                <a:tc>
                  <a:txBody>
                    <a:bodyPr/>
                    <a:lstStyle/>
                    <a:p>
                      <a:pPr algn="ctr"/>
                      <a:r>
                        <a:rPr lang="en-US" sz="800" dirty="0"/>
                        <a:t>75</a:t>
                      </a:r>
                      <a:r>
                        <a:rPr lang="en-US" sz="800" baseline="30000" dirty="0"/>
                        <a:t>th</a:t>
                      </a:r>
                      <a:endParaRPr lang="en-US" sz="800" dirty="0">
                        <a:solidFill>
                          <a:schemeClr val="tx1"/>
                        </a:solidFill>
                        <a:latin typeface="+mn-lt"/>
                      </a:endParaRPr>
                    </a:p>
                  </a:txBody>
                  <a:tcPr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12.94%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7.89%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6.72%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6.21%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5.54%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76155">
                <a:tc>
                  <a:txBody>
                    <a:bodyPr/>
                    <a:lstStyle/>
                    <a:p>
                      <a:pPr algn="ctr"/>
                      <a:r>
                        <a:rPr lang="en-US" sz="800" dirty="0"/>
                        <a:t>95</a:t>
                      </a:r>
                      <a:r>
                        <a:rPr lang="en-US" sz="800" baseline="30000" dirty="0"/>
                        <a:t>th</a:t>
                      </a:r>
                      <a:endParaRPr lang="en-US" sz="800" dirty="0">
                        <a:solidFill>
                          <a:schemeClr val="tx1"/>
                        </a:solidFill>
                        <a:latin typeface="+mn-lt"/>
                      </a:endParaRPr>
                    </a:p>
                  </a:txBody>
                  <a:tcPr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27.25%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13.80%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10.82%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9.53%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800" kern="1200" dirty="0">
                          <a:solidFill>
                            <a:schemeClr val="dk1"/>
                          </a:solidFill>
                          <a:latin typeface="+mn-lt"/>
                          <a:ea typeface="+mn-ea"/>
                          <a:cs typeface="+mn-cs"/>
                        </a:rPr>
                        <a:t>7.87%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13776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p:txBody>
          <a:bodyPr/>
          <a:lstStyle/>
          <a:p>
            <a:r>
              <a:rPr lang="en-US" altLang="en-US" dirty="0"/>
              <a:t>Analysis</a:t>
            </a:r>
          </a:p>
        </p:txBody>
      </p:sp>
      <p:sp>
        <p:nvSpPr>
          <p:cNvPr id="2" name="Subtitle 1"/>
          <p:cNvSpPr>
            <a:spLocks noGrp="1"/>
          </p:cNvSpPr>
          <p:nvPr>
            <p:ph type="subTitle" idx="1"/>
          </p:nvPr>
        </p:nvSpPr>
        <p:spPr/>
        <p:txBody>
          <a:bodyPr/>
          <a:lstStyle/>
          <a:p>
            <a:r>
              <a:rPr lang="en-US" dirty="0"/>
              <a:t>Asset-Liability Projection Analysis</a:t>
            </a:r>
          </a:p>
        </p:txBody>
      </p:sp>
    </p:spTree>
    <p:extLst>
      <p:ext uri="{BB962C8B-B14F-4D97-AF65-F5344CB8AC3E}">
        <p14:creationId xmlns:p14="http://schemas.microsoft.com/office/powerpoint/2010/main" val="1551745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GB" altLang="en-US" dirty="0"/>
              <a:t>Asset-Liability Simulation Overview</a:t>
            </a:r>
          </a:p>
        </p:txBody>
      </p:sp>
      <p:sp>
        <p:nvSpPr>
          <p:cNvPr id="52229" name="Rectangle 5"/>
          <p:cNvSpPr>
            <a:spLocks noGrp="1" noChangeArrowheads="1"/>
          </p:cNvSpPr>
          <p:nvPr>
            <p:ph idx="1"/>
          </p:nvPr>
        </p:nvSpPr>
        <p:spPr/>
        <p:txBody>
          <a:bodyPr/>
          <a:lstStyle/>
          <a:p>
            <a:pPr lvl="1"/>
            <a:r>
              <a:rPr lang="en-GB" altLang="en-US" dirty="0"/>
              <a:t>Thousands of simulations plotted in one graph would be impossible to interpret</a:t>
            </a:r>
          </a:p>
          <a:p>
            <a:pPr lvl="1"/>
            <a:r>
              <a:rPr lang="en-GB" altLang="en-US" dirty="0"/>
              <a:t>Instead, we rank the simulations at each point over the future</a:t>
            </a:r>
          </a:p>
          <a:p>
            <a:pPr lvl="1"/>
            <a:r>
              <a:rPr lang="en-GB" altLang="en-US" dirty="0"/>
              <a:t>This produces a distribution of outcomes illustrating the degree of uncertainty of a plan’s financial position over the projection period</a:t>
            </a:r>
          </a:p>
          <a:p>
            <a:pPr lvl="1"/>
            <a:r>
              <a:rPr lang="en-GB" altLang="en-US" dirty="0"/>
              <a:t>Different investment strategies will produce different distributions of outcomes</a:t>
            </a:r>
          </a:p>
          <a:p>
            <a:pPr lvl="1"/>
            <a:endParaRPr lang="en-GB" altLang="en-US" dirty="0"/>
          </a:p>
        </p:txBody>
      </p:sp>
      <p:sp>
        <p:nvSpPr>
          <p:cNvPr id="29" name="TextBox 28"/>
          <p:cNvSpPr txBox="1"/>
          <p:nvPr/>
        </p:nvSpPr>
        <p:spPr>
          <a:xfrm>
            <a:off x="372792" y="4545337"/>
            <a:ext cx="5453416" cy="123111"/>
          </a:xfrm>
          <a:prstGeom prst="rect">
            <a:avLst/>
          </a:prstGeom>
          <a:noFill/>
        </p:spPr>
        <p:txBody>
          <a:bodyPr wrap="none" lIns="0" tIns="0" rIns="0" bIns="0" rtlCol="0" anchor="b">
            <a:spAutoFit/>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The path of a given scenario will follow a much less smooth pattern than the distribution suggests, as illustrated above</a:t>
            </a:r>
          </a:p>
        </p:txBody>
      </p:sp>
      <p:sp>
        <p:nvSpPr>
          <p:cNvPr id="12" name="Rectangle 8"/>
          <p:cNvSpPr>
            <a:spLocks noChangeArrowheads="1"/>
          </p:cNvSpPr>
          <p:nvPr/>
        </p:nvSpPr>
        <p:spPr bwMode="auto">
          <a:xfrm>
            <a:off x="1554480" y="2111791"/>
            <a:ext cx="168668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Single Simulation</a:t>
            </a:r>
          </a:p>
        </p:txBody>
      </p:sp>
      <p:sp>
        <p:nvSpPr>
          <p:cNvPr id="13" name="Rectangle 9"/>
          <p:cNvSpPr>
            <a:spLocks noChangeArrowheads="1"/>
          </p:cNvSpPr>
          <p:nvPr/>
        </p:nvSpPr>
        <p:spPr bwMode="auto">
          <a:xfrm>
            <a:off x="4023360" y="2111791"/>
            <a:ext cx="17059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Many Simulations</a:t>
            </a:r>
          </a:p>
        </p:txBody>
      </p:sp>
      <p:sp>
        <p:nvSpPr>
          <p:cNvPr id="14" name="Rectangle 11"/>
          <p:cNvSpPr>
            <a:spLocks noChangeArrowheads="1"/>
          </p:cNvSpPr>
          <p:nvPr/>
        </p:nvSpPr>
        <p:spPr bwMode="auto">
          <a:xfrm>
            <a:off x="6217920" y="2111791"/>
            <a:ext cx="23310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Distribution of Outcomes</a:t>
            </a:r>
          </a:p>
        </p:txBody>
      </p:sp>
      <p:sp>
        <p:nvSpPr>
          <p:cNvPr id="15" name="Right Arrow 2"/>
          <p:cNvSpPr>
            <a:spLocks noChangeArrowheads="1"/>
          </p:cNvSpPr>
          <p:nvPr/>
        </p:nvSpPr>
        <p:spPr bwMode="auto">
          <a:xfrm>
            <a:off x="3383280" y="2157654"/>
            <a:ext cx="457200" cy="216051"/>
          </a:xfrm>
          <a:prstGeom prst="rightArrow">
            <a:avLst>
              <a:gd name="adj1" fmla="val 50000"/>
              <a:gd name="adj2" fmla="val 49813"/>
            </a:avLst>
          </a:prstGeom>
          <a:solidFill>
            <a:schemeClr val="tx1"/>
          </a:solidFill>
          <a:ln w="9525" algn="ctr">
            <a:solidFill>
              <a:schemeClr val="tx1"/>
            </a:solidFill>
            <a:round/>
            <a:headEnd/>
            <a:tailEnd/>
          </a:ln>
        </p:spPr>
        <p:txBody>
          <a:bodyPr wrap="none" anchor="ct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11" name="Right Arrow 2">
            <a:extLst>
              <a:ext uri="{FF2B5EF4-FFF2-40B4-BE49-F238E27FC236}">
                <a16:creationId xmlns:a16="http://schemas.microsoft.com/office/drawing/2014/main" id="{26D81674-F918-49B4-9BEF-BA0CB10AB47A}"/>
              </a:ext>
            </a:extLst>
          </p:cNvPr>
          <p:cNvSpPr>
            <a:spLocks noChangeArrowheads="1"/>
          </p:cNvSpPr>
          <p:nvPr/>
        </p:nvSpPr>
        <p:spPr bwMode="auto">
          <a:xfrm>
            <a:off x="5760720" y="2157654"/>
            <a:ext cx="457200" cy="216051"/>
          </a:xfrm>
          <a:prstGeom prst="rightArrow">
            <a:avLst>
              <a:gd name="adj1" fmla="val 50000"/>
              <a:gd name="adj2" fmla="val 49813"/>
            </a:avLst>
          </a:prstGeom>
          <a:solidFill>
            <a:schemeClr val="tx1"/>
          </a:solidFill>
          <a:ln w="9525" algn="ctr">
            <a:solidFill>
              <a:schemeClr val="tx1"/>
            </a:solidFill>
            <a:round/>
            <a:headEnd/>
            <a:tailEnd/>
          </a:ln>
        </p:spPr>
        <p:txBody>
          <a:bodyPr wrap="none" anchor="ct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pic>
        <p:nvPicPr>
          <p:cNvPr id="17" name="Picture 16">
            <a:extLst>
              <a:ext uri="{FF2B5EF4-FFF2-40B4-BE49-F238E27FC236}">
                <a16:creationId xmlns:a16="http://schemas.microsoft.com/office/drawing/2014/main" id="{1FC30900-2871-4837-8854-08440F090DCB}"/>
              </a:ext>
            </a:extLst>
          </p:cNvPr>
          <p:cNvPicPr>
            <a:picLocks noChangeAspect="1"/>
          </p:cNvPicPr>
          <p:nvPr/>
        </p:nvPicPr>
        <p:blipFill>
          <a:blip r:embed="rId3"/>
          <a:stretch>
            <a:fillRect/>
          </a:stretch>
        </p:blipFill>
        <p:spPr>
          <a:xfrm>
            <a:off x="822960" y="2377440"/>
            <a:ext cx="7545795" cy="2043800"/>
          </a:xfrm>
          <a:prstGeom prst="rect">
            <a:avLst/>
          </a:prstGeom>
        </p:spPr>
      </p:pic>
    </p:spTree>
    <p:extLst>
      <p:ext uri="{BB962C8B-B14F-4D97-AF65-F5344CB8AC3E}">
        <p14:creationId xmlns:p14="http://schemas.microsoft.com/office/powerpoint/2010/main" val="3021636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C4C60E-5BEF-423C-9A49-DE475732AD25}"/>
              </a:ext>
            </a:extLst>
          </p:cNvPr>
          <p:cNvPicPr>
            <a:picLocks noChangeAspect="1"/>
          </p:cNvPicPr>
          <p:nvPr/>
        </p:nvPicPr>
        <p:blipFill>
          <a:blip r:embed="rId2"/>
          <a:stretch>
            <a:fillRect/>
          </a:stretch>
        </p:blipFill>
        <p:spPr>
          <a:xfrm>
            <a:off x="365760" y="810298"/>
            <a:ext cx="6496474" cy="3578400"/>
          </a:xfrm>
          <a:prstGeom prst="rect">
            <a:avLst/>
          </a:prstGeom>
        </p:spPr>
      </p:pic>
      <p:sp>
        <p:nvSpPr>
          <p:cNvPr id="52226" name="Title 1"/>
          <p:cNvSpPr>
            <a:spLocks noGrp="1"/>
          </p:cNvSpPr>
          <p:nvPr>
            <p:ph type="title"/>
          </p:nvPr>
        </p:nvSpPr>
        <p:spPr/>
        <p:txBody>
          <a:bodyPr/>
          <a:lstStyle/>
          <a:p>
            <a:r>
              <a:rPr lang="en-US" altLang="en-US" dirty="0"/>
              <a:t>Asset-Liability Projection Analysis</a:t>
            </a:r>
            <a:br>
              <a:rPr lang="en-US" altLang="en-US" dirty="0"/>
            </a:br>
            <a:r>
              <a:rPr lang="en-US" altLang="en-US" sz="1600" dirty="0"/>
              <a:t>Market Value of Assets / Actuarial Liability Funded Ratio</a:t>
            </a:r>
          </a:p>
        </p:txBody>
      </p:sp>
      <p:sp>
        <p:nvSpPr>
          <p:cNvPr id="3" name="Content Placeholder 2"/>
          <p:cNvSpPr>
            <a:spLocks noGrp="1"/>
          </p:cNvSpPr>
          <p:nvPr>
            <p:ph idx="1"/>
          </p:nvPr>
        </p:nvSpPr>
        <p:spPr>
          <a:xfrm>
            <a:off x="6888100" y="862147"/>
            <a:ext cx="1916264" cy="3293560"/>
          </a:xfrm>
        </p:spPr>
        <p:txBody>
          <a:bodyPr/>
          <a:lstStyle/>
          <a:p>
            <a:pPr>
              <a:spcBef>
                <a:spcPts val="200"/>
              </a:spcBef>
            </a:pPr>
            <a:r>
              <a:rPr lang="en-US" altLang="en-US" sz="1050" b="1" dirty="0"/>
              <a:t>Key Takeaways:</a:t>
            </a:r>
          </a:p>
          <a:p>
            <a:pPr marL="171450" indent="-171450">
              <a:spcBef>
                <a:spcPts val="200"/>
              </a:spcBef>
              <a:spcAft>
                <a:spcPts val="600"/>
              </a:spcAft>
              <a:buFont typeface="Wingdings" pitchFamily="2" charset="2"/>
              <a:buChar char="§"/>
            </a:pPr>
            <a:r>
              <a:rPr lang="en-US" altLang="en-US" sz="1050" dirty="0"/>
              <a:t>Under the Current Policy (81% R-S), the funded ratio is expected to increase with FYE 2021 performance, then decline in the near-term before increasing later at the end of the period in the central expectation (50</a:t>
            </a:r>
            <a:r>
              <a:rPr lang="en-US" altLang="en-US" sz="1050" baseline="30000" dirty="0"/>
              <a:t>th</a:t>
            </a:r>
            <a:r>
              <a:rPr lang="en-US" altLang="en-US" sz="1050" dirty="0"/>
              <a:t> percentile outcome)</a:t>
            </a:r>
          </a:p>
          <a:p>
            <a:pPr marL="171450" indent="-171450">
              <a:spcBef>
                <a:spcPts val="200"/>
              </a:spcBef>
              <a:spcAft>
                <a:spcPts val="600"/>
              </a:spcAft>
              <a:buFont typeface="Wingdings" pitchFamily="2" charset="2"/>
              <a:buChar char="§"/>
            </a:pPr>
            <a:r>
              <a:rPr lang="en-US" altLang="en-US" sz="1050" dirty="0"/>
              <a:t>Higher return-seeking allocations will increase the central trendline of funded ratio, albeit with greater downside risk</a:t>
            </a:r>
          </a:p>
          <a:p>
            <a:pPr marL="171450" indent="-171450">
              <a:spcBef>
                <a:spcPts val="200"/>
              </a:spcBef>
              <a:buFont typeface="Wingdings" pitchFamily="2" charset="2"/>
              <a:buChar char="§"/>
            </a:pPr>
            <a:r>
              <a:rPr lang="en-US" altLang="en-US" sz="1050" dirty="0"/>
              <a:t>Downside risk (5</a:t>
            </a:r>
            <a:r>
              <a:rPr lang="en-US" altLang="en-US" sz="1050" baseline="30000" dirty="0"/>
              <a:t>th</a:t>
            </a:r>
            <a:r>
              <a:rPr lang="en-US" altLang="en-US" sz="1050" dirty="0"/>
              <a:t> percentile outcomes) illustrates a small likelihood of significant funded ratio deterioration over the projection period</a:t>
            </a:r>
          </a:p>
        </p:txBody>
      </p:sp>
      <p:sp>
        <p:nvSpPr>
          <p:cNvPr id="7" name="TextBox 8"/>
          <p:cNvSpPr txBox="1">
            <a:spLocks noChangeArrowheads="1"/>
          </p:cNvSpPr>
          <p:nvPr/>
        </p:nvSpPr>
        <p:spPr bwMode="auto">
          <a:xfrm>
            <a:off x="367513" y="4544049"/>
            <a:ext cx="608171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D4F53"/>
                </a:solidFill>
                <a:effectLst/>
                <a:uLnTx/>
                <a:uFillTx/>
                <a:latin typeface="Arial" charset="0"/>
                <a:ea typeface="ＭＳ Ｐゴシック" pitchFamily="34" charset="-128"/>
                <a:cs typeface="+mn-cs"/>
              </a:rPr>
              <a:t>* Projections assume constant 7.00% discount rate for pension liabilities for all investment policies studied</a:t>
            </a:r>
          </a:p>
        </p:txBody>
      </p:sp>
      <p:sp>
        <p:nvSpPr>
          <p:cNvPr id="4" name="Rectangle: Rounded Corners 3">
            <a:extLst>
              <a:ext uri="{FF2B5EF4-FFF2-40B4-BE49-F238E27FC236}">
                <a16:creationId xmlns:a16="http://schemas.microsoft.com/office/drawing/2014/main" id="{829F6AD6-E78C-47A9-B0EE-72D78BEE27B5}"/>
              </a:ext>
            </a:extLst>
          </p:cNvPr>
          <p:cNvSpPr/>
          <p:nvPr/>
        </p:nvSpPr>
        <p:spPr bwMode="auto">
          <a:xfrm>
            <a:off x="3392386" y="808012"/>
            <a:ext cx="1184563" cy="3531870"/>
          </a:xfrm>
          <a:prstGeom prst="roundRect">
            <a:avLst/>
          </a:prstGeom>
          <a:noFill/>
          <a:ln w="19050" cap="flat" cmpd="sng" algn="ctr">
            <a:solidFill>
              <a:srgbClr val="E11B2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1183851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3736D9-C253-49A1-A1B7-AB7EFE2D2027}"/>
              </a:ext>
            </a:extLst>
          </p:cNvPr>
          <p:cNvPicPr>
            <a:picLocks noChangeAspect="1"/>
          </p:cNvPicPr>
          <p:nvPr/>
        </p:nvPicPr>
        <p:blipFill rotWithShape="1">
          <a:blip r:embed="rId2"/>
          <a:srcRect b="1115"/>
          <a:stretch/>
        </p:blipFill>
        <p:spPr>
          <a:xfrm>
            <a:off x="365760" y="803264"/>
            <a:ext cx="6496474" cy="3653129"/>
          </a:xfrm>
          <a:prstGeom prst="rect">
            <a:avLst/>
          </a:prstGeom>
        </p:spPr>
      </p:pic>
      <p:sp>
        <p:nvSpPr>
          <p:cNvPr id="52226" name="Title 1"/>
          <p:cNvSpPr>
            <a:spLocks noGrp="1"/>
          </p:cNvSpPr>
          <p:nvPr>
            <p:ph type="title"/>
          </p:nvPr>
        </p:nvSpPr>
        <p:spPr/>
        <p:txBody>
          <a:bodyPr/>
          <a:lstStyle/>
          <a:p>
            <a:r>
              <a:rPr lang="en-US" altLang="en-US" dirty="0"/>
              <a:t>Asset-Liability Projection Analysis</a:t>
            </a:r>
            <a:br>
              <a:rPr lang="en-US" altLang="en-US" dirty="0"/>
            </a:br>
            <a:r>
              <a:rPr lang="en-US" altLang="en-US" sz="1600" dirty="0"/>
              <a:t>Employer Contribution Rate (“Blended Rate”)</a:t>
            </a:r>
          </a:p>
        </p:txBody>
      </p:sp>
      <p:sp>
        <p:nvSpPr>
          <p:cNvPr id="4" name="Content Placeholder 3"/>
          <p:cNvSpPr>
            <a:spLocks noGrp="1"/>
          </p:cNvSpPr>
          <p:nvPr>
            <p:ph idx="1"/>
          </p:nvPr>
        </p:nvSpPr>
        <p:spPr>
          <a:xfrm>
            <a:off x="6911954" y="862147"/>
            <a:ext cx="1892410" cy="3353752"/>
          </a:xfrm>
        </p:spPr>
        <p:txBody>
          <a:bodyPr/>
          <a:lstStyle/>
          <a:p>
            <a:pPr>
              <a:spcBef>
                <a:spcPts val="200"/>
              </a:spcBef>
            </a:pPr>
            <a:r>
              <a:rPr lang="en-US" altLang="en-US" sz="1050" b="1" dirty="0"/>
              <a:t>Key Takeaways:</a:t>
            </a:r>
          </a:p>
          <a:p>
            <a:pPr marL="171450" indent="-171450">
              <a:spcBef>
                <a:spcPts val="200"/>
              </a:spcBef>
              <a:spcAft>
                <a:spcPts val="600"/>
              </a:spcAft>
              <a:buFont typeface="Wingdings" pitchFamily="2" charset="2"/>
              <a:buChar char="§"/>
            </a:pPr>
            <a:r>
              <a:rPr lang="en-US" altLang="en-US" sz="1050" dirty="0"/>
              <a:t>Employer contribution rate is expected to decrease with recent asset performance before increasing back to 12% over the next two decades</a:t>
            </a:r>
          </a:p>
          <a:p>
            <a:pPr marL="171450" indent="-171450">
              <a:spcBef>
                <a:spcPts val="200"/>
              </a:spcBef>
              <a:spcAft>
                <a:spcPts val="600"/>
              </a:spcAft>
              <a:buFont typeface="Wingdings" pitchFamily="2" charset="2"/>
              <a:buChar char="§"/>
            </a:pPr>
            <a:r>
              <a:rPr lang="en-US" altLang="en-US" sz="1050" dirty="0"/>
              <a:t>Higher return-seeking allocations will reduce the expected (50</a:t>
            </a:r>
            <a:r>
              <a:rPr lang="en-US" altLang="en-US" sz="1050" baseline="30000" dirty="0"/>
              <a:t>th</a:t>
            </a:r>
            <a:r>
              <a:rPr lang="en-US" altLang="en-US" sz="1050" dirty="0"/>
              <a:t> percentile) outcome but with a wider range of outcomes</a:t>
            </a:r>
          </a:p>
          <a:p>
            <a:pPr marL="171450" indent="-171450">
              <a:spcBef>
                <a:spcPts val="200"/>
              </a:spcBef>
              <a:buFont typeface="Wingdings" pitchFamily="2" charset="2"/>
              <a:buChar char="§"/>
            </a:pPr>
            <a:r>
              <a:rPr lang="en-US" altLang="en-US" sz="1050" dirty="0"/>
              <a:t>95</a:t>
            </a:r>
            <a:r>
              <a:rPr lang="en-US" altLang="en-US" sz="1050" baseline="30000" dirty="0"/>
              <a:t>th</a:t>
            </a:r>
            <a:r>
              <a:rPr lang="en-US" altLang="en-US" sz="1050" dirty="0"/>
              <a:t> percentile results show potential contribution rates in excess of 30% over the next two decades, albeit with low likelihoods</a:t>
            </a:r>
          </a:p>
        </p:txBody>
      </p:sp>
      <p:sp>
        <p:nvSpPr>
          <p:cNvPr id="8" name="Rectangle: Rounded Corners 7">
            <a:extLst>
              <a:ext uri="{FF2B5EF4-FFF2-40B4-BE49-F238E27FC236}">
                <a16:creationId xmlns:a16="http://schemas.microsoft.com/office/drawing/2014/main" id="{A146F258-5AB7-47E7-8E0E-CE8F501E2B43}"/>
              </a:ext>
            </a:extLst>
          </p:cNvPr>
          <p:cNvSpPr/>
          <p:nvPr/>
        </p:nvSpPr>
        <p:spPr bwMode="auto">
          <a:xfrm>
            <a:off x="3392382" y="800978"/>
            <a:ext cx="1184563" cy="3619961"/>
          </a:xfrm>
          <a:prstGeom prst="roundRect">
            <a:avLst/>
          </a:prstGeom>
          <a:noFill/>
          <a:ln w="19050" cap="flat" cmpd="sng" algn="ctr">
            <a:solidFill>
              <a:srgbClr val="E11B2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9" name="TextBox 8">
            <a:extLst>
              <a:ext uri="{FF2B5EF4-FFF2-40B4-BE49-F238E27FC236}">
                <a16:creationId xmlns:a16="http://schemas.microsoft.com/office/drawing/2014/main" id="{57E94B46-B72D-4DEC-A75A-7A95B2050B38}"/>
              </a:ext>
            </a:extLst>
          </p:cNvPr>
          <p:cNvSpPr txBox="1">
            <a:spLocks noChangeArrowheads="1"/>
          </p:cNvSpPr>
          <p:nvPr/>
        </p:nvSpPr>
        <p:spPr bwMode="auto">
          <a:xfrm>
            <a:off x="367513" y="4420939"/>
            <a:ext cx="6081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D4F53"/>
                </a:solidFill>
                <a:effectLst/>
                <a:uLnTx/>
                <a:uFillTx/>
                <a:latin typeface="Arial" charset="0"/>
                <a:ea typeface="ＭＳ Ｐゴシック" pitchFamily="34" charset="-128"/>
                <a:cs typeface="+mn-cs"/>
              </a:rPr>
              <a:t>* Projections assume constant 7.00% discount rate for pension liabilities for all investment policies studied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D4F53"/>
                </a:solidFill>
                <a:effectLst/>
                <a:uLnTx/>
                <a:uFillTx/>
                <a:latin typeface="Arial" charset="0"/>
                <a:ea typeface="ＭＳ Ｐゴシック" pitchFamily="34" charset="-128"/>
                <a:cs typeface="+mn-cs"/>
              </a:rPr>
              <a:t>Note: Payroll is estimated to be $26.8B for Normal Cost purposes and $37.9B for UAL purposes as of 7/1/2020</a:t>
            </a:r>
          </a:p>
        </p:txBody>
      </p:sp>
    </p:spTree>
    <p:extLst>
      <p:ext uri="{BB962C8B-B14F-4D97-AF65-F5344CB8AC3E}">
        <p14:creationId xmlns:p14="http://schemas.microsoft.com/office/powerpoint/2010/main" val="609792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E91224-A90B-41C9-92D5-72469BB36567}"/>
              </a:ext>
            </a:extLst>
          </p:cNvPr>
          <p:cNvPicPr>
            <a:picLocks noChangeAspect="1"/>
          </p:cNvPicPr>
          <p:nvPr/>
        </p:nvPicPr>
        <p:blipFill rotWithShape="1">
          <a:blip r:embed="rId2"/>
          <a:srcRect r="2338" b="725"/>
          <a:stretch/>
        </p:blipFill>
        <p:spPr>
          <a:xfrm>
            <a:off x="365761" y="859537"/>
            <a:ext cx="6748276" cy="3044963"/>
          </a:xfrm>
          <a:prstGeom prst="rect">
            <a:avLst/>
          </a:prstGeom>
        </p:spPr>
      </p:pic>
      <p:sp>
        <p:nvSpPr>
          <p:cNvPr id="52226" name="Title 1"/>
          <p:cNvSpPr>
            <a:spLocks noGrp="1"/>
          </p:cNvSpPr>
          <p:nvPr>
            <p:ph type="title"/>
          </p:nvPr>
        </p:nvSpPr>
        <p:spPr/>
        <p:txBody>
          <a:bodyPr/>
          <a:lstStyle/>
          <a:p>
            <a:r>
              <a:rPr lang="en-US" altLang="en-US" dirty="0"/>
              <a:t>Asset-Liability Projection Analysis</a:t>
            </a:r>
            <a:br>
              <a:rPr lang="en-US" altLang="en-US" dirty="0"/>
            </a:br>
            <a:r>
              <a:rPr lang="en-US" altLang="en-US" sz="1600" dirty="0"/>
              <a:t>Total Contributions Amounts (Employer + Employee)</a:t>
            </a:r>
          </a:p>
        </p:txBody>
      </p:sp>
      <p:sp>
        <p:nvSpPr>
          <p:cNvPr id="4" name="Content Placeholder 3"/>
          <p:cNvSpPr>
            <a:spLocks noGrp="1"/>
          </p:cNvSpPr>
          <p:nvPr>
            <p:ph idx="1"/>
          </p:nvPr>
        </p:nvSpPr>
        <p:spPr>
          <a:xfrm>
            <a:off x="7114037" y="862147"/>
            <a:ext cx="1690327" cy="3353752"/>
          </a:xfrm>
        </p:spPr>
        <p:txBody>
          <a:bodyPr/>
          <a:lstStyle/>
          <a:p>
            <a:r>
              <a:rPr lang="en-US" altLang="en-US" sz="1050" b="1" dirty="0"/>
              <a:t>Key Takeaways:</a:t>
            </a:r>
          </a:p>
          <a:p>
            <a:pPr marL="171450" indent="-171450">
              <a:spcAft>
                <a:spcPts val="600"/>
              </a:spcAft>
              <a:buFont typeface="Wingdings" pitchFamily="2" charset="2"/>
              <a:buChar char="§"/>
            </a:pPr>
            <a:r>
              <a:rPr lang="en-US" altLang="en-US" sz="1050" dirty="0"/>
              <a:t>Total contribution amounts are expected to decline initially before increasing over the next two decades and finally decrease once amortization bases are fully recognized</a:t>
            </a:r>
          </a:p>
          <a:p>
            <a:pPr marL="171450" indent="-171450">
              <a:spcAft>
                <a:spcPts val="600"/>
              </a:spcAft>
              <a:buFont typeface="Wingdings" pitchFamily="2" charset="2"/>
              <a:buChar char="§"/>
            </a:pPr>
            <a:r>
              <a:rPr lang="en-US" altLang="en-US" sz="1050" dirty="0"/>
              <a:t>Higher return-seeking allocations will reduce the expected (50</a:t>
            </a:r>
            <a:r>
              <a:rPr lang="en-US" altLang="en-US" sz="1050" baseline="30000" dirty="0"/>
              <a:t>th</a:t>
            </a:r>
            <a:r>
              <a:rPr lang="en-US" altLang="en-US" sz="1050" dirty="0"/>
              <a:t> percentile) outcome but with a wider range of outcomes</a:t>
            </a:r>
          </a:p>
        </p:txBody>
      </p:sp>
      <p:sp>
        <p:nvSpPr>
          <p:cNvPr id="8" name="Rectangle: Rounded Corners 7">
            <a:extLst>
              <a:ext uri="{FF2B5EF4-FFF2-40B4-BE49-F238E27FC236}">
                <a16:creationId xmlns:a16="http://schemas.microsoft.com/office/drawing/2014/main" id="{A146F258-5AB7-47E7-8E0E-CE8F501E2B43}"/>
              </a:ext>
            </a:extLst>
          </p:cNvPr>
          <p:cNvSpPr/>
          <p:nvPr/>
        </p:nvSpPr>
        <p:spPr bwMode="auto">
          <a:xfrm>
            <a:off x="2986547" y="857250"/>
            <a:ext cx="1017640" cy="3119005"/>
          </a:xfrm>
          <a:prstGeom prst="roundRect">
            <a:avLst/>
          </a:prstGeom>
          <a:noFill/>
          <a:ln w="19050" cap="flat" cmpd="sng" algn="ctr">
            <a:solidFill>
              <a:srgbClr val="E11B2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5" name="Oval 4">
            <a:extLst>
              <a:ext uri="{FF2B5EF4-FFF2-40B4-BE49-F238E27FC236}">
                <a16:creationId xmlns:a16="http://schemas.microsoft.com/office/drawing/2014/main" id="{03389F98-B364-4CB7-8D97-AEAA33722EE7}"/>
              </a:ext>
            </a:extLst>
          </p:cNvPr>
          <p:cNvSpPr/>
          <p:nvPr/>
        </p:nvSpPr>
        <p:spPr bwMode="auto">
          <a:xfrm rot="1699902">
            <a:off x="6462304" y="1955113"/>
            <a:ext cx="648315" cy="218756"/>
          </a:xfrm>
          <a:prstGeom prst="ellipse">
            <a:avLst/>
          </a:prstGeom>
          <a:noFill/>
          <a:ln w="28575" cap="flat" cmpd="sng" algn="ctr">
            <a:solidFill>
              <a:srgbClr val="E11B2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9" name="TextBox 8">
            <a:extLst>
              <a:ext uri="{FF2B5EF4-FFF2-40B4-BE49-F238E27FC236}">
                <a16:creationId xmlns:a16="http://schemas.microsoft.com/office/drawing/2014/main" id="{EEB48BBC-3C09-4A71-9D29-37CF6266CE1D}"/>
              </a:ext>
            </a:extLst>
          </p:cNvPr>
          <p:cNvSpPr txBox="1">
            <a:spLocks noChangeArrowheads="1"/>
          </p:cNvSpPr>
          <p:nvPr/>
        </p:nvSpPr>
        <p:spPr bwMode="auto">
          <a:xfrm>
            <a:off x="367513" y="4544049"/>
            <a:ext cx="608171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D4F53"/>
                </a:solidFill>
                <a:effectLst/>
                <a:uLnTx/>
                <a:uFillTx/>
                <a:latin typeface="Arial" charset="0"/>
                <a:ea typeface="ＭＳ Ｐゴシック" pitchFamily="34" charset="-128"/>
                <a:cs typeface="+mn-cs"/>
              </a:rPr>
              <a:t>* Projections assume constant 7.00% discount rate for pension liabilities for all investment policies studied</a:t>
            </a:r>
          </a:p>
        </p:txBody>
      </p:sp>
    </p:spTree>
    <p:extLst>
      <p:ext uri="{BB962C8B-B14F-4D97-AF65-F5344CB8AC3E}">
        <p14:creationId xmlns:p14="http://schemas.microsoft.com/office/powerpoint/2010/main" val="915521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of the Investment Advisory Council </a:t>
            </a:r>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p>
        </p:txBody>
      </p:sp>
      <p:sp>
        <p:nvSpPr>
          <p:cNvPr id="4" name="Rectangle 3"/>
          <p:cNvSpPr/>
          <p:nvPr/>
        </p:nvSpPr>
        <p:spPr>
          <a:xfrm>
            <a:off x="685800" y="1733550"/>
            <a:ext cx="8001000" cy="2308316"/>
          </a:xfrm>
          <a:prstGeom prst="rect">
            <a:avLst/>
          </a:prstGeom>
        </p:spPr>
        <p:txBody>
          <a:bodyPr wrap="square" lIns="91432" tIns="45716" rIns="91432" bIns="45716">
            <a:spAutoFit/>
          </a:bodyPr>
          <a:lstStyle/>
          <a:p>
            <a:r>
              <a:rPr lang="en-US" b="1" dirty="0"/>
              <a:t>Item 2.	Opening Remarks/Reports/Other Updates &amp; Reports</a:t>
            </a:r>
          </a:p>
          <a:p>
            <a:r>
              <a:rPr lang="en-US" i="1" dirty="0"/>
              <a:t>	</a:t>
            </a:r>
          </a:p>
          <a:p>
            <a:r>
              <a:rPr lang="en-US" i="1" dirty="0"/>
              <a:t>	Ash Williams, Executive Director &amp; CIO</a:t>
            </a:r>
          </a:p>
          <a:p>
            <a:r>
              <a:rPr lang="en-US" i="1" dirty="0"/>
              <a:t>	Executive Staff</a:t>
            </a:r>
            <a:endParaRPr lang="en-US" dirty="0"/>
          </a:p>
          <a:p>
            <a:endParaRPr lang="en-US" i="1" dirty="0"/>
          </a:p>
          <a:p>
            <a:r>
              <a:rPr lang="en-US" i="1" dirty="0"/>
              <a:t>	(See Attachments 2A – 2E) </a:t>
            </a:r>
            <a:endParaRPr lang="en-US" dirty="0"/>
          </a:p>
          <a:p>
            <a:endParaRPr lang="en-US" b="1" i="1" dirty="0"/>
          </a:p>
          <a:p>
            <a:r>
              <a:rPr lang="en-US" b="1" i="1" dirty="0"/>
              <a:t>	</a:t>
            </a:r>
            <a:endParaRPr lang="en-US" dirty="0"/>
          </a:p>
        </p:txBody>
      </p:sp>
      <p:sp>
        <p:nvSpPr>
          <p:cNvPr id="6" name="Slide Number Placeholder 5"/>
          <p:cNvSpPr>
            <a:spLocks noGrp="1"/>
          </p:cNvSpPr>
          <p:nvPr>
            <p:ph type="sldNum" sz="quarter" idx="12"/>
          </p:nvPr>
        </p:nvSpPr>
        <p:spPr/>
        <p:txBody>
          <a:bodyPr/>
          <a:lstStyle/>
          <a:p>
            <a:fld id="{6825C322-D144-471B-8A6A-18CA93F87583}" type="slidenum">
              <a:rPr lang="en-US" smtClean="0"/>
              <a:t>3</a:t>
            </a:fld>
            <a:endParaRPr lang="en-US"/>
          </a:p>
        </p:txBody>
      </p:sp>
    </p:spTree>
    <p:extLst>
      <p:ext uri="{BB962C8B-B14F-4D97-AF65-F5344CB8AC3E}">
        <p14:creationId xmlns:p14="http://schemas.microsoft.com/office/powerpoint/2010/main" val="4267886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33B829-2CF4-4EBB-86CD-2AFBFA867762}"/>
              </a:ext>
            </a:extLst>
          </p:cNvPr>
          <p:cNvPicPr>
            <a:picLocks noChangeAspect="1"/>
          </p:cNvPicPr>
          <p:nvPr/>
        </p:nvPicPr>
        <p:blipFill rotWithShape="1">
          <a:blip r:embed="rId2"/>
          <a:srcRect b="1115"/>
          <a:stretch/>
        </p:blipFill>
        <p:spPr>
          <a:xfrm>
            <a:off x="365760" y="859536"/>
            <a:ext cx="6341796" cy="3566160"/>
          </a:xfrm>
          <a:prstGeom prst="rect">
            <a:avLst/>
          </a:prstGeom>
        </p:spPr>
      </p:pic>
      <p:sp>
        <p:nvSpPr>
          <p:cNvPr id="52226" name="Title 1"/>
          <p:cNvSpPr>
            <a:spLocks noGrp="1"/>
          </p:cNvSpPr>
          <p:nvPr>
            <p:ph type="title"/>
          </p:nvPr>
        </p:nvSpPr>
        <p:spPr/>
        <p:txBody>
          <a:bodyPr/>
          <a:lstStyle/>
          <a:p>
            <a:r>
              <a:rPr lang="en-US" altLang="en-US" dirty="0"/>
              <a:t>Asset-Liability Projection Analysis</a:t>
            </a:r>
            <a:br>
              <a:rPr lang="en-US" altLang="en-US" dirty="0"/>
            </a:br>
            <a:r>
              <a:rPr lang="en-US" altLang="en-US" sz="1600" dirty="0"/>
              <a:t>Net Outflow Analysis: (Benefit Payments less Contributions) / Market Value of Assets</a:t>
            </a:r>
          </a:p>
        </p:txBody>
      </p:sp>
      <p:sp>
        <p:nvSpPr>
          <p:cNvPr id="3" name="Content Placeholder 2"/>
          <p:cNvSpPr>
            <a:spLocks noGrp="1"/>
          </p:cNvSpPr>
          <p:nvPr>
            <p:ph idx="1"/>
          </p:nvPr>
        </p:nvSpPr>
        <p:spPr>
          <a:xfrm>
            <a:off x="6872196" y="862147"/>
            <a:ext cx="1932167" cy="3345814"/>
          </a:xfrm>
        </p:spPr>
        <p:txBody>
          <a:bodyPr/>
          <a:lstStyle/>
          <a:p>
            <a:r>
              <a:rPr lang="en-US" altLang="en-US" sz="1050" b="1" dirty="0"/>
              <a:t>Key Takeaways</a:t>
            </a:r>
            <a:r>
              <a:rPr lang="en-US" altLang="en-US" sz="1050" dirty="0"/>
              <a:t>:</a:t>
            </a:r>
          </a:p>
          <a:p>
            <a:pPr marL="171450" indent="-171450">
              <a:spcAft>
                <a:spcPts val="600"/>
              </a:spcAft>
              <a:buFont typeface="Wingdings" pitchFamily="2" charset="2"/>
              <a:buChar char="§"/>
            </a:pPr>
            <a:r>
              <a:rPr lang="en-US" altLang="en-US" sz="1050" dirty="0"/>
              <a:t>Net outflows are expected to remain in the 3-5% range over the projection period</a:t>
            </a:r>
          </a:p>
          <a:p>
            <a:pPr marL="171450" indent="-171450">
              <a:buFont typeface="Wingdings" pitchFamily="2" charset="2"/>
              <a:buChar char="§"/>
            </a:pPr>
            <a:r>
              <a:rPr lang="en-US" altLang="en-US" sz="1050" dirty="0"/>
              <a:t>Net outflows of 10%+ can put stress on fund liquidity over time; however, it is not likely over the projection period</a:t>
            </a:r>
          </a:p>
        </p:txBody>
      </p:sp>
      <p:sp>
        <p:nvSpPr>
          <p:cNvPr id="8" name="Rectangle: Rounded Corners 7">
            <a:extLst>
              <a:ext uri="{FF2B5EF4-FFF2-40B4-BE49-F238E27FC236}">
                <a16:creationId xmlns:a16="http://schemas.microsoft.com/office/drawing/2014/main" id="{E38214F7-A4F3-4247-95ED-7B63AC7F0374}"/>
              </a:ext>
            </a:extLst>
          </p:cNvPr>
          <p:cNvSpPr/>
          <p:nvPr/>
        </p:nvSpPr>
        <p:spPr bwMode="auto">
          <a:xfrm>
            <a:off x="3297382" y="857250"/>
            <a:ext cx="1184563" cy="3531870"/>
          </a:xfrm>
          <a:prstGeom prst="roundRect">
            <a:avLst/>
          </a:prstGeom>
          <a:noFill/>
          <a:ln w="19050" cap="flat" cmpd="sng" algn="ctr">
            <a:solidFill>
              <a:srgbClr val="E11B2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9" name="TextBox 8">
            <a:extLst>
              <a:ext uri="{FF2B5EF4-FFF2-40B4-BE49-F238E27FC236}">
                <a16:creationId xmlns:a16="http://schemas.microsoft.com/office/drawing/2014/main" id="{2E9AFBA6-F02B-44D9-8782-607A933EEAEB}"/>
              </a:ext>
            </a:extLst>
          </p:cNvPr>
          <p:cNvSpPr txBox="1">
            <a:spLocks noChangeArrowheads="1"/>
          </p:cNvSpPr>
          <p:nvPr/>
        </p:nvSpPr>
        <p:spPr bwMode="auto">
          <a:xfrm>
            <a:off x="367513" y="4544049"/>
            <a:ext cx="608171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D4F53"/>
                </a:solidFill>
                <a:effectLst/>
                <a:uLnTx/>
                <a:uFillTx/>
                <a:latin typeface="Arial" charset="0"/>
                <a:ea typeface="ＭＳ Ｐゴシック" pitchFamily="34" charset="-128"/>
                <a:cs typeface="+mn-cs"/>
              </a:rPr>
              <a:t>* Projections assume constant 7.00% discount rate for pension liabilities for all investment policies studied</a:t>
            </a:r>
          </a:p>
        </p:txBody>
      </p:sp>
    </p:spTree>
    <p:extLst>
      <p:ext uri="{BB962C8B-B14F-4D97-AF65-F5344CB8AC3E}">
        <p14:creationId xmlns:p14="http://schemas.microsoft.com/office/powerpoint/2010/main" val="2983966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5FE317-FB5F-467B-B52F-4190BE9E4021}"/>
              </a:ext>
            </a:extLst>
          </p:cNvPr>
          <p:cNvPicPr>
            <a:picLocks noChangeAspect="1"/>
          </p:cNvPicPr>
          <p:nvPr/>
        </p:nvPicPr>
        <p:blipFill>
          <a:blip r:embed="rId2"/>
          <a:stretch>
            <a:fillRect/>
          </a:stretch>
        </p:blipFill>
        <p:spPr>
          <a:xfrm>
            <a:off x="381000" y="862125"/>
            <a:ext cx="4745400" cy="3441449"/>
          </a:xfrm>
          <a:prstGeom prst="rect">
            <a:avLst/>
          </a:prstGeom>
        </p:spPr>
      </p:pic>
      <p:sp>
        <p:nvSpPr>
          <p:cNvPr id="56323" name="Title 1"/>
          <p:cNvSpPr>
            <a:spLocks noGrp="1"/>
          </p:cNvSpPr>
          <p:nvPr>
            <p:ph type="title"/>
          </p:nvPr>
        </p:nvSpPr>
        <p:spPr/>
        <p:txBody>
          <a:bodyPr/>
          <a:lstStyle/>
          <a:p>
            <a:r>
              <a:rPr lang="en-US" altLang="en-US" dirty="0"/>
              <a:t>Asset-Liability Projection Analysis</a:t>
            </a:r>
            <a:br>
              <a:rPr lang="en-US" altLang="en-US" dirty="0"/>
            </a:br>
            <a:r>
              <a:rPr lang="en-US" altLang="en-US" sz="1600" dirty="0"/>
              <a:t>Economic Cost Analysis over a 2, 5, 10, and 15-Year Horizon</a:t>
            </a:r>
          </a:p>
        </p:txBody>
      </p:sp>
      <p:sp>
        <p:nvSpPr>
          <p:cNvPr id="3" name="Content Placeholder 2"/>
          <p:cNvSpPr>
            <a:spLocks noGrp="1"/>
          </p:cNvSpPr>
          <p:nvPr>
            <p:ph idx="1"/>
          </p:nvPr>
        </p:nvSpPr>
        <p:spPr>
          <a:xfrm>
            <a:off x="5721530" y="864972"/>
            <a:ext cx="3082833" cy="2369789"/>
          </a:xfrm>
        </p:spPr>
        <p:txBody>
          <a:bodyPr/>
          <a:lstStyle/>
          <a:p>
            <a:r>
              <a:rPr lang="en-US" altLang="en-US" sz="1200" b="1" dirty="0"/>
              <a:t>Key Takeaways:</a:t>
            </a:r>
          </a:p>
          <a:p>
            <a:pPr marL="228600" indent="-228600">
              <a:buFont typeface="Wingdings" pitchFamily="2" charset="2"/>
              <a:buChar char="§"/>
            </a:pPr>
            <a:r>
              <a:rPr lang="en-US" altLang="en-US" sz="1200" dirty="0"/>
              <a:t>Short time horizons (2 years) show largely horizontal economic cost curves – i.e., added risk does not result in a significant expected reward/economic cost reduction</a:t>
            </a:r>
          </a:p>
          <a:p>
            <a:pPr marL="228600" indent="-228600">
              <a:buFont typeface="Wingdings" pitchFamily="2" charset="2"/>
              <a:buChar char="§"/>
            </a:pPr>
            <a:r>
              <a:rPr lang="en-US" altLang="en-US" sz="1200" dirty="0"/>
              <a:t>Longer time horizons (15 years) show largely vertical economic cost curves – i.e., added risk does result in a significant expected reward/economic cost reduction</a:t>
            </a:r>
          </a:p>
        </p:txBody>
      </p:sp>
      <p:sp>
        <p:nvSpPr>
          <p:cNvPr id="56325" name="TextBox 8"/>
          <p:cNvSpPr txBox="1">
            <a:spLocks noChangeArrowheads="1"/>
          </p:cNvSpPr>
          <p:nvPr/>
        </p:nvSpPr>
        <p:spPr bwMode="auto">
          <a:xfrm>
            <a:off x="368868" y="4422953"/>
            <a:ext cx="73314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D4F53"/>
                </a:solidFill>
                <a:effectLst/>
                <a:uLnTx/>
                <a:uFillTx/>
                <a:latin typeface="Arial" charset="0"/>
                <a:ea typeface="ＭＳ Ｐゴシック" pitchFamily="34" charset="-128"/>
                <a:cs typeface="+mn-cs"/>
              </a:rPr>
              <a:t>* Projections assume constant 7.00% discount rate for pension liabilities for all investment policies studied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D4F53"/>
                </a:solidFill>
                <a:effectLst/>
                <a:uLnTx/>
                <a:uFillTx/>
                <a:latin typeface="Arial" charset="0"/>
                <a:ea typeface="ＭＳ Ｐゴシック" pitchFamily="34" charset="-128"/>
                <a:cs typeface="+mn-cs"/>
              </a:rPr>
              <a:t>Note: Excludes 50% of surplus in excess of 120% of Actuarial liability, and includes twice the shortfall below 40% of Actuarial liability, on a market value basis</a:t>
            </a:r>
            <a:endParaRPr kumimoji="0" lang="en-US" altLang="en-US" sz="800" b="0" i="0" u="none" strike="noStrike" kern="1200" cap="none" spc="0" normalizeH="0" baseline="50000" noProof="0" dirty="0">
              <a:ln>
                <a:noFill/>
              </a:ln>
              <a:solidFill>
                <a:srgbClr val="4D4F53"/>
              </a:solidFill>
              <a:effectLst/>
              <a:uLnTx/>
              <a:uFillTx/>
              <a:latin typeface="Arial" charset="0"/>
              <a:ea typeface="ＭＳ Ｐゴシック" pitchFamily="34" charset="-128"/>
              <a:cs typeface="+mn-cs"/>
            </a:endParaRPr>
          </a:p>
        </p:txBody>
      </p:sp>
      <p:sp>
        <p:nvSpPr>
          <p:cNvPr id="5" name="Arrow: Right 4">
            <a:extLst>
              <a:ext uri="{FF2B5EF4-FFF2-40B4-BE49-F238E27FC236}">
                <a16:creationId xmlns:a16="http://schemas.microsoft.com/office/drawing/2014/main" id="{7BF6F2AE-EC29-4469-A40A-89D656EB70B3}"/>
              </a:ext>
            </a:extLst>
          </p:cNvPr>
          <p:cNvSpPr/>
          <p:nvPr/>
        </p:nvSpPr>
        <p:spPr bwMode="auto">
          <a:xfrm rot="8253893">
            <a:off x="1521635" y="2977500"/>
            <a:ext cx="316764" cy="273037"/>
          </a:xfrm>
          <a:prstGeom prst="rightArrow">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6" name="TextBox 5">
            <a:extLst>
              <a:ext uri="{FF2B5EF4-FFF2-40B4-BE49-F238E27FC236}">
                <a16:creationId xmlns:a16="http://schemas.microsoft.com/office/drawing/2014/main" id="{32DF90FE-E6F0-4E1D-AD97-39B3EDFC5187}"/>
              </a:ext>
            </a:extLst>
          </p:cNvPr>
          <p:cNvSpPr txBox="1"/>
          <p:nvPr/>
        </p:nvSpPr>
        <p:spPr>
          <a:xfrm>
            <a:off x="1557617" y="2791471"/>
            <a:ext cx="519546"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charset="0"/>
                <a:ea typeface="ＭＳ Ｐゴシック" pitchFamily="108" charset="-128"/>
                <a:cs typeface="+mn-cs"/>
              </a:rPr>
              <a:t>Ideal</a:t>
            </a:r>
            <a:endParaRPr kumimoji="0" lang="en-US" sz="1000" b="0" i="0" u="none" strike="noStrike" kern="1200" cap="none" spc="0" normalizeH="0" baseline="0" noProof="0" dirty="0">
              <a:ln>
                <a:noFill/>
              </a:ln>
              <a:solidFill>
                <a:srgbClr val="FFFFFF">
                  <a:lumMod val="50000"/>
                </a:srgbClr>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2513035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FDC60D-27B8-4F68-8B00-7DDFB9C8CFEC}"/>
              </a:ext>
            </a:extLst>
          </p:cNvPr>
          <p:cNvPicPr>
            <a:picLocks noChangeAspect="1"/>
          </p:cNvPicPr>
          <p:nvPr/>
        </p:nvPicPr>
        <p:blipFill>
          <a:blip r:embed="rId2"/>
          <a:stretch>
            <a:fillRect/>
          </a:stretch>
        </p:blipFill>
        <p:spPr>
          <a:xfrm>
            <a:off x="392226" y="866666"/>
            <a:ext cx="4732004" cy="3431734"/>
          </a:xfrm>
          <a:prstGeom prst="rect">
            <a:avLst/>
          </a:prstGeom>
        </p:spPr>
      </p:pic>
      <p:sp>
        <p:nvSpPr>
          <p:cNvPr id="56323" name="Title 1"/>
          <p:cNvSpPr>
            <a:spLocks noGrp="1"/>
          </p:cNvSpPr>
          <p:nvPr>
            <p:ph type="title"/>
          </p:nvPr>
        </p:nvSpPr>
        <p:spPr/>
        <p:txBody>
          <a:bodyPr/>
          <a:lstStyle/>
          <a:p>
            <a:r>
              <a:rPr lang="en-US" dirty="0"/>
              <a:t>Risk-Reward Analysis</a:t>
            </a:r>
            <a:br>
              <a:rPr lang="en-US" dirty="0"/>
            </a:br>
            <a:r>
              <a:rPr lang="en-US" sz="1600" dirty="0"/>
              <a:t>Sensitivity to Equity Risk Premium Assumption</a:t>
            </a:r>
            <a:endParaRPr lang="en-US" altLang="en-US" sz="1600" dirty="0"/>
          </a:p>
        </p:txBody>
      </p:sp>
      <p:sp>
        <p:nvSpPr>
          <p:cNvPr id="3" name="Content Placeholder 2"/>
          <p:cNvSpPr>
            <a:spLocks noGrp="1"/>
          </p:cNvSpPr>
          <p:nvPr>
            <p:ph idx="1"/>
          </p:nvPr>
        </p:nvSpPr>
        <p:spPr>
          <a:xfrm>
            <a:off x="5791924" y="864972"/>
            <a:ext cx="3012439" cy="1884759"/>
          </a:xfrm>
        </p:spPr>
        <p:txBody>
          <a:bodyPr/>
          <a:lstStyle/>
          <a:p>
            <a:r>
              <a:rPr lang="en-US" altLang="en-US" sz="1200" b="1" dirty="0"/>
              <a:t>Observation:</a:t>
            </a:r>
          </a:p>
          <a:p>
            <a:pPr marL="285750" indent="-285750">
              <a:buFont typeface="Wingdings" pitchFamily="2" charset="2"/>
              <a:buChar char="§"/>
            </a:pPr>
            <a:r>
              <a:rPr lang="en-US" sz="1200" dirty="0">
                <a:solidFill>
                  <a:srgbClr val="000000"/>
                </a:solidFill>
                <a:cs typeface="Arial" charset="0"/>
              </a:rPr>
              <a:t>The dashed lines illustrate how the Economic Cost curve shifts under alternative equity risk premium assumptions over a 5 and 15-year time horizon.</a:t>
            </a:r>
          </a:p>
        </p:txBody>
      </p:sp>
      <p:sp>
        <p:nvSpPr>
          <p:cNvPr id="10" name="TextBox 8">
            <a:extLst>
              <a:ext uri="{FF2B5EF4-FFF2-40B4-BE49-F238E27FC236}">
                <a16:creationId xmlns:a16="http://schemas.microsoft.com/office/drawing/2014/main" id="{8D5D30CB-3A8D-4CD7-BCA1-8CAE753A8F1A}"/>
              </a:ext>
            </a:extLst>
          </p:cNvPr>
          <p:cNvSpPr txBox="1">
            <a:spLocks noChangeArrowheads="1"/>
          </p:cNvSpPr>
          <p:nvPr/>
        </p:nvSpPr>
        <p:spPr bwMode="auto">
          <a:xfrm>
            <a:off x="368868" y="4422953"/>
            <a:ext cx="73314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D4F53"/>
                </a:solidFill>
                <a:effectLst/>
                <a:uLnTx/>
                <a:uFillTx/>
                <a:latin typeface="Arial" charset="0"/>
                <a:ea typeface="ＭＳ Ｐゴシック" pitchFamily="34" charset="-128"/>
                <a:cs typeface="+mn-cs"/>
              </a:rPr>
              <a:t>* Projections assume constant 7.00% discount rate for pension liabilities for all investment policies studied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D4F53"/>
                </a:solidFill>
                <a:effectLst/>
                <a:uLnTx/>
                <a:uFillTx/>
                <a:latin typeface="Arial" charset="0"/>
                <a:ea typeface="ＭＳ Ｐゴシック" pitchFamily="34" charset="-128"/>
                <a:cs typeface="+mn-cs"/>
              </a:rPr>
              <a:t>Note: Excludes 50% of surplus in excess of 120% of Actuarial liability, and includes twice the shortfall below 40% of Actuarial liability, on a market value basis</a:t>
            </a:r>
            <a:endParaRPr kumimoji="0" lang="en-US" altLang="en-US" sz="800" b="0" i="0" u="none" strike="noStrike" kern="1200" cap="none" spc="0" normalizeH="0" baseline="50000" noProof="0" dirty="0">
              <a:ln>
                <a:noFill/>
              </a:ln>
              <a:solidFill>
                <a:srgbClr val="4D4F53"/>
              </a:solidFill>
              <a:effectLst/>
              <a:uLnTx/>
              <a:uFillTx/>
              <a:latin typeface="Arial" charset="0"/>
              <a:ea typeface="ＭＳ Ｐゴシック" pitchFamily="34" charset="-128"/>
              <a:cs typeface="+mn-cs"/>
            </a:endParaRPr>
          </a:p>
        </p:txBody>
      </p:sp>
      <p:sp>
        <p:nvSpPr>
          <p:cNvPr id="11" name="Arrow: Right 10">
            <a:extLst>
              <a:ext uri="{FF2B5EF4-FFF2-40B4-BE49-F238E27FC236}">
                <a16:creationId xmlns:a16="http://schemas.microsoft.com/office/drawing/2014/main" id="{D23D070D-CB59-4DC5-8989-72DE12DDD272}"/>
              </a:ext>
            </a:extLst>
          </p:cNvPr>
          <p:cNvSpPr/>
          <p:nvPr/>
        </p:nvSpPr>
        <p:spPr bwMode="auto">
          <a:xfrm rot="8087622">
            <a:off x="1534462" y="2960409"/>
            <a:ext cx="316764" cy="273037"/>
          </a:xfrm>
          <a:prstGeom prst="rightArrow">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14" name="TextBox 13">
            <a:extLst>
              <a:ext uri="{FF2B5EF4-FFF2-40B4-BE49-F238E27FC236}">
                <a16:creationId xmlns:a16="http://schemas.microsoft.com/office/drawing/2014/main" id="{F366DE6C-BDFB-4D64-B962-E0C6C2245412}"/>
              </a:ext>
            </a:extLst>
          </p:cNvPr>
          <p:cNvSpPr txBox="1"/>
          <p:nvPr/>
        </p:nvSpPr>
        <p:spPr>
          <a:xfrm>
            <a:off x="1571615" y="2751825"/>
            <a:ext cx="519546"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charset="0"/>
                <a:ea typeface="ＭＳ Ｐゴシック" pitchFamily="108" charset="-128"/>
                <a:cs typeface="+mn-cs"/>
              </a:rPr>
              <a:t>Ideal</a:t>
            </a:r>
            <a:endParaRPr kumimoji="0" lang="en-US" sz="1000" b="0" i="0" u="none" strike="noStrike" kern="1200" cap="none" spc="0" normalizeH="0" baseline="0" noProof="0" dirty="0">
              <a:ln>
                <a:noFill/>
              </a:ln>
              <a:solidFill>
                <a:srgbClr val="FFFFFF">
                  <a:lumMod val="50000"/>
                </a:srgbClr>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1256114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dirty="0"/>
              <a:t>Asset-Liability Projection Results</a:t>
            </a:r>
            <a:r>
              <a:rPr lang="en-US" dirty="0"/>
              <a:t/>
            </a:r>
            <a:br>
              <a:rPr lang="en-US" dirty="0"/>
            </a:br>
            <a:r>
              <a:rPr lang="en-US" sz="1600" dirty="0"/>
              <a:t>Funded Ratio Analysis (Based on Market Value of Assets)</a:t>
            </a:r>
          </a:p>
        </p:txBody>
      </p:sp>
      <p:sp>
        <p:nvSpPr>
          <p:cNvPr id="4" name="TextBox 3"/>
          <p:cNvSpPr txBox="1"/>
          <p:nvPr/>
        </p:nvSpPr>
        <p:spPr>
          <a:xfrm>
            <a:off x="381000" y="863757"/>
            <a:ext cx="6180535" cy="430887"/>
          </a:xfrm>
          <a:prstGeom prst="rect">
            <a:avLst/>
          </a:prstGeom>
          <a:noFill/>
        </p:spPr>
        <p:txBody>
          <a:bodyPr wrap="square" l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The </a:t>
            </a:r>
            <a:r>
              <a:rPr kumimoji="0" lang="en-US" sz="11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Florida Retirement System </a:t>
            </a:r>
            <a:r>
              <a:rPr kumimoji="0" lang="en-US" sz="11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is projected to have the following probability of </a:t>
            </a:r>
            <a:r>
              <a:rPr kumimoji="0" lang="en-US" sz="1100" b="0" i="1" u="sng" strike="noStrike" kern="1200" cap="none" spc="0" normalizeH="0" baseline="0" noProof="0" dirty="0">
                <a:ln>
                  <a:noFill/>
                </a:ln>
                <a:solidFill>
                  <a:srgbClr val="000000"/>
                </a:solidFill>
                <a:effectLst/>
                <a:uLnTx/>
                <a:uFillTx/>
                <a:latin typeface="Arial" charset="0"/>
                <a:ea typeface="ＭＳ Ｐゴシック" pitchFamily="108" charset="-128"/>
                <a:cs typeface="+mn-cs"/>
              </a:rPr>
              <a:t>exceeding</a:t>
            </a:r>
            <a:r>
              <a:rPr kumimoji="0" lang="en-US" sz="11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 key funded ratio thresholds under the Current portfolio mix:</a:t>
            </a:r>
          </a:p>
        </p:txBody>
      </p:sp>
      <p:sp>
        <p:nvSpPr>
          <p:cNvPr id="13" name="TextBox 12"/>
          <p:cNvSpPr txBox="1"/>
          <p:nvPr/>
        </p:nvSpPr>
        <p:spPr>
          <a:xfrm>
            <a:off x="7182998" y="872427"/>
            <a:ext cx="1582700" cy="2015936"/>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Key Takeaways:</a:t>
            </a:r>
          </a:p>
          <a:p>
            <a:pPr marL="171450" marR="0" lvl="0" indent="-171450" algn="l" defTabSz="914400" rtl="0" eaLnBrk="0" fontAlgn="base" latinLnBrk="0" hangingPunct="0">
              <a:lnSpc>
                <a:spcPct val="100000"/>
              </a:lnSpc>
              <a:spcBef>
                <a:spcPct val="0"/>
              </a:spcBef>
              <a:spcAft>
                <a:spcPts val="600"/>
              </a:spcAft>
              <a:buClrTx/>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Higher risk portfolios are projected to have more upside potential over longer periods of time</a:t>
            </a:r>
          </a:p>
          <a:p>
            <a:pPr marL="171450" marR="0" lvl="0" indent="-171450" algn="l" defTabSz="914400" rtl="0" eaLnBrk="0" fontAlgn="base" latinLnBrk="0" hangingPunct="0">
              <a:lnSpc>
                <a:spcPct val="100000"/>
              </a:lnSpc>
              <a:spcBef>
                <a:spcPct val="0"/>
              </a:spcBef>
              <a:spcAft>
                <a:spcPts val="600"/>
              </a:spcAft>
              <a:buClrTx/>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Lower risk portfolios are expected to have higher downside protection in the near-term</a:t>
            </a:r>
          </a:p>
        </p:txBody>
      </p:sp>
      <p:graphicFrame>
        <p:nvGraphicFramePr>
          <p:cNvPr id="6" name="Table 5"/>
          <p:cNvGraphicFramePr>
            <a:graphicFrameLocks noGrp="1"/>
          </p:cNvGraphicFramePr>
          <p:nvPr>
            <p:extLst>
              <p:ext uri="{D42A27DB-BD31-4B8C-83A1-F6EECF244321}">
                <p14:modId xmlns:p14="http://schemas.microsoft.com/office/powerpoint/2010/main" val="2564010606"/>
              </p:ext>
            </p:extLst>
          </p:nvPr>
        </p:nvGraphicFramePr>
        <p:xfrm>
          <a:off x="365760" y="1371600"/>
          <a:ext cx="6592685" cy="2820161"/>
        </p:xfrm>
        <a:graphic>
          <a:graphicData uri="http://schemas.openxmlformats.org/drawingml/2006/table">
            <a:tbl>
              <a:tblPr firstRow="1" bandRow="1">
                <a:tableStyleId>{00A15C55-8517-42AA-B614-E9B94910E393}</a:tableStyleId>
              </a:tblPr>
              <a:tblGrid>
                <a:gridCol w="419347">
                  <a:extLst>
                    <a:ext uri="{9D8B030D-6E8A-4147-A177-3AD203B41FA5}">
                      <a16:colId xmlns:a16="http://schemas.microsoft.com/office/drawing/2014/main" val="20000"/>
                    </a:ext>
                  </a:extLst>
                </a:gridCol>
                <a:gridCol w="370730">
                  <a:extLst>
                    <a:ext uri="{9D8B030D-6E8A-4147-A177-3AD203B41FA5}">
                      <a16:colId xmlns:a16="http://schemas.microsoft.com/office/drawing/2014/main" val="20001"/>
                    </a:ext>
                  </a:extLst>
                </a:gridCol>
                <a:gridCol w="370730">
                  <a:extLst>
                    <a:ext uri="{9D8B030D-6E8A-4147-A177-3AD203B41FA5}">
                      <a16:colId xmlns:a16="http://schemas.microsoft.com/office/drawing/2014/main" val="20002"/>
                    </a:ext>
                  </a:extLst>
                </a:gridCol>
                <a:gridCol w="519022">
                  <a:extLst>
                    <a:ext uri="{9D8B030D-6E8A-4147-A177-3AD203B41FA5}">
                      <a16:colId xmlns:a16="http://schemas.microsoft.com/office/drawing/2014/main" val="20003"/>
                    </a:ext>
                  </a:extLst>
                </a:gridCol>
                <a:gridCol w="370730">
                  <a:extLst>
                    <a:ext uri="{9D8B030D-6E8A-4147-A177-3AD203B41FA5}">
                      <a16:colId xmlns:a16="http://schemas.microsoft.com/office/drawing/2014/main" val="20004"/>
                    </a:ext>
                  </a:extLst>
                </a:gridCol>
                <a:gridCol w="370730">
                  <a:extLst>
                    <a:ext uri="{9D8B030D-6E8A-4147-A177-3AD203B41FA5}">
                      <a16:colId xmlns:a16="http://schemas.microsoft.com/office/drawing/2014/main" val="20005"/>
                    </a:ext>
                  </a:extLst>
                </a:gridCol>
                <a:gridCol w="83756">
                  <a:extLst>
                    <a:ext uri="{9D8B030D-6E8A-4147-A177-3AD203B41FA5}">
                      <a16:colId xmlns:a16="http://schemas.microsoft.com/office/drawing/2014/main" val="20006"/>
                    </a:ext>
                  </a:extLst>
                </a:gridCol>
                <a:gridCol w="370730">
                  <a:extLst>
                    <a:ext uri="{9D8B030D-6E8A-4147-A177-3AD203B41FA5}">
                      <a16:colId xmlns:a16="http://schemas.microsoft.com/office/drawing/2014/main" val="20007"/>
                    </a:ext>
                  </a:extLst>
                </a:gridCol>
                <a:gridCol w="370730">
                  <a:extLst>
                    <a:ext uri="{9D8B030D-6E8A-4147-A177-3AD203B41FA5}">
                      <a16:colId xmlns:a16="http://schemas.microsoft.com/office/drawing/2014/main" val="20008"/>
                    </a:ext>
                  </a:extLst>
                </a:gridCol>
                <a:gridCol w="519022">
                  <a:extLst>
                    <a:ext uri="{9D8B030D-6E8A-4147-A177-3AD203B41FA5}">
                      <a16:colId xmlns:a16="http://schemas.microsoft.com/office/drawing/2014/main" val="20009"/>
                    </a:ext>
                  </a:extLst>
                </a:gridCol>
                <a:gridCol w="370730">
                  <a:extLst>
                    <a:ext uri="{9D8B030D-6E8A-4147-A177-3AD203B41FA5}">
                      <a16:colId xmlns:a16="http://schemas.microsoft.com/office/drawing/2014/main" val="20010"/>
                    </a:ext>
                  </a:extLst>
                </a:gridCol>
                <a:gridCol w="370730">
                  <a:extLst>
                    <a:ext uri="{9D8B030D-6E8A-4147-A177-3AD203B41FA5}">
                      <a16:colId xmlns:a16="http://schemas.microsoft.com/office/drawing/2014/main" val="20011"/>
                    </a:ext>
                  </a:extLst>
                </a:gridCol>
                <a:gridCol w="83756">
                  <a:extLst>
                    <a:ext uri="{9D8B030D-6E8A-4147-A177-3AD203B41FA5}">
                      <a16:colId xmlns:a16="http://schemas.microsoft.com/office/drawing/2014/main" val="20012"/>
                    </a:ext>
                  </a:extLst>
                </a:gridCol>
                <a:gridCol w="370730">
                  <a:extLst>
                    <a:ext uri="{9D8B030D-6E8A-4147-A177-3AD203B41FA5}">
                      <a16:colId xmlns:a16="http://schemas.microsoft.com/office/drawing/2014/main" val="20013"/>
                    </a:ext>
                  </a:extLst>
                </a:gridCol>
                <a:gridCol w="370730">
                  <a:extLst>
                    <a:ext uri="{9D8B030D-6E8A-4147-A177-3AD203B41FA5}">
                      <a16:colId xmlns:a16="http://schemas.microsoft.com/office/drawing/2014/main" val="20014"/>
                    </a:ext>
                  </a:extLst>
                </a:gridCol>
                <a:gridCol w="519022">
                  <a:extLst>
                    <a:ext uri="{9D8B030D-6E8A-4147-A177-3AD203B41FA5}">
                      <a16:colId xmlns:a16="http://schemas.microsoft.com/office/drawing/2014/main" val="20015"/>
                    </a:ext>
                  </a:extLst>
                </a:gridCol>
                <a:gridCol w="370730">
                  <a:extLst>
                    <a:ext uri="{9D8B030D-6E8A-4147-A177-3AD203B41FA5}">
                      <a16:colId xmlns:a16="http://schemas.microsoft.com/office/drawing/2014/main" val="20016"/>
                    </a:ext>
                  </a:extLst>
                </a:gridCol>
                <a:gridCol w="370730">
                  <a:extLst>
                    <a:ext uri="{9D8B030D-6E8A-4147-A177-3AD203B41FA5}">
                      <a16:colId xmlns:a16="http://schemas.microsoft.com/office/drawing/2014/main" val="20017"/>
                    </a:ext>
                  </a:extLst>
                </a:gridCol>
              </a:tblGrid>
              <a:tr h="134762">
                <a:tc>
                  <a:txBody>
                    <a:bodyPr/>
                    <a:lstStyle/>
                    <a:p>
                      <a:pPr algn="ctr" fontAlgn="b"/>
                      <a:endParaRPr lang="en-US" sz="800" b="0" i="0" u="none" strike="noStrike" dirty="0">
                        <a:solidFill>
                          <a:srgbClr val="000000"/>
                        </a:solidFill>
                        <a:effectLst/>
                        <a:latin typeface="+mn-lt"/>
                        <a:cs typeface="Arial" panose="020B0604020202020204" pitchFamily="34" charset="0"/>
                      </a:endParaRPr>
                    </a:p>
                  </a:txBody>
                  <a:tcPr marL="7144" marR="7144" marT="7144"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gridSpan="5">
                  <a:txBody>
                    <a:bodyPr/>
                    <a:lstStyle/>
                    <a:p>
                      <a:pPr algn="ctr" fontAlgn="b"/>
                      <a:r>
                        <a:rPr lang="en-US" sz="800" b="1" i="0" u="sng" strike="noStrike" dirty="0">
                          <a:solidFill>
                            <a:schemeClr val="bg1"/>
                          </a:solidFill>
                          <a:effectLst/>
                          <a:latin typeface="+mn-lt"/>
                          <a:cs typeface="Arial" panose="020B0604020202020204" pitchFamily="34" charset="0"/>
                        </a:rPr>
                        <a:t>After</a:t>
                      </a:r>
                      <a:r>
                        <a:rPr lang="en-US" sz="800" b="1" i="0" u="sng" strike="noStrike" baseline="0" dirty="0">
                          <a:solidFill>
                            <a:schemeClr val="bg1"/>
                          </a:solidFill>
                          <a:effectLst/>
                          <a:latin typeface="+mn-lt"/>
                          <a:cs typeface="Arial" panose="020B0604020202020204" pitchFamily="34" charset="0"/>
                        </a:rPr>
                        <a:t> 5 Years</a:t>
                      </a:r>
                      <a:endParaRPr lang="en-US" sz="800" b="1" i="0" u="sng" strike="noStrike" dirty="0">
                        <a:solidFill>
                          <a:schemeClr val="bg1"/>
                        </a:solidFill>
                        <a:effectLst/>
                        <a:latin typeface="+mn-lt"/>
                        <a:cs typeface="Arial" panose="020B0604020202020204" pitchFamily="34" charset="0"/>
                      </a:endParaRPr>
                    </a:p>
                  </a:txBody>
                  <a:tcPr marL="7144" marR="7144" marT="7144"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hMerge="1">
                  <a:txBody>
                    <a:bodyPr/>
                    <a:lstStyle/>
                    <a:p>
                      <a:pPr algn="ctr" fontAlgn="b"/>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pPr algn="ctr" fontAlgn="b"/>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pPr algn="ctr" fontAlgn="b"/>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pPr algn="ctr" fontAlgn="b"/>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endParaRPr lang="en-US" sz="800" b="1" i="0" u="sng" strike="noStrike" dirty="0">
                        <a:solidFill>
                          <a:schemeClr val="bg1"/>
                        </a:solidFill>
                        <a:effectLst/>
                        <a:latin typeface="+mn-lt"/>
                        <a:cs typeface="Arial" panose="020B0604020202020204" pitchFamily="34" charset="0"/>
                      </a:endParaRPr>
                    </a:p>
                  </a:txBody>
                  <a:tcPr marL="7144" marR="7144" marT="7144"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gridSpan="5">
                  <a:txBody>
                    <a:bodyPr/>
                    <a:lstStyle/>
                    <a:p>
                      <a:pPr algn="ctr" fontAlgn="b"/>
                      <a:r>
                        <a:rPr lang="en-US" sz="800" b="1" i="0" u="sng" strike="noStrike" dirty="0">
                          <a:solidFill>
                            <a:schemeClr val="bg1"/>
                          </a:solidFill>
                          <a:effectLst/>
                          <a:latin typeface="+mn-lt"/>
                          <a:cs typeface="Arial" panose="020B0604020202020204" pitchFamily="34" charset="0"/>
                        </a:rPr>
                        <a:t>After 10 Years</a:t>
                      </a:r>
                    </a:p>
                  </a:txBody>
                  <a:tcPr marL="7144" marR="7144" marT="7144"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hMerge="1">
                  <a:txBody>
                    <a:bodyPr/>
                    <a:lstStyle/>
                    <a:p>
                      <a:pPr algn="ctr" fontAlgn="b"/>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pPr algn="ctr" fontAlgn="b"/>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pPr algn="ctr" fontAlgn="b"/>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pPr algn="ctr" fontAlgn="b"/>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endParaRPr lang="en-US" sz="800" b="1" i="0" u="sng" strike="noStrike" dirty="0">
                        <a:solidFill>
                          <a:schemeClr val="bg1"/>
                        </a:solidFill>
                        <a:effectLst/>
                        <a:latin typeface="+mn-lt"/>
                        <a:cs typeface="Arial" panose="020B0604020202020204" pitchFamily="34" charset="0"/>
                      </a:endParaRPr>
                    </a:p>
                  </a:txBody>
                  <a:tcPr marL="7144" marR="7144" marT="7144"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gridSpan="5">
                  <a:txBody>
                    <a:bodyPr/>
                    <a:lstStyle/>
                    <a:p>
                      <a:pPr algn="ctr" fontAlgn="b"/>
                      <a:r>
                        <a:rPr lang="en-US" sz="800" b="1" i="0" u="sng" strike="noStrike" dirty="0">
                          <a:solidFill>
                            <a:schemeClr val="bg1"/>
                          </a:solidFill>
                          <a:effectLst/>
                          <a:latin typeface="+mn-lt"/>
                          <a:cs typeface="Arial" panose="020B0604020202020204" pitchFamily="34" charset="0"/>
                        </a:rPr>
                        <a:t>After 30 Years</a:t>
                      </a:r>
                    </a:p>
                  </a:txBody>
                  <a:tcPr marL="7144" marR="7144" marT="7144"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hMerge="1">
                  <a:txBody>
                    <a:bodyPr/>
                    <a:lstStyle/>
                    <a:p>
                      <a:pPr algn="ctr" fontAlgn="b"/>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pPr algn="ctr" fontAlgn="b"/>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pPr algn="ctr" fontAlgn="b"/>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pPr algn="ctr" fontAlgn="b"/>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0"/>
                  </a:ext>
                </a:extLst>
              </a:tr>
              <a:tr h="486171">
                <a:tc>
                  <a:txBody>
                    <a:bodyPr/>
                    <a:lstStyle/>
                    <a:p>
                      <a:pPr algn="ctr" fontAlgn="b"/>
                      <a:r>
                        <a:rPr lang="en-US" sz="800" b="1" i="0" u="none" strike="noStrike" dirty="0">
                          <a:solidFill>
                            <a:schemeClr val="bg1"/>
                          </a:solidFill>
                          <a:effectLst/>
                          <a:latin typeface="+mn-lt"/>
                        </a:rPr>
                        <a:t>Funded Status</a:t>
                      </a: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US" sz="800" b="1" i="0" u="none" strike="noStrike" dirty="0">
                          <a:solidFill>
                            <a:schemeClr val="bg1"/>
                          </a:solidFill>
                          <a:effectLst/>
                          <a:latin typeface="+mn-lt"/>
                        </a:rPr>
                        <a:t>60% </a:t>
                      </a:r>
                    </a:p>
                    <a:p>
                      <a:pPr algn="ctr" fontAlgn="b"/>
                      <a:r>
                        <a:rPr lang="en-US" sz="800" b="1" i="0" u="none" strike="noStrike" dirty="0">
                          <a:solidFill>
                            <a:schemeClr val="bg1"/>
                          </a:solidFill>
                          <a:effectLst/>
                          <a:latin typeface="+mn-lt"/>
                        </a:rPr>
                        <a:t>R-S</a:t>
                      </a: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US" sz="800" b="1" i="0" u="none" strike="noStrike" dirty="0">
                          <a:solidFill>
                            <a:schemeClr val="bg1"/>
                          </a:solidFill>
                          <a:effectLst/>
                          <a:latin typeface="+mn-lt"/>
                        </a:rPr>
                        <a:t>70% </a:t>
                      </a:r>
                    </a:p>
                    <a:p>
                      <a:pPr algn="ctr" fontAlgn="b"/>
                      <a:r>
                        <a:rPr lang="en-US" sz="800" b="1" i="0" u="none" strike="noStrike" dirty="0">
                          <a:solidFill>
                            <a:schemeClr val="bg1"/>
                          </a:solidFill>
                          <a:effectLst/>
                          <a:latin typeface="+mn-lt"/>
                        </a:rPr>
                        <a:t>R-S</a:t>
                      </a: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US" sz="800" b="1" i="0" u="none" strike="noStrike" dirty="0">
                          <a:solidFill>
                            <a:schemeClr val="bg1"/>
                          </a:solidFill>
                          <a:effectLst/>
                          <a:latin typeface="+mn-lt"/>
                        </a:rPr>
                        <a:t>Current Policy (81% R-S)</a:t>
                      </a: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US" sz="800" b="1" i="0" u="none" strike="noStrike" dirty="0">
                          <a:solidFill>
                            <a:schemeClr val="bg1"/>
                          </a:solidFill>
                          <a:effectLst/>
                          <a:latin typeface="+mn-lt"/>
                        </a:rPr>
                        <a:t>90% </a:t>
                      </a:r>
                    </a:p>
                    <a:p>
                      <a:pPr algn="ctr" fontAlgn="b"/>
                      <a:r>
                        <a:rPr lang="en-US" sz="800" b="1" i="0" u="none" strike="noStrike" dirty="0">
                          <a:solidFill>
                            <a:schemeClr val="bg1"/>
                          </a:solidFill>
                          <a:effectLst/>
                          <a:latin typeface="+mn-lt"/>
                        </a:rPr>
                        <a:t>R-S</a:t>
                      </a: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US" sz="800" b="1" i="0" u="none" strike="noStrike" dirty="0">
                          <a:solidFill>
                            <a:schemeClr val="bg1"/>
                          </a:solidFill>
                          <a:effectLst/>
                          <a:latin typeface="+mn-lt"/>
                        </a:rPr>
                        <a:t>100% </a:t>
                      </a:r>
                    </a:p>
                    <a:p>
                      <a:pPr algn="ctr" fontAlgn="b"/>
                      <a:r>
                        <a:rPr lang="en-US" sz="800" b="1" i="0" u="none" strike="noStrike" dirty="0">
                          <a:solidFill>
                            <a:schemeClr val="bg1"/>
                          </a:solidFill>
                          <a:effectLst/>
                          <a:latin typeface="+mn-lt"/>
                        </a:rPr>
                        <a:t>R-S</a:t>
                      </a: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endParaRPr lang="en-US" sz="800" b="1" i="0" u="none" strike="noStrike" dirty="0">
                        <a:solidFill>
                          <a:schemeClr val="bg1"/>
                        </a:solidFill>
                        <a:effectLst/>
                        <a:latin typeface="+mn-lt"/>
                      </a:endParaRP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800" b="1" i="0" u="none" strike="noStrike" dirty="0">
                          <a:solidFill>
                            <a:schemeClr val="bg1"/>
                          </a:solidFill>
                          <a:effectLst/>
                          <a:latin typeface="+mn-lt"/>
                        </a:rPr>
                        <a:t>60% </a:t>
                      </a:r>
                    </a:p>
                    <a:p>
                      <a:pPr algn="ctr" fontAlgn="b"/>
                      <a:r>
                        <a:rPr lang="en-US" sz="800" b="1" i="0" u="none" strike="noStrike" dirty="0">
                          <a:solidFill>
                            <a:schemeClr val="bg1"/>
                          </a:solidFill>
                          <a:effectLst/>
                          <a:latin typeface="+mn-lt"/>
                        </a:rPr>
                        <a:t>R-S</a:t>
                      </a: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US" sz="800" b="1" i="0" u="none" strike="noStrike" dirty="0">
                          <a:solidFill>
                            <a:schemeClr val="bg1"/>
                          </a:solidFill>
                          <a:effectLst/>
                          <a:latin typeface="+mn-lt"/>
                        </a:rPr>
                        <a:t>70% </a:t>
                      </a:r>
                    </a:p>
                    <a:p>
                      <a:pPr algn="ctr" fontAlgn="b"/>
                      <a:r>
                        <a:rPr lang="en-US" sz="800" b="1" i="0" u="none" strike="noStrike" dirty="0">
                          <a:solidFill>
                            <a:schemeClr val="bg1"/>
                          </a:solidFill>
                          <a:effectLst/>
                          <a:latin typeface="+mn-lt"/>
                        </a:rPr>
                        <a:t>R-S</a:t>
                      </a: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US" sz="800" b="1" i="0" u="none" strike="noStrike" dirty="0">
                          <a:solidFill>
                            <a:schemeClr val="bg1"/>
                          </a:solidFill>
                          <a:effectLst/>
                          <a:latin typeface="+mn-lt"/>
                        </a:rPr>
                        <a:t>Current Policy (81% R-S)</a:t>
                      </a: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US" sz="800" b="1" i="0" u="none" strike="noStrike" dirty="0">
                          <a:solidFill>
                            <a:schemeClr val="bg1"/>
                          </a:solidFill>
                          <a:effectLst/>
                          <a:latin typeface="+mn-lt"/>
                        </a:rPr>
                        <a:t>90% </a:t>
                      </a:r>
                    </a:p>
                    <a:p>
                      <a:pPr algn="ctr" fontAlgn="b"/>
                      <a:r>
                        <a:rPr lang="en-US" sz="800" b="1" i="0" u="none" strike="noStrike" dirty="0">
                          <a:solidFill>
                            <a:schemeClr val="bg1"/>
                          </a:solidFill>
                          <a:effectLst/>
                          <a:latin typeface="+mn-lt"/>
                        </a:rPr>
                        <a:t>R-S</a:t>
                      </a: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US" sz="800" b="1" i="0" u="none" strike="noStrike" dirty="0">
                          <a:solidFill>
                            <a:schemeClr val="bg1"/>
                          </a:solidFill>
                          <a:effectLst/>
                          <a:latin typeface="+mn-lt"/>
                        </a:rPr>
                        <a:t>100% </a:t>
                      </a:r>
                    </a:p>
                    <a:p>
                      <a:pPr algn="ctr" fontAlgn="b"/>
                      <a:r>
                        <a:rPr lang="en-US" sz="800" b="1" i="0" u="none" strike="noStrike" dirty="0">
                          <a:solidFill>
                            <a:schemeClr val="bg1"/>
                          </a:solidFill>
                          <a:effectLst/>
                          <a:latin typeface="+mn-lt"/>
                        </a:rPr>
                        <a:t>R-S</a:t>
                      </a: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endParaRPr lang="en-US" sz="800" b="1" i="0" u="none" strike="noStrike" dirty="0">
                        <a:solidFill>
                          <a:schemeClr val="bg1"/>
                        </a:solidFill>
                        <a:effectLst/>
                        <a:latin typeface="+mn-lt"/>
                      </a:endParaRP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800" b="1" i="0" u="none" strike="noStrike" dirty="0">
                          <a:solidFill>
                            <a:schemeClr val="bg1"/>
                          </a:solidFill>
                          <a:effectLst/>
                          <a:latin typeface="+mn-lt"/>
                        </a:rPr>
                        <a:t>60% </a:t>
                      </a:r>
                    </a:p>
                    <a:p>
                      <a:pPr algn="ctr" fontAlgn="b"/>
                      <a:r>
                        <a:rPr lang="en-US" sz="800" b="1" i="0" u="none" strike="noStrike" dirty="0">
                          <a:solidFill>
                            <a:schemeClr val="bg1"/>
                          </a:solidFill>
                          <a:effectLst/>
                          <a:latin typeface="+mn-lt"/>
                        </a:rPr>
                        <a:t>R-S</a:t>
                      </a: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US" sz="800" b="1" i="0" u="none" strike="noStrike" dirty="0">
                          <a:solidFill>
                            <a:schemeClr val="bg1"/>
                          </a:solidFill>
                          <a:effectLst/>
                          <a:latin typeface="+mn-lt"/>
                        </a:rPr>
                        <a:t>70% </a:t>
                      </a:r>
                    </a:p>
                    <a:p>
                      <a:pPr algn="ctr" fontAlgn="b"/>
                      <a:r>
                        <a:rPr lang="en-US" sz="800" b="1" i="0" u="none" strike="noStrike" dirty="0">
                          <a:solidFill>
                            <a:schemeClr val="bg1"/>
                          </a:solidFill>
                          <a:effectLst/>
                          <a:latin typeface="+mn-lt"/>
                        </a:rPr>
                        <a:t>R-S</a:t>
                      </a: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US" sz="800" b="1" i="0" u="none" strike="noStrike" dirty="0">
                          <a:solidFill>
                            <a:schemeClr val="bg1"/>
                          </a:solidFill>
                          <a:effectLst/>
                          <a:latin typeface="+mn-lt"/>
                        </a:rPr>
                        <a:t>Current Policy (81% R-S)</a:t>
                      </a: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US" sz="800" b="1" i="0" u="none" strike="noStrike" dirty="0">
                          <a:solidFill>
                            <a:schemeClr val="bg1"/>
                          </a:solidFill>
                          <a:effectLst/>
                          <a:latin typeface="+mn-lt"/>
                        </a:rPr>
                        <a:t>90% </a:t>
                      </a:r>
                    </a:p>
                    <a:p>
                      <a:pPr algn="ctr" fontAlgn="b"/>
                      <a:r>
                        <a:rPr lang="en-US" sz="800" b="1" i="0" u="none" strike="noStrike" dirty="0">
                          <a:solidFill>
                            <a:schemeClr val="bg1"/>
                          </a:solidFill>
                          <a:effectLst/>
                          <a:latin typeface="+mn-lt"/>
                        </a:rPr>
                        <a:t>R-S</a:t>
                      </a: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US" sz="800" b="1" i="0" u="none" strike="noStrike" dirty="0">
                          <a:solidFill>
                            <a:schemeClr val="bg1"/>
                          </a:solidFill>
                          <a:effectLst/>
                          <a:latin typeface="+mn-lt"/>
                        </a:rPr>
                        <a:t>100% </a:t>
                      </a:r>
                    </a:p>
                    <a:p>
                      <a:pPr algn="ctr" fontAlgn="b"/>
                      <a:r>
                        <a:rPr lang="en-US" sz="800" b="1" i="0" u="none" strike="noStrike" dirty="0">
                          <a:solidFill>
                            <a:schemeClr val="bg1"/>
                          </a:solidFill>
                          <a:effectLst/>
                          <a:latin typeface="+mn-lt"/>
                        </a:rPr>
                        <a:t>R-S</a:t>
                      </a:r>
                    </a:p>
                  </a:txBody>
                  <a:tcPr marL="7144" marR="7144" marT="7144"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202142">
                <a:tc>
                  <a:txBody>
                    <a:bodyPr/>
                    <a:lstStyle/>
                    <a:p>
                      <a:pPr algn="ctr" fontAlgn="b"/>
                      <a:r>
                        <a:rPr lang="en-US" sz="800" b="0" i="0" u="none" strike="noStrike" dirty="0">
                          <a:solidFill>
                            <a:srgbClr val="000000"/>
                          </a:solidFill>
                          <a:effectLst/>
                          <a:latin typeface="+mn-lt"/>
                        </a:rPr>
                        <a:t>100%</a:t>
                      </a: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dirty="0">
                          <a:solidFill>
                            <a:srgbClr val="000000"/>
                          </a:solidFill>
                          <a:effectLst/>
                          <a:latin typeface="Arial" panose="020B0604020202020204" pitchFamily="34" charset="0"/>
                        </a:rPr>
                        <a:t>30.4%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dirty="0">
                          <a:solidFill>
                            <a:srgbClr val="000000"/>
                          </a:solidFill>
                          <a:effectLst/>
                          <a:latin typeface="Arial" panose="020B0604020202020204" pitchFamily="34" charset="0"/>
                        </a:rPr>
                        <a:t>36.2%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a:solidFill>
                            <a:srgbClr val="000000"/>
                          </a:solidFill>
                          <a:effectLst/>
                          <a:latin typeface="Arial" panose="020B0604020202020204" pitchFamily="34" charset="0"/>
                        </a:rPr>
                        <a:t>41.0%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a:solidFill>
                            <a:srgbClr val="000000"/>
                          </a:solidFill>
                          <a:effectLst/>
                          <a:latin typeface="Arial" panose="020B0604020202020204" pitchFamily="34" charset="0"/>
                        </a:rPr>
                        <a:t>44.1%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a:solidFill>
                            <a:srgbClr val="000000"/>
                          </a:solidFill>
                          <a:effectLst/>
                          <a:latin typeface="Arial" panose="020B0604020202020204" pitchFamily="34" charset="0"/>
                        </a:rPr>
                        <a:t>46.9%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0" i="0" u="none" strike="noStrike">
                          <a:solidFill>
                            <a:srgbClr val="000000"/>
                          </a:solidFill>
                          <a:effectLst/>
                          <a:latin typeface="Arial" panose="020B0604020202020204" pitchFamily="34" charset="0"/>
                        </a:rPr>
                        <a:t>27.5%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a:solidFill>
                            <a:srgbClr val="000000"/>
                          </a:solidFill>
                          <a:effectLst/>
                          <a:latin typeface="Arial" panose="020B0604020202020204" pitchFamily="34" charset="0"/>
                        </a:rPr>
                        <a:t>34.1%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a:solidFill>
                            <a:srgbClr val="000000"/>
                          </a:solidFill>
                          <a:effectLst/>
                          <a:latin typeface="Arial" panose="020B0604020202020204" pitchFamily="34" charset="0"/>
                        </a:rPr>
                        <a:t>39.5%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a:solidFill>
                            <a:srgbClr val="000000"/>
                          </a:solidFill>
                          <a:effectLst/>
                          <a:latin typeface="Arial" panose="020B0604020202020204" pitchFamily="34" charset="0"/>
                        </a:rPr>
                        <a:t>43.3%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a:solidFill>
                            <a:srgbClr val="000000"/>
                          </a:solidFill>
                          <a:effectLst/>
                          <a:latin typeface="Arial" panose="020B0604020202020204" pitchFamily="34" charset="0"/>
                        </a:rPr>
                        <a:t>46.8%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0" i="0" u="none" strike="noStrike">
                          <a:solidFill>
                            <a:srgbClr val="000000"/>
                          </a:solidFill>
                          <a:effectLst/>
                          <a:latin typeface="Arial" panose="020B0604020202020204" pitchFamily="34" charset="0"/>
                        </a:rPr>
                        <a:t>35.1%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a:solidFill>
                            <a:srgbClr val="000000"/>
                          </a:solidFill>
                          <a:effectLst/>
                          <a:latin typeface="Arial" panose="020B0604020202020204" pitchFamily="34" charset="0"/>
                        </a:rPr>
                        <a:t>43.3%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50.8%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56.0%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60.5%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02142">
                <a:tc>
                  <a:txBody>
                    <a:bodyPr/>
                    <a:lstStyle/>
                    <a:p>
                      <a:pPr algn="ctr" fontAlgn="b"/>
                      <a:r>
                        <a:rPr lang="en-US" sz="800" b="0" i="0" u="none" strike="noStrike" dirty="0">
                          <a:solidFill>
                            <a:srgbClr val="000000"/>
                          </a:solidFill>
                          <a:effectLst/>
                          <a:latin typeface="+mn-lt"/>
                        </a:rPr>
                        <a:t>90%</a:t>
                      </a: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0" i="0" u="none" strike="noStrike" dirty="0">
                          <a:solidFill>
                            <a:srgbClr val="000000"/>
                          </a:solidFill>
                          <a:effectLst/>
                          <a:latin typeface="Arial" panose="020B0604020202020204" pitchFamily="34" charset="0"/>
                        </a:rPr>
                        <a:t>50.0%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dirty="0">
                          <a:solidFill>
                            <a:srgbClr val="0039A6"/>
                          </a:solidFill>
                          <a:effectLst/>
                          <a:latin typeface="Arial" panose="020B0604020202020204" pitchFamily="34" charset="0"/>
                        </a:rPr>
                        <a:t>53.5%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dirty="0">
                          <a:solidFill>
                            <a:srgbClr val="0039A6"/>
                          </a:solidFill>
                          <a:effectLst/>
                          <a:latin typeface="Arial" panose="020B0604020202020204" pitchFamily="34" charset="0"/>
                        </a:rPr>
                        <a:t>56.3%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57.8%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59.1%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0" i="0" u="none" strike="noStrike">
                          <a:solidFill>
                            <a:srgbClr val="000000"/>
                          </a:solidFill>
                          <a:effectLst/>
                          <a:latin typeface="Arial" panose="020B0604020202020204" pitchFamily="34" charset="0"/>
                        </a:rPr>
                        <a:t>39.3%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0" i="0" u="none" strike="noStrike">
                          <a:solidFill>
                            <a:srgbClr val="000000"/>
                          </a:solidFill>
                          <a:effectLst/>
                          <a:latin typeface="Arial" panose="020B0604020202020204" pitchFamily="34" charset="0"/>
                        </a:rPr>
                        <a:t>45.2%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0" i="0" u="none" strike="noStrike">
                          <a:solidFill>
                            <a:srgbClr val="000000"/>
                          </a:solidFill>
                          <a:effectLst/>
                          <a:latin typeface="Arial" panose="020B0604020202020204" pitchFamily="34" charset="0"/>
                        </a:rPr>
                        <a:t>49.5%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52.5%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54.9%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0" i="0" u="none" strike="noStrike">
                          <a:solidFill>
                            <a:srgbClr val="000000"/>
                          </a:solidFill>
                          <a:effectLst/>
                          <a:latin typeface="Arial" panose="020B0604020202020204" pitchFamily="34" charset="0"/>
                        </a:rPr>
                        <a:t>40.4%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0" i="0" u="none" strike="noStrike">
                          <a:solidFill>
                            <a:srgbClr val="000000"/>
                          </a:solidFill>
                          <a:effectLst/>
                          <a:latin typeface="Arial" panose="020B0604020202020204" pitchFamily="34" charset="0"/>
                        </a:rPr>
                        <a:t>48.9%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55.7%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60.7%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64.3%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extLst>
                  <a:ext uri="{0D108BD9-81ED-4DB2-BD59-A6C34878D82A}">
                    <a16:rowId xmlns:a16="http://schemas.microsoft.com/office/drawing/2014/main" val="10003"/>
                  </a:ext>
                </a:extLst>
              </a:tr>
              <a:tr h="202142">
                <a:tc>
                  <a:txBody>
                    <a:bodyPr/>
                    <a:lstStyle/>
                    <a:p>
                      <a:pPr algn="ctr" fontAlgn="b"/>
                      <a:r>
                        <a:rPr lang="en-US" sz="800" b="0" i="0" u="none" strike="noStrike" dirty="0">
                          <a:solidFill>
                            <a:srgbClr val="000000"/>
                          </a:solidFill>
                          <a:effectLst/>
                          <a:latin typeface="+mn-lt"/>
                        </a:rPr>
                        <a:t>80%</a:t>
                      </a: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71.9%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72.0%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dirty="0">
                          <a:solidFill>
                            <a:srgbClr val="0039A6"/>
                          </a:solidFill>
                          <a:effectLst/>
                          <a:latin typeface="Arial" panose="020B0604020202020204" pitchFamily="34" charset="0"/>
                        </a:rPr>
                        <a:t>72.0%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dirty="0">
                          <a:solidFill>
                            <a:srgbClr val="0039A6"/>
                          </a:solidFill>
                          <a:effectLst/>
                          <a:latin typeface="Arial" panose="020B0604020202020204" pitchFamily="34" charset="0"/>
                        </a:rPr>
                        <a:t>71.9%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dirty="0">
                          <a:solidFill>
                            <a:srgbClr val="0039A6"/>
                          </a:solidFill>
                          <a:effectLst/>
                          <a:latin typeface="Arial" panose="020B0604020202020204" pitchFamily="34" charset="0"/>
                        </a:rPr>
                        <a:t>71.6%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1" i="0" u="none" strike="noStrike">
                          <a:solidFill>
                            <a:srgbClr val="0039A6"/>
                          </a:solidFill>
                          <a:effectLst/>
                          <a:latin typeface="Arial" panose="020B0604020202020204" pitchFamily="34" charset="0"/>
                        </a:rPr>
                        <a:t>54.1%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57.6%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dirty="0">
                          <a:solidFill>
                            <a:srgbClr val="0039A6"/>
                          </a:solidFill>
                          <a:effectLst/>
                          <a:latin typeface="Arial" panose="020B0604020202020204" pitchFamily="34" charset="0"/>
                        </a:rPr>
                        <a:t>60.2%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61.7%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63.2%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0" i="0" u="none" strike="noStrike">
                          <a:solidFill>
                            <a:srgbClr val="000000"/>
                          </a:solidFill>
                          <a:effectLst/>
                          <a:latin typeface="Arial" panose="020B0604020202020204" pitchFamily="34" charset="0"/>
                        </a:rPr>
                        <a:t>47.4%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54.8%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61.4%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65.7%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68.9%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02142">
                <a:tc>
                  <a:txBody>
                    <a:bodyPr/>
                    <a:lstStyle/>
                    <a:p>
                      <a:pPr algn="ctr" fontAlgn="b"/>
                      <a:r>
                        <a:rPr lang="en-US" sz="800" b="0" i="0" u="none" strike="noStrike" dirty="0">
                          <a:solidFill>
                            <a:srgbClr val="000000"/>
                          </a:solidFill>
                          <a:effectLst/>
                          <a:latin typeface="+mn-lt"/>
                        </a:rPr>
                        <a:t>70%</a:t>
                      </a: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87.6%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86.0%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84.5%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dirty="0">
                          <a:solidFill>
                            <a:srgbClr val="0039A6"/>
                          </a:solidFill>
                          <a:effectLst/>
                          <a:latin typeface="Arial" panose="020B0604020202020204" pitchFamily="34" charset="0"/>
                        </a:rPr>
                        <a:t>83.4%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dirty="0">
                          <a:solidFill>
                            <a:srgbClr val="0039A6"/>
                          </a:solidFill>
                          <a:effectLst/>
                          <a:latin typeface="Arial" panose="020B0604020202020204" pitchFamily="34" charset="0"/>
                        </a:rPr>
                        <a:t>82.4%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1" i="0" u="none" strike="noStrike" dirty="0">
                          <a:solidFill>
                            <a:srgbClr val="0039A6"/>
                          </a:solidFill>
                          <a:effectLst/>
                          <a:latin typeface="Arial" panose="020B0604020202020204" pitchFamily="34" charset="0"/>
                        </a:rPr>
                        <a:t>69.1%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70.2%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71.0%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71.6%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71.8%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1" i="0" u="none" strike="noStrike">
                          <a:solidFill>
                            <a:srgbClr val="0039A6"/>
                          </a:solidFill>
                          <a:effectLst/>
                          <a:latin typeface="Arial" panose="020B0604020202020204" pitchFamily="34" charset="0"/>
                        </a:rPr>
                        <a:t>55.6%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62.4%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68.5%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72.0%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74.9%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extLst>
                  <a:ext uri="{0D108BD9-81ED-4DB2-BD59-A6C34878D82A}">
                    <a16:rowId xmlns:a16="http://schemas.microsoft.com/office/drawing/2014/main" val="10005"/>
                  </a:ext>
                </a:extLst>
              </a:tr>
              <a:tr h="202142">
                <a:tc>
                  <a:txBody>
                    <a:bodyPr/>
                    <a:lstStyle/>
                    <a:p>
                      <a:pPr algn="ctr" fontAlgn="b"/>
                      <a:r>
                        <a:rPr lang="en-US" sz="800" b="0" i="0" u="none" strike="noStrike" dirty="0">
                          <a:solidFill>
                            <a:srgbClr val="000000"/>
                          </a:solidFill>
                          <a:effectLst/>
                          <a:latin typeface="+mn-lt"/>
                        </a:rPr>
                        <a:t>60%</a:t>
                      </a: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95.9%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94.4%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92.7%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91.5%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90.2%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1" i="0" u="none" strike="noStrike" dirty="0">
                          <a:solidFill>
                            <a:srgbClr val="0039A6"/>
                          </a:solidFill>
                          <a:effectLst/>
                          <a:latin typeface="Arial" panose="020B0604020202020204" pitchFamily="34" charset="0"/>
                        </a:rPr>
                        <a:t>83.1%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82.6%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dirty="0">
                          <a:solidFill>
                            <a:srgbClr val="0039A6"/>
                          </a:solidFill>
                          <a:effectLst/>
                          <a:latin typeface="Arial" panose="020B0604020202020204" pitchFamily="34" charset="0"/>
                        </a:rPr>
                        <a:t>81.6%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dirty="0">
                          <a:solidFill>
                            <a:srgbClr val="0039A6"/>
                          </a:solidFill>
                          <a:effectLst/>
                          <a:latin typeface="Arial" panose="020B0604020202020204" pitchFamily="34" charset="0"/>
                        </a:rPr>
                        <a:t>81.2%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80.4%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1" i="0" u="none" strike="noStrike">
                          <a:solidFill>
                            <a:srgbClr val="0039A6"/>
                          </a:solidFill>
                          <a:effectLst/>
                          <a:latin typeface="Arial" panose="020B0604020202020204" pitchFamily="34" charset="0"/>
                        </a:rPr>
                        <a:t>66.1%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71.8%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76.2%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78.8%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80.9%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202142">
                <a:tc>
                  <a:txBody>
                    <a:bodyPr/>
                    <a:lstStyle/>
                    <a:p>
                      <a:pPr algn="ctr" fontAlgn="b"/>
                      <a:r>
                        <a:rPr lang="en-US" sz="800" b="0" i="0" u="none" strike="noStrike" dirty="0">
                          <a:solidFill>
                            <a:srgbClr val="000000"/>
                          </a:solidFill>
                          <a:effectLst/>
                          <a:latin typeface="+mn-lt"/>
                        </a:rPr>
                        <a:t>50%</a:t>
                      </a: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99.4%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98.4%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97.6%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96.6%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95.5%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1" i="0" u="none" strike="noStrike">
                          <a:solidFill>
                            <a:srgbClr val="0039A6"/>
                          </a:solidFill>
                          <a:effectLst/>
                          <a:latin typeface="Arial" panose="020B0604020202020204" pitchFamily="34" charset="0"/>
                        </a:rPr>
                        <a:t>93.2%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dirty="0">
                          <a:solidFill>
                            <a:srgbClr val="0039A6"/>
                          </a:solidFill>
                          <a:effectLst/>
                          <a:latin typeface="Arial" panose="020B0604020202020204" pitchFamily="34" charset="0"/>
                        </a:rPr>
                        <a:t>92.2%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91.0%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89.9%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dirty="0">
                          <a:solidFill>
                            <a:srgbClr val="0039A6"/>
                          </a:solidFill>
                          <a:effectLst/>
                          <a:latin typeface="Arial" panose="020B0604020202020204" pitchFamily="34" charset="0"/>
                        </a:rPr>
                        <a:t>88.8%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1" i="0" u="none" strike="noStrike" dirty="0">
                          <a:solidFill>
                            <a:srgbClr val="0039A6"/>
                          </a:solidFill>
                          <a:effectLst/>
                          <a:latin typeface="Arial" panose="020B0604020202020204" pitchFamily="34" charset="0"/>
                        </a:rPr>
                        <a:t>78.6%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82.1%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84.5%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86.0%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87.2%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extLst>
                  <a:ext uri="{0D108BD9-81ED-4DB2-BD59-A6C34878D82A}">
                    <a16:rowId xmlns:a16="http://schemas.microsoft.com/office/drawing/2014/main" val="10007"/>
                  </a:ext>
                </a:extLst>
              </a:tr>
              <a:tr h="246594">
                <a:tc>
                  <a:txBody>
                    <a:bodyPr/>
                    <a:lstStyle/>
                    <a:p>
                      <a:pPr algn="ctr" fontAlgn="b"/>
                      <a:r>
                        <a:rPr lang="en-US" sz="800" b="0" i="0" u="none" strike="noStrike" dirty="0">
                          <a:solidFill>
                            <a:srgbClr val="000000"/>
                          </a:solidFill>
                          <a:effectLst/>
                          <a:latin typeface="+mn-lt"/>
                        </a:rPr>
                        <a:t>40%</a:t>
                      </a: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99.9%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99.8%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99.6%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99.2%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98.5%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1" i="0" u="none" strike="noStrike">
                          <a:solidFill>
                            <a:srgbClr val="0039A6"/>
                          </a:solidFill>
                          <a:effectLst/>
                          <a:latin typeface="Arial" panose="020B0604020202020204" pitchFamily="34" charset="0"/>
                        </a:rPr>
                        <a:t>98.3%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97.5%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dirty="0">
                          <a:solidFill>
                            <a:srgbClr val="0039A6"/>
                          </a:solidFill>
                          <a:effectLst/>
                          <a:latin typeface="Arial" panose="020B0604020202020204" pitchFamily="34" charset="0"/>
                        </a:rPr>
                        <a:t>96.2%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95.1%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94.2%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1" i="0" u="none" strike="noStrike" dirty="0">
                          <a:solidFill>
                            <a:srgbClr val="0039A6"/>
                          </a:solidFill>
                          <a:effectLst/>
                          <a:latin typeface="Arial" panose="020B0604020202020204" pitchFamily="34" charset="0"/>
                        </a:rPr>
                        <a:t>90.0%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dirty="0">
                          <a:solidFill>
                            <a:srgbClr val="0039A6"/>
                          </a:solidFill>
                          <a:effectLst/>
                          <a:latin typeface="Arial" panose="020B0604020202020204" pitchFamily="34" charset="0"/>
                        </a:rPr>
                        <a:t>91.5%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92.8%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93.0%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246594">
                <a:tc>
                  <a:txBody>
                    <a:bodyPr/>
                    <a:lstStyle/>
                    <a:p>
                      <a:pPr algn="ctr" fontAlgn="b"/>
                      <a:r>
                        <a:rPr lang="en-US" sz="800" b="0" i="0" u="none" strike="noStrike" dirty="0">
                          <a:solidFill>
                            <a:srgbClr val="000000"/>
                          </a:solidFill>
                          <a:effectLst/>
                          <a:latin typeface="+mn-lt"/>
                        </a:rPr>
                        <a:t>30%</a:t>
                      </a: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99.9%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99.8%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1" i="0" u="none" strike="noStrike">
                          <a:solidFill>
                            <a:srgbClr val="0039A6"/>
                          </a:solidFill>
                          <a:effectLst/>
                          <a:latin typeface="Arial" panose="020B0604020202020204" pitchFamily="34" charset="0"/>
                        </a:rPr>
                        <a:t>99.9%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99.7%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99.3%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98.7%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dirty="0">
                          <a:solidFill>
                            <a:srgbClr val="0039A6"/>
                          </a:solidFill>
                          <a:effectLst/>
                          <a:latin typeface="Arial" panose="020B0604020202020204" pitchFamily="34" charset="0"/>
                        </a:rPr>
                        <a:t>98.1%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1" i="0" u="none" strike="noStrike">
                          <a:solidFill>
                            <a:srgbClr val="0039A6"/>
                          </a:solidFill>
                          <a:effectLst/>
                          <a:latin typeface="Arial" panose="020B0604020202020204" pitchFamily="34" charset="0"/>
                        </a:rPr>
                        <a:t>97.6%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dirty="0">
                          <a:solidFill>
                            <a:srgbClr val="0039A6"/>
                          </a:solidFill>
                          <a:effectLst/>
                          <a:latin typeface="Arial" panose="020B0604020202020204" pitchFamily="34" charset="0"/>
                        </a:rPr>
                        <a:t>97.6%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dirty="0">
                          <a:solidFill>
                            <a:srgbClr val="0039A6"/>
                          </a:solidFill>
                          <a:effectLst/>
                          <a:latin typeface="Arial" panose="020B0604020202020204" pitchFamily="34" charset="0"/>
                        </a:rPr>
                        <a:t>97.5%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97.4%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97.1%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extLst>
                  <a:ext uri="{0D108BD9-81ED-4DB2-BD59-A6C34878D82A}">
                    <a16:rowId xmlns:a16="http://schemas.microsoft.com/office/drawing/2014/main" val="10009"/>
                  </a:ext>
                </a:extLst>
              </a:tr>
              <a:tr h="246594">
                <a:tc>
                  <a:txBody>
                    <a:bodyPr/>
                    <a:lstStyle/>
                    <a:p>
                      <a:pPr algn="ctr" fontAlgn="b"/>
                      <a:r>
                        <a:rPr lang="en-US" sz="800" b="0" i="0" u="none" strike="noStrike" dirty="0">
                          <a:solidFill>
                            <a:srgbClr val="000000"/>
                          </a:solidFill>
                          <a:effectLst/>
                          <a:latin typeface="+mn-lt"/>
                        </a:rPr>
                        <a:t>20%</a:t>
                      </a: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dirty="0">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99.9%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99.8%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1" i="0" u="none" strike="noStrike" dirty="0">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dirty="0">
                          <a:solidFill>
                            <a:srgbClr val="0039A6"/>
                          </a:solidFill>
                          <a:effectLst/>
                          <a:latin typeface="Arial" panose="020B0604020202020204" pitchFamily="34" charset="0"/>
                        </a:rPr>
                        <a:t>99.9%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dirty="0">
                          <a:solidFill>
                            <a:srgbClr val="0039A6"/>
                          </a:solidFill>
                          <a:effectLst/>
                          <a:latin typeface="Arial" panose="020B0604020202020204" pitchFamily="34" charset="0"/>
                        </a:rPr>
                        <a:t>99.7%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99.7%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1" i="0" u="none" strike="noStrike">
                          <a:solidFill>
                            <a:srgbClr val="0039A6"/>
                          </a:solidFill>
                          <a:effectLst/>
                          <a:latin typeface="Arial" panose="020B0604020202020204" pitchFamily="34" charset="0"/>
                        </a:rPr>
                        <a:t>99.4%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r h="246594">
                <a:tc>
                  <a:txBody>
                    <a:bodyPr/>
                    <a:lstStyle/>
                    <a:p>
                      <a:pPr algn="ctr" fontAlgn="b"/>
                      <a:r>
                        <a:rPr lang="en-US" sz="800" b="0" i="0" u="none" strike="noStrike" dirty="0">
                          <a:solidFill>
                            <a:srgbClr val="000000"/>
                          </a:solidFill>
                          <a:effectLst/>
                          <a:latin typeface="+mn-lt"/>
                        </a:rPr>
                        <a:t>10%</a:t>
                      </a: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dirty="0">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dirty="0">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b"/>
                      <a:endParaRPr lang="en-US" sz="800" b="0" i="0" u="none" strike="noStrike" dirty="0">
                        <a:solidFill>
                          <a:srgbClr val="000000"/>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dirty="0">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dirty="0">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tc>
                  <a:txBody>
                    <a:bodyPr/>
                    <a:lstStyle/>
                    <a:p>
                      <a:pPr algn="ctr" fontAlgn="ctr"/>
                      <a:r>
                        <a:rPr lang="en-US" sz="800" b="1" i="0" u="none" strike="noStrike" dirty="0">
                          <a:solidFill>
                            <a:srgbClr val="0039A6"/>
                          </a:solidFill>
                          <a:effectLst/>
                          <a:latin typeface="Arial" panose="020B0604020202020204" pitchFamily="34"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9CAC8"/>
                    </a:solidFill>
                  </a:tcPr>
                </a:tc>
                <a:extLst>
                  <a:ext uri="{0D108BD9-81ED-4DB2-BD59-A6C34878D82A}">
                    <a16:rowId xmlns:a16="http://schemas.microsoft.com/office/drawing/2014/main" val="10011"/>
                  </a:ext>
                </a:extLst>
              </a:tr>
            </a:tbl>
          </a:graphicData>
        </a:graphic>
      </p:graphicFrame>
      <p:sp>
        <p:nvSpPr>
          <p:cNvPr id="7" name="TextBox 6"/>
          <p:cNvSpPr txBox="1"/>
          <p:nvPr/>
        </p:nvSpPr>
        <p:spPr>
          <a:xfrm>
            <a:off x="381000" y="4549488"/>
            <a:ext cx="5129298" cy="123111"/>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39A6"/>
                </a:solidFill>
                <a:effectLst/>
                <a:uLnTx/>
                <a:uFillTx/>
                <a:latin typeface="Arial" charset="0"/>
                <a:ea typeface="ＭＳ Ｐゴシック" pitchFamily="108" charset="-128"/>
                <a:cs typeface="+mn-cs"/>
              </a:rPr>
              <a:t>Blue</a:t>
            </a:r>
            <a:r>
              <a:rPr kumimoji="0" lang="en-US" sz="8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 </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Greater than 50% chance of surpassing a given threshold</a:t>
            </a:r>
          </a:p>
        </p:txBody>
      </p:sp>
    </p:spTree>
    <p:extLst>
      <p:ext uri="{BB962C8B-B14F-4D97-AF65-F5344CB8AC3E}">
        <p14:creationId xmlns:p14="http://schemas.microsoft.com/office/powerpoint/2010/main" val="421387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p:txBody>
          <a:bodyPr/>
          <a:lstStyle/>
          <a:p>
            <a:r>
              <a:rPr lang="en-US" altLang="en-US" dirty="0"/>
              <a:t>Analysis</a:t>
            </a:r>
          </a:p>
        </p:txBody>
      </p:sp>
      <p:sp>
        <p:nvSpPr>
          <p:cNvPr id="2" name="Subtitle 1"/>
          <p:cNvSpPr>
            <a:spLocks noGrp="1"/>
          </p:cNvSpPr>
          <p:nvPr>
            <p:ph type="subTitle" idx="1"/>
          </p:nvPr>
        </p:nvSpPr>
        <p:spPr/>
        <p:txBody>
          <a:bodyPr/>
          <a:lstStyle/>
          <a:p>
            <a:r>
              <a:rPr lang="en-US" dirty="0"/>
              <a:t>Liquidity Analysis</a:t>
            </a:r>
          </a:p>
        </p:txBody>
      </p:sp>
    </p:spTree>
    <p:extLst>
      <p:ext uri="{BB962C8B-B14F-4D97-AF65-F5344CB8AC3E}">
        <p14:creationId xmlns:p14="http://schemas.microsoft.com/office/powerpoint/2010/main" val="4096177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5"/>
          <p:cNvSpPr>
            <a:spLocks noGrp="1"/>
          </p:cNvSpPr>
          <p:nvPr>
            <p:ph type="title"/>
          </p:nvPr>
        </p:nvSpPr>
        <p:spPr/>
        <p:txBody>
          <a:bodyPr/>
          <a:lstStyle/>
          <a:p>
            <a:r>
              <a:rPr lang="en-GB" altLang="en-US" dirty="0"/>
              <a:t>Liquidity Analysis | Background</a:t>
            </a:r>
            <a:endParaRPr lang="en-US" altLang="en-US" dirty="0"/>
          </a:p>
        </p:txBody>
      </p:sp>
      <p:sp>
        <p:nvSpPr>
          <p:cNvPr id="25603" name="Rectangle 6"/>
          <p:cNvSpPr>
            <a:spLocks noGrp="1" noChangeArrowheads="1"/>
          </p:cNvSpPr>
          <p:nvPr>
            <p:ph idx="1"/>
          </p:nvPr>
        </p:nvSpPr>
        <p:spPr/>
        <p:txBody>
          <a:bodyPr/>
          <a:lstStyle/>
          <a:p>
            <a:pPr marL="214313" indent="-214313">
              <a:buFont typeface="Wingdings" panose="05000000000000000000" pitchFamily="2" charset="2"/>
              <a:buChar char="§"/>
            </a:pPr>
            <a:r>
              <a:rPr lang="en-US" altLang="en-US" sz="1100" dirty="0"/>
              <a:t>FRS’ liquidity analysis is performed under its </a:t>
            </a:r>
            <a:r>
              <a:rPr lang="en-US" altLang="en-US" sz="1100" b="1" dirty="0"/>
              <a:t>Current Policy (81% R-S) </a:t>
            </a:r>
            <a:r>
              <a:rPr lang="en-US" altLang="en-US" sz="1100" dirty="0"/>
              <a:t>portfolio</a:t>
            </a:r>
          </a:p>
          <a:p>
            <a:pPr marL="512763" lvl="1" indent="-214313">
              <a:buFont typeface="Arial" panose="020B0604020202020204" pitchFamily="34" charset="0"/>
              <a:buChar char="̶"/>
            </a:pPr>
            <a:r>
              <a:rPr lang="en-US" altLang="en-US" sz="1100" dirty="0"/>
              <a:t>Intended as a stress-testing model, incorporating the profile of the liabilities as well as expected future contributions</a:t>
            </a:r>
          </a:p>
          <a:p>
            <a:pPr marL="512763" lvl="1" indent="-214313">
              <a:buFont typeface="Arial" panose="020B0604020202020204" pitchFamily="34" charset="0"/>
              <a:buChar char="̶"/>
            </a:pPr>
            <a:r>
              <a:rPr lang="en-US" altLang="en-US" sz="1100" dirty="0"/>
              <a:t>Uses different scenarios for economic environments and other relevant events</a:t>
            </a:r>
          </a:p>
          <a:p>
            <a:pPr marL="512763" lvl="1" indent="-214313">
              <a:buFont typeface="Arial" panose="020B0604020202020204" pitchFamily="34" charset="0"/>
              <a:buChar char="̶"/>
            </a:pPr>
            <a:r>
              <a:rPr lang="en-US" altLang="en-US" sz="1100" dirty="0"/>
              <a:t>Shows how the portfolio’s liquidity profile could evolve with a given investment strategy</a:t>
            </a:r>
          </a:p>
          <a:p>
            <a:pPr marL="214313" indent="-214313"/>
            <a:endParaRPr lang="en-US" altLang="en-US" sz="1100" dirty="0"/>
          </a:p>
          <a:p>
            <a:pPr marL="214313" indent="-214313">
              <a:buFont typeface="Wingdings" panose="05000000000000000000" pitchFamily="2" charset="2"/>
              <a:buChar char="§"/>
            </a:pPr>
            <a:r>
              <a:rPr lang="en-US" altLang="en-US" sz="1100" dirty="0"/>
              <a:t>We categorized investments by liquidity into five buckets</a:t>
            </a:r>
          </a:p>
          <a:p>
            <a:pPr marL="512763" lvl="1" indent="-214313">
              <a:buFont typeface="Arial" panose="020B0604020202020204" pitchFamily="34" charset="0"/>
              <a:buChar char="̶"/>
            </a:pPr>
            <a:r>
              <a:rPr lang="en-US" altLang="en-US" sz="1100" b="1" i="1" dirty="0"/>
              <a:t>Liquid (Risk-Reducing Assets):</a:t>
            </a:r>
            <a:r>
              <a:rPr lang="en-US" altLang="en-US" sz="1100" dirty="0"/>
              <a:t> less than 3 months needed for return of capital (e.g. publicly traded securities)</a:t>
            </a:r>
          </a:p>
          <a:p>
            <a:pPr marL="512763" lvl="1" indent="-214313">
              <a:buFont typeface="Arial" panose="020B0604020202020204" pitchFamily="34" charset="0"/>
              <a:buChar char="̶"/>
            </a:pPr>
            <a:r>
              <a:rPr lang="en-US" altLang="en-US" sz="1100" b="1" i="1" dirty="0"/>
              <a:t>Liquid (Return-Seeking Assets):</a:t>
            </a:r>
            <a:r>
              <a:rPr lang="en-US" altLang="en-US" sz="1100" dirty="0"/>
              <a:t> less than 3 months needed for return of capital (e.g. publicly traded securities)</a:t>
            </a:r>
          </a:p>
          <a:p>
            <a:pPr marL="512763" lvl="1" indent="-214313">
              <a:buFont typeface="Arial" panose="020B0604020202020204" pitchFamily="34" charset="0"/>
              <a:buChar char="̶"/>
            </a:pPr>
            <a:r>
              <a:rPr lang="en-US" altLang="en-US" sz="1100" b="1" i="1" dirty="0"/>
              <a:t>Quasi-Liquid:</a:t>
            </a:r>
            <a:r>
              <a:rPr lang="en-US" altLang="en-US" sz="1100" dirty="0"/>
              <a:t> Typical lock-up of 3–12 months.  Conservatively, we assumed a 1-year lock-up in most economic environments, 2 years in a Recession scenario, and 3 years in a Dark Skies scenario (e.g. many hedge funds, core real estate)</a:t>
            </a:r>
          </a:p>
          <a:p>
            <a:pPr marL="512763" lvl="1" indent="-214313">
              <a:buFont typeface="Arial" panose="020B0604020202020204" pitchFamily="34" charset="0"/>
              <a:buChar char="̶"/>
            </a:pPr>
            <a:r>
              <a:rPr lang="en-US" altLang="en-US" sz="1100" b="1" i="1" dirty="0"/>
              <a:t>Illiquid: Potential lock-up of 5–10 years</a:t>
            </a:r>
            <a:r>
              <a:rPr lang="en-US" altLang="en-US" sz="1100" dirty="0"/>
              <a:t>, depending on economic environment (e.g. closed-ended real estate)</a:t>
            </a:r>
          </a:p>
          <a:p>
            <a:pPr marL="512763" lvl="1" indent="-214313">
              <a:buFont typeface="Arial" panose="020B0604020202020204" pitchFamily="34" charset="0"/>
              <a:buChar char="̶"/>
            </a:pPr>
            <a:r>
              <a:rPr lang="en-US" altLang="en-US" sz="1100" b="1" i="1" dirty="0"/>
              <a:t>Illiquid: Potential lock-up of 10+ years </a:t>
            </a:r>
            <a:r>
              <a:rPr lang="en-US" altLang="en-US" sz="1100" dirty="0"/>
              <a:t>(e.g. typical private equity)</a:t>
            </a:r>
          </a:p>
          <a:p>
            <a:pPr marL="214313" indent="-214313"/>
            <a:endParaRPr lang="en-US" altLang="en-US" sz="1100" dirty="0"/>
          </a:p>
          <a:p>
            <a:pPr marL="214313" indent="-214313">
              <a:buFont typeface="Wingdings" panose="05000000000000000000" pitchFamily="2" charset="2"/>
              <a:buChar char="§"/>
            </a:pPr>
            <a:r>
              <a:rPr lang="en-US" altLang="en-US" sz="1100" dirty="0"/>
              <a:t>This is intended to be a </a:t>
            </a:r>
            <a:r>
              <a:rPr lang="en-US" altLang="en-US" sz="1100" u="sng" dirty="0"/>
              <a:t>conservative</a:t>
            </a:r>
            <a:r>
              <a:rPr lang="en-US" altLang="en-US" sz="1100" dirty="0"/>
              <a:t> approximation of the actual liquidity properties of the assets</a:t>
            </a:r>
          </a:p>
          <a:p>
            <a:endParaRPr lang="en-US" altLang="en-US" sz="1100" dirty="0"/>
          </a:p>
          <a:p>
            <a:pPr marL="214313" indent="-214313">
              <a:buFont typeface="Wingdings" panose="05000000000000000000" pitchFamily="2" charset="2"/>
              <a:buChar char="§"/>
            </a:pPr>
            <a:r>
              <a:rPr lang="en-US" altLang="en-US" sz="1100" dirty="0"/>
              <a:t>Not surprisingly, varying economic scenarios would lead FRS’ percentage allocation to alternative assets to differ from its targets due to liquidity differences in asset classes</a:t>
            </a:r>
          </a:p>
        </p:txBody>
      </p:sp>
    </p:spTree>
    <p:extLst>
      <p:ext uri="{BB962C8B-B14F-4D97-AF65-F5344CB8AC3E}">
        <p14:creationId xmlns:p14="http://schemas.microsoft.com/office/powerpoint/2010/main" val="4246015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5"/>
          <p:cNvSpPr>
            <a:spLocks noGrp="1"/>
          </p:cNvSpPr>
          <p:nvPr>
            <p:ph type="title"/>
          </p:nvPr>
        </p:nvSpPr>
        <p:spPr/>
        <p:txBody>
          <a:bodyPr/>
          <a:lstStyle/>
          <a:p>
            <a:r>
              <a:rPr lang="en-GB" altLang="en-US" dirty="0"/>
              <a:t>Liquidity Analysis | Overview</a:t>
            </a:r>
            <a:br>
              <a:rPr lang="en-GB" altLang="en-US" dirty="0"/>
            </a:br>
            <a:r>
              <a:rPr lang="en-GB" altLang="en-US" sz="1600" dirty="0"/>
              <a:t>Asset Allocation and Liquidity Category (Current Policy)</a:t>
            </a:r>
            <a:endParaRPr lang="en-US" altLang="en-US" sz="1600" dirty="0">
              <a:solidFill>
                <a:srgbClr val="00B050"/>
              </a:solidFill>
            </a:endParaRPr>
          </a:p>
        </p:txBody>
      </p:sp>
      <p:graphicFrame>
        <p:nvGraphicFramePr>
          <p:cNvPr id="6" name="Group 126"/>
          <p:cNvGraphicFramePr>
            <a:graphicFrameLocks noGrp="1"/>
          </p:cNvGraphicFramePr>
          <p:nvPr>
            <p:extLst>
              <p:ext uri="{D42A27DB-BD31-4B8C-83A1-F6EECF244321}">
                <p14:modId xmlns:p14="http://schemas.microsoft.com/office/powerpoint/2010/main" val="4288599793"/>
              </p:ext>
            </p:extLst>
          </p:nvPr>
        </p:nvGraphicFramePr>
        <p:xfrm>
          <a:off x="1191938" y="858442"/>
          <a:ext cx="6348933" cy="3520440"/>
        </p:xfrm>
        <a:graphic>
          <a:graphicData uri="http://schemas.openxmlformats.org/drawingml/2006/table">
            <a:tbl>
              <a:tblPr/>
              <a:tblGrid>
                <a:gridCol w="457200">
                  <a:extLst>
                    <a:ext uri="{9D8B030D-6E8A-4147-A177-3AD203B41FA5}">
                      <a16:colId xmlns:a16="http://schemas.microsoft.com/office/drawing/2014/main" val="20000"/>
                    </a:ext>
                  </a:extLst>
                </a:gridCol>
                <a:gridCol w="1683353">
                  <a:extLst>
                    <a:ext uri="{9D8B030D-6E8A-4147-A177-3AD203B41FA5}">
                      <a16:colId xmlns:a16="http://schemas.microsoft.com/office/drawing/2014/main" val="20001"/>
                    </a:ext>
                  </a:extLst>
                </a:gridCol>
                <a:gridCol w="841676">
                  <a:extLst>
                    <a:ext uri="{9D8B030D-6E8A-4147-A177-3AD203B41FA5}">
                      <a16:colId xmlns:a16="http://schemas.microsoft.com/office/drawing/2014/main" val="20002"/>
                    </a:ext>
                  </a:extLst>
                </a:gridCol>
                <a:gridCol w="841676">
                  <a:extLst>
                    <a:ext uri="{9D8B030D-6E8A-4147-A177-3AD203B41FA5}">
                      <a16:colId xmlns:a16="http://schemas.microsoft.com/office/drawing/2014/main" val="20003"/>
                    </a:ext>
                  </a:extLst>
                </a:gridCol>
                <a:gridCol w="841676">
                  <a:extLst>
                    <a:ext uri="{9D8B030D-6E8A-4147-A177-3AD203B41FA5}">
                      <a16:colId xmlns:a16="http://schemas.microsoft.com/office/drawing/2014/main" val="20004"/>
                    </a:ext>
                  </a:extLst>
                </a:gridCol>
                <a:gridCol w="841676">
                  <a:extLst>
                    <a:ext uri="{9D8B030D-6E8A-4147-A177-3AD203B41FA5}">
                      <a16:colId xmlns:a16="http://schemas.microsoft.com/office/drawing/2014/main" val="20005"/>
                    </a:ext>
                  </a:extLst>
                </a:gridCol>
                <a:gridCol w="841676">
                  <a:extLst>
                    <a:ext uri="{9D8B030D-6E8A-4147-A177-3AD203B41FA5}">
                      <a16:colId xmlns:a16="http://schemas.microsoft.com/office/drawing/2014/main" val="20006"/>
                    </a:ext>
                  </a:extLst>
                </a:gridCol>
              </a:tblGrid>
              <a:tr h="320040">
                <a:tc rowSpan="2">
                  <a:txBody>
                    <a:bodyPr/>
                    <a:lstStyle/>
                    <a:p>
                      <a:pPr marL="0" marR="0" lvl="0" indent="0" algn="ctr" defTabSz="914400" rtl="0" eaLnBrk="1" fontAlgn="b" latinLnBrk="0" hangingPunct="1">
                        <a:lnSpc>
                          <a:spcPct val="100000"/>
                        </a:lnSpc>
                        <a:spcBef>
                          <a:spcPct val="25000"/>
                        </a:spcBef>
                        <a:spcAft>
                          <a:spcPct val="0"/>
                        </a:spcAft>
                        <a:buClrTx/>
                        <a:buSzTx/>
                        <a:buFontTx/>
                        <a:buNone/>
                        <a:tabLst/>
                        <a:defRPr/>
                      </a:pPr>
                      <a:endParaRPr kumimoji="0" lang="en-US" sz="1050" b="1" i="0" u="none" strike="noStrike" cap="none" normalizeH="0" baseline="0" dirty="0">
                        <a:ln>
                          <a:noFill/>
                        </a:ln>
                        <a:solidFill>
                          <a:schemeClr val="bg1"/>
                        </a:solidFill>
                        <a:effectLst/>
                        <a:latin typeface="+mn-lt"/>
                        <a:ea typeface="MS PGothic" pitchFamily="34" charset="-128"/>
                      </a:endParaRPr>
                    </a:p>
                  </a:txBody>
                  <a:tcPr marL="0"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9A6"/>
                    </a:solidFill>
                  </a:tcPr>
                </a:tc>
                <a:tc rowSpan="2">
                  <a:txBody>
                    <a:bodyPr/>
                    <a:lstStyle/>
                    <a:p>
                      <a:pPr marL="0" marR="0" lvl="0" indent="0" algn="ctr" defTabSz="914400" rtl="0" eaLnBrk="1" fontAlgn="b" latinLnBrk="0" hangingPunct="1">
                        <a:lnSpc>
                          <a:spcPct val="100000"/>
                        </a:lnSpc>
                        <a:spcBef>
                          <a:spcPct val="25000"/>
                        </a:spcBef>
                        <a:spcAft>
                          <a:spcPct val="0"/>
                        </a:spcAft>
                        <a:buClrTx/>
                        <a:buSzTx/>
                        <a:buFontTx/>
                        <a:buNone/>
                        <a:tabLst/>
                        <a:defRPr/>
                      </a:pPr>
                      <a:r>
                        <a:rPr kumimoji="0" lang="en-US" sz="1050" b="1" i="0" u="none" strike="noStrike" cap="none" normalizeH="0" baseline="0" dirty="0">
                          <a:ln>
                            <a:noFill/>
                          </a:ln>
                          <a:solidFill>
                            <a:schemeClr val="bg1"/>
                          </a:solidFill>
                          <a:effectLst/>
                          <a:latin typeface="+mn-lt"/>
                          <a:ea typeface="MS PGothic" pitchFamily="34" charset="-128"/>
                        </a:rPr>
                        <a:t>Asset Class</a:t>
                      </a:r>
                    </a:p>
                  </a:txBody>
                  <a:tcPr marL="0"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9A6"/>
                    </a:solidFill>
                  </a:tcPr>
                </a:tc>
                <a:tc gridSpan="5">
                  <a:txBody>
                    <a:bodyPr/>
                    <a:lstStyle/>
                    <a:p>
                      <a:pPr marL="0" marR="0" lvl="0" indent="0" algn="ctr" defTabSz="914400" rtl="0" eaLnBrk="1" fontAlgn="b" latinLnBrk="0" hangingPunct="1">
                        <a:lnSpc>
                          <a:spcPct val="100000"/>
                        </a:lnSpc>
                        <a:spcBef>
                          <a:spcPct val="25000"/>
                        </a:spcBef>
                        <a:spcAft>
                          <a:spcPct val="0"/>
                        </a:spcAft>
                        <a:buClrTx/>
                        <a:buSzTx/>
                        <a:buFontTx/>
                        <a:buNone/>
                        <a:tabLst/>
                      </a:pPr>
                      <a:r>
                        <a:rPr kumimoji="0" lang="en-US" sz="1050" b="1" i="0" u="none" strike="noStrike" cap="none" normalizeH="0" baseline="0" dirty="0">
                          <a:ln>
                            <a:noFill/>
                          </a:ln>
                          <a:solidFill>
                            <a:schemeClr val="bg1"/>
                          </a:solidFill>
                          <a:effectLst/>
                          <a:latin typeface="+mn-lt"/>
                          <a:ea typeface="MS PGothic" pitchFamily="34" charset="-128"/>
                        </a:rPr>
                        <a:t>Target Asset Allocation</a:t>
                      </a:r>
                    </a:p>
                  </a:txBody>
                  <a:tcPr marL="0"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9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0040">
                <a:tc vMerge="1">
                  <a:txBody>
                    <a:bodyPr/>
                    <a:lstStyle/>
                    <a:p>
                      <a:endParaRPr lang="en-US"/>
                    </a:p>
                  </a:txBody>
                  <a:tcPr/>
                </a:tc>
                <a:tc vMerge="1">
                  <a:txBody>
                    <a:bodyPr/>
                    <a:lstStyle/>
                    <a:p>
                      <a:pPr marL="0" marR="0" lvl="0" indent="0" algn="l" defTabSz="914400" rtl="0" eaLnBrk="1" fontAlgn="b" latinLnBrk="0" hangingPunct="1">
                        <a:lnSpc>
                          <a:spcPct val="100000"/>
                        </a:lnSpc>
                        <a:spcBef>
                          <a:spcPct val="25000"/>
                        </a:spcBef>
                        <a:spcAft>
                          <a:spcPct val="0"/>
                        </a:spcAft>
                        <a:buClrTx/>
                        <a:buSzTx/>
                        <a:buFontTx/>
                        <a:buNone/>
                        <a:tabLst/>
                      </a:pPr>
                      <a:endParaRPr kumimoji="0" lang="en-US" sz="1400" b="1" i="0" u="none" strike="noStrike" cap="none" normalizeH="0" baseline="0" dirty="0">
                        <a:ln>
                          <a:noFill/>
                        </a:ln>
                        <a:solidFill>
                          <a:schemeClr val="bg1"/>
                        </a:solidFill>
                        <a:effectLst/>
                        <a:latin typeface="Arial" charset="0"/>
                        <a:ea typeface="MS PGothic" pitchFamily="34" charset="-128"/>
                      </a:endParaRP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9A6"/>
                    </a:solidFill>
                  </a:tcPr>
                </a:tc>
                <a:tc>
                  <a:txBody>
                    <a:bodyPr/>
                    <a:lstStyle/>
                    <a:p>
                      <a:pPr algn="ctr" fontAlgn="b"/>
                      <a:r>
                        <a:rPr lang="en-US" sz="1050" b="0" i="1" u="none" strike="noStrike" dirty="0">
                          <a:solidFill>
                            <a:schemeClr val="tx1"/>
                          </a:solidFill>
                          <a:effectLst/>
                          <a:latin typeface="+mn-lt"/>
                        </a:rPr>
                        <a:t>Liquid</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5D9F1"/>
                    </a:solidFill>
                  </a:tcPr>
                </a:tc>
                <a:tc>
                  <a:txBody>
                    <a:bodyPr/>
                    <a:lstStyle/>
                    <a:p>
                      <a:pPr algn="ctr" fontAlgn="b"/>
                      <a:r>
                        <a:rPr lang="en-US" sz="1050" b="0" i="1" u="none" strike="noStrike" dirty="0">
                          <a:solidFill>
                            <a:schemeClr val="tx1"/>
                          </a:solidFill>
                          <a:effectLst/>
                          <a:latin typeface="+mn-lt"/>
                        </a:rPr>
                        <a:t>Quasi-Liquid</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5D9F1"/>
                    </a:solidFill>
                  </a:tcPr>
                </a:tc>
                <a:tc>
                  <a:txBody>
                    <a:bodyPr/>
                    <a:lstStyle/>
                    <a:p>
                      <a:pPr algn="ctr" fontAlgn="b"/>
                      <a:r>
                        <a:rPr lang="en-US" sz="1050" b="0" i="1" u="none" strike="noStrike" dirty="0">
                          <a:solidFill>
                            <a:schemeClr val="tx1"/>
                          </a:solidFill>
                          <a:effectLst/>
                          <a:latin typeface="+mn-lt"/>
                        </a:rPr>
                        <a:t>Illiquid </a:t>
                      </a:r>
                    </a:p>
                    <a:p>
                      <a:pPr algn="ctr" fontAlgn="b"/>
                      <a:r>
                        <a:rPr lang="en-US" sz="1050" b="0" i="1" u="none" strike="noStrike" dirty="0">
                          <a:solidFill>
                            <a:schemeClr val="tx1"/>
                          </a:solidFill>
                          <a:effectLst/>
                          <a:latin typeface="+mn-lt"/>
                        </a:rPr>
                        <a:t>5-10 Years</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5D9F1"/>
                    </a:solidFill>
                  </a:tcPr>
                </a:tc>
                <a:tc>
                  <a:txBody>
                    <a:bodyPr/>
                    <a:lstStyle/>
                    <a:p>
                      <a:pPr algn="ctr" fontAlgn="b"/>
                      <a:r>
                        <a:rPr lang="en-US" sz="1050" b="0" i="1" u="none" strike="noStrike" dirty="0">
                          <a:solidFill>
                            <a:schemeClr val="tx1"/>
                          </a:solidFill>
                          <a:effectLst/>
                          <a:latin typeface="+mn-lt"/>
                        </a:rPr>
                        <a:t>Illiquid </a:t>
                      </a:r>
                    </a:p>
                    <a:p>
                      <a:pPr algn="ctr" fontAlgn="b"/>
                      <a:r>
                        <a:rPr lang="en-US" sz="1050" b="0" i="1" u="none" strike="noStrike" dirty="0">
                          <a:solidFill>
                            <a:schemeClr val="tx1"/>
                          </a:solidFill>
                          <a:effectLst/>
                          <a:latin typeface="+mn-lt"/>
                        </a:rPr>
                        <a:t>10+ Years</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5D9F1"/>
                    </a:solidFill>
                  </a:tcPr>
                </a:tc>
                <a:tc>
                  <a:txBody>
                    <a:bodyPr/>
                    <a:lstStyle/>
                    <a:p>
                      <a:pPr algn="ctr" fontAlgn="b"/>
                      <a:r>
                        <a:rPr lang="en-US" sz="1050" b="0" i="1" u="none" strike="noStrike" dirty="0">
                          <a:solidFill>
                            <a:schemeClr val="tx1"/>
                          </a:solidFill>
                          <a:effectLst/>
                          <a:latin typeface="+mn-lt"/>
                        </a:rPr>
                        <a:t>Total</a:t>
                      </a:r>
                    </a:p>
                  </a:txBody>
                  <a:tcPr marL="0"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5D9F1"/>
                    </a:solidFill>
                  </a:tcPr>
                </a:tc>
                <a:extLst>
                  <a:ext uri="{0D108BD9-81ED-4DB2-BD59-A6C34878D82A}">
                    <a16:rowId xmlns:a16="http://schemas.microsoft.com/office/drawing/2014/main" val="10001"/>
                  </a:ext>
                </a:extLst>
              </a:tr>
              <a:tr h="320040">
                <a:tc rowSpan="5">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50" b="0" i="0" u="none" strike="noStrike" dirty="0">
                          <a:solidFill>
                            <a:schemeClr val="bg1"/>
                          </a:solidFill>
                          <a:effectLst/>
                          <a:latin typeface="+mn-lt"/>
                        </a:rPr>
                        <a:t>Return-Seeking</a:t>
                      </a:r>
                      <a:endParaRPr lang="en-US" sz="1050" b="0" i="0" u="none" strike="noStrike" dirty="0">
                        <a:solidFill>
                          <a:srgbClr val="000000"/>
                        </a:solidFill>
                        <a:effectLst/>
                        <a:latin typeface="+mn-lt"/>
                      </a:endParaRPr>
                    </a:p>
                  </a:txBody>
                  <a:tcPr marL="0" marR="0" marT="0" marB="0" vert="vert27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algn="l" fontAlgn="b"/>
                      <a:r>
                        <a:rPr lang="en-US" sz="1050" b="0" i="0" u="none" strike="noStrike" dirty="0">
                          <a:solidFill>
                            <a:srgbClr val="000000"/>
                          </a:solidFill>
                          <a:effectLst/>
                          <a:latin typeface="+mn-lt"/>
                        </a:rPr>
                        <a:t>Global Equity</a:t>
                      </a:r>
                    </a:p>
                  </a:txBody>
                  <a:tcPr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53.00%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53.00%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0040">
                <a:tc vMerge="1">
                  <a:txBody>
                    <a:bodyPr/>
                    <a:lstStyle/>
                    <a:p>
                      <a:pPr algn="l" fontAlgn="b"/>
                      <a:endParaRPr lang="en-US" sz="1100" b="0" i="0" u="none" strike="noStrike" dirty="0">
                        <a:solidFill>
                          <a:srgbClr val="000000"/>
                        </a:solidFill>
                        <a:effectLst/>
                        <a:latin typeface="Calibri"/>
                      </a:endParaRPr>
                    </a:p>
                  </a:txBody>
                  <a:tcPr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fontAlgn="b"/>
                      <a:r>
                        <a:rPr lang="en-US" sz="1050" b="0" i="0" u="none" strike="noStrike" dirty="0">
                          <a:solidFill>
                            <a:srgbClr val="000000"/>
                          </a:solidFill>
                          <a:effectLst/>
                          <a:latin typeface="+mn-lt"/>
                        </a:rPr>
                        <a:t>Private Equity</a:t>
                      </a:r>
                    </a:p>
                  </a:txBody>
                  <a:tcPr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6.00%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6.00%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0040">
                <a:tc vMerge="1">
                  <a:txBody>
                    <a:bodyPr/>
                    <a:lstStyle/>
                    <a:p>
                      <a:pPr algn="l" fontAlgn="b"/>
                      <a:endParaRPr lang="en-US" sz="1100" b="0" i="0" u="none" strike="noStrike" dirty="0">
                        <a:solidFill>
                          <a:srgbClr val="000000"/>
                        </a:solidFill>
                        <a:effectLst/>
                        <a:latin typeface="Calibri"/>
                      </a:endParaRPr>
                    </a:p>
                  </a:txBody>
                  <a:tcPr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l" fontAlgn="b"/>
                      <a:r>
                        <a:rPr lang="en-US" sz="1050" b="0" i="0" u="none" strike="noStrike" dirty="0">
                          <a:solidFill>
                            <a:srgbClr val="000000"/>
                          </a:solidFill>
                          <a:effectLst/>
                          <a:latin typeface="+mn-lt"/>
                        </a:rPr>
                        <a:t>Real Estate</a:t>
                      </a:r>
                    </a:p>
                  </a:txBody>
                  <a:tcPr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1.00%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7.65%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1.35%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10.00%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040">
                <a:tc vMerge="1">
                  <a:txBody>
                    <a:bodyPr/>
                    <a:lstStyle/>
                    <a:p>
                      <a:pPr algn="l" fontAlgn="b"/>
                      <a:endParaRPr lang="en-US" sz="1100" b="0" i="0" u="none" strike="noStrike" dirty="0">
                        <a:solidFill>
                          <a:srgbClr val="000000"/>
                        </a:solidFill>
                        <a:effectLst/>
                        <a:latin typeface="Calibri"/>
                      </a:endParaRPr>
                    </a:p>
                  </a:txBody>
                  <a:tcPr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l" fontAlgn="b"/>
                      <a:r>
                        <a:rPr lang="en-US" sz="1050" b="0" i="0" u="none" strike="noStrike" dirty="0">
                          <a:solidFill>
                            <a:srgbClr val="000000"/>
                          </a:solidFill>
                          <a:effectLst/>
                          <a:latin typeface="+mn-lt"/>
                        </a:rPr>
                        <a:t>Strategic Allocation</a:t>
                      </a:r>
                    </a:p>
                  </a:txBody>
                  <a:tcPr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6.00%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6.00%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12.00%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0040">
                <a:tc vMerge="1">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100" b="0" i="0" u="none" strike="noStrike" dirty="0">
                        <a:solidFill>
                          <a:schemeClr val="tx1"/>
                        </a:solidFill>
                        <a:effectLst/>
                        <a:latin typeface="+mn-lt"/>
                      </a:endParaRPr>
                    </a:p>
                  </a:txBody>
                  <a:tcPr marL="0" marR="0" marT="0" marB="0" vert="vert27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l" fontAlgn="b"/>
                      <a:r>
                        <a:rPr lang="en-US" sz="1050" b="0" i="0" u="none" strike="noStrike" dirty="0">
                          <a:solidFill>
                            <a:schemeClr val="bg1"/>
                          </a:solidFill>
                          <a:effectLst/>
                          <a:latin typeface="+mn-lt"/>
                        </a:rPr>
                        <a:t>Subtotal</a:t>
                      </a:r>
                    </a:p>
                  </a:txBody>
                  <a:tcPr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algn="ctr" fontAlgn="b"/>
                      <a:r>
                        <a:rPr lang="en-US" sz="1050" b="0" i="0" u="none" strike="noStrike" dirty="0">
                          <a:solidFill>
                            <a:schemeClr val="bg1"/>
                          </a:solidFill>
                          <a:effectLst/>
                          <a:latin typeface="+mn-lt"/>
                        </a:rPr>
                        <a:t>54.00%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algn="ctr" fontAlgn="b"/>
                      <a:r>
                        <a:rPr lang="en-US" sz="1050" b="0" i="0" u="none" strike="noStrike" dirty="0">
                          <a:solidFill>
                            <a:schemeClr val="bg1"/>
                          </a:solidFill>
                          <a:effectLst/>
                          <a:latin typeface="+mn-lt"/>
                        </a:rPr>
                        <a:t>13.65%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algn="ctr" fontAlgn="b"/>
                      <a:r>
                        <a:rPr lang="en-US" sz="1050" b="0" i="0" u="none" strike="noStrike" dirty="0">
                          <a:solidFill>
                            <a:schemeClr val="bg1"/>
                          </a:solidFill>
                          <a:effectLst/>
                          <a:latin typeface="+mn-lt"/>
                        </a:rPr>
                        <a:t>7.35%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algn="ctr" fontAlgn="b"/>
                      <a:r>
                        <a:rPr lang="en-US" sz="1050" b="0" i="0" u="none" strike="noStrike" dirty="0">
                          <a:solidFill>
                            <a:schemeClr val="bg1"/>
                          </a:solidFill>
                          <a:effectLst/>
                          <a:latin typeface="+mn-lt"/>
                        </a:rPr>
                        <a:t>6.00%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algn="ctr" fontAlgn="b"/>
                      <a:r>
                        <a:rPr lang="en-US" sz="1050" b="1" i="0" u="none" strike="noStrike" dirty="0">
                          <a:solidFill>
                            <a:schemeClr val="bg1"/>
                          </a:solidFill>
                          <a:effectLst/>
                          <a:latin typeface="+mn-lt"/>
                        </a:rPr>
                        <a:t>81.00%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1"/>
                  </a:ext>
                </a:extLst>
              </a:tr>
              <a:tr h="320040">
                <a:tc rowSpan="3">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50" b="0" i="0" u="none" strike="noStrike" dirty="0">
                          <a:solidFill>
                            <a:schemeClr val="tx1"/>
                          </a:solidFill>
                          <a:effectLst/>
                          <a:latin typeface="+mn-lt"/>
                        </a:rPr>
                        <a:t>Risk-Reducing</a:t>
                      </a:r>
                      <a:r>
                        <a:rPr lang="en-US" sz="1050" b="0" i="0" u="none" strike="noStrike" baseline="0" dirty="0">
                          <a:solidFill>
                            <a:schemeClr val="tx1"/>
                          </a:solidFill>
                          <a:effectLst/>
                          <a:latin typeface="+mn-lt"/>
                        </a:rPr>
                        <a:t>/ </a:t>
                      </a:r>
                    </a:p>
                    <a:p>
                      <a:pPr marL="0" marR="0" indent="0" algn="ctr" defTabSz="914400" rtl="0" eaLnBrk="1" fontAlgn="b" latinLnBrk="0" hangingPunct="1">
                        <a:lnSpc>
                          <a:spcPct val="100000"/>
                        </a:lnSpc>
                        <a:spcBef>
                          <a:spcPts val="0"/>
                        </a:spcBef>
                        <a:spcAft>
                          <a:spcPts val="0"/>
                        </a:spcAft>
                        <a:buClrTx/>
                        <a:buSzTx/>
                        <a:buFontTx/>
                        <a:buNone/>
                        <a:tabLst/>
                        <a:defRPr/>
                      </a:pPr>
                      <a:r>
                        <a:rPr lang="en-US" sz="1050" b="0" i="0" u="none" strike="noStrike" baseline="0" dirty="0">
                          <a:solidFill>
                            <a:schemeClr val="tx1"/>
                          </a:solidFill>
                          <a:effectLst/>
                          <a:latin typeface="+mn-lt"/>
                        </a:rPr>
                        <a:t>Safety</a:t>
                      </a:r>
                      <a:endParaRPr lang="en-US" sz="1050" b="0" i="0" u="none" strike="noStrike" dirty="0">
                        <a:solidFill>
                          <a:schemeClr val="tx1"/>
                        </a:solidFill>
                        <a:effectLst/>
                        <a:latin typeface="+mn-lt"/>
                      </a:endParaRPr>
                    </a:p>
                  </a:txBody>
                  <a:tcPr marL="0" marR="0" marT="0" marB="0" vert="vert27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algn="l" fontAlgn="b"/>
                      <a:r>
                        <a:rPr lang="en-US" sz="1050" b="0" i="0" u="none" strike="noStrike" dirty="0">
                          <a:solidFill>
                            <a:srgbClr val="000000"/>
                          </a:solidFill>
                          <a:effectLst/>
                          <a:latin typeface="+mn-lt"/>
                        </a:rPr>
                        <a:t>Intermediate Duration Fixed Income</a:t>
                      </a:r>
                    </a:p>
                  </a:txBody>
                  <a:tcPr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18.00%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endParaRPr lang="en-US" sz="1050" b="0" i="0" u="none" strike="noStrike" dirty="0">
                        <a:solidFill>
                          <a:srgbClr val="000000"/>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endParaRPr lang="en-US" sz="1050" b="0" i="0" u="none" strike="noStrike" dirty="0">
                        <a:solidFill>
                          <a:srgbClr val="000000"/>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endParaRPr lang="en-US" sz="1050" b="0" i="0" u="none" strike="noStrike" dirty="0">
                        <a:solidFill>
                          <a:srgbClr val="000000"/>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18.00%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20040">
                <a:tc vMerge="1">
                  <a:txBody>
                    <a:bodyPr/>
                    <a:lstStyle/>
                    <a:p>
                      <a:pPr algn="l" fontAlgn="b"/>
                      <a:endParaRPr lang="en-US" sz="1100" b="0" i="0" u="none" strike="noStrike" dirty="0">
                        <a:solidFill>
                          <a:srgbClr val="000000"/>
                        </a:solidFill>
                        <a:effectLst/>
                        <a:latin typeface="Calibri"/>
                      </a:endParaRPr>
                    </a:p>
                  </a:txBody>
                  <a:tcPr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l" fontAlgn="b"/>
                      <a:r>
                        <a:rPr lang="en-US" sz="1050" b="0" i="0" u="none" strike="noStrike" dirty="0">
                          <a:solidFill>
                            <a:srgbClr val="000000"/>
                          </a:solidFill>
                          <a:effectLst/>
                          <a:latin typeface="+mn-lt"/>
                        </a:rPr>
                        <a:t>Cash</a:t>
                      </a:r>
                    </a:p>
                  </a:txBody>
                  <a:tcPr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1.00%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algn="ctr" fontAlgn="b"/>
                      <a:endParaRPr lang="en-US" sz="1050" b="0" i="0" u="none" strike="noStrike" dirty="0">
                        <a:solidFill>
                          <a:srgbClr val="000000"/>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algn="ctr" fontAlgn="b"/>
                      <a:endParaRPr lang="en-US" sz="1050" b="0" i="0" u="none" strike="noStrike" dirty="0">
                        <a:solidFill>
                          <a:srgbClr val="000000"/>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algn="ctr" fontAlgn="b"/>
                      <a:endParaRPr lang="en-US" sz="1050" b="0" i="0" u="none" strike="noStrike" dirty="0">
                        <a:solidFill>
                          <a:srgbClr val="000000"/>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1.00%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20040">
                <a:tc vMerge="1">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100" b="0" i="0" u="none" strike="noStrike" dirty="0">
                        <a:solidFill>
                          <a:schemeClr val="tx1"/>
                        </a:solidFill>
                        <a:effectLst/>
                        <a:latin typeface="+mn-lt"/>
                      </a:endParaRPr>
                    </a:p>
                  </a:txBody>
                  <a:tcPr marL="0" marR="0" marT="0" marB="0" vert="vert27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l" fontAlgn="b"/>
                      <a:r>
                        <a:rPr lang="en-US" sz="1050" b="0" i="0" u="none" strike="noStrike" dirty="0">
                          <a:solidFill>
                            <a:srgbClr val="000000"/>
                          </a:solidFill>
                          <a:effectLst/>
                          <a:latin typeface="+mn-lt"/>
                        </a:rPr>
                        <a:t>Subtotal</a:t>
                      </a:r>
                    </a:p>
                  </a:txBody>
                  <a:tcPr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b"/>
                      <a:r>
                        <a:rPr lang="en-US" sz="1050" b="0" i="0" u="none" strike="noStrike" dirty="0">
                          <a:solidFill>
                            <a:srgbClr val="000000"/>
                          </a:solidFill>
                          <a:effectLst/>
                          <a:latin typeface="+mn-lt"/>
                        </a:rPr>
                        <a:t>19.00%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b"/>
                      <a:r>
                        <a:rPr lang="en-US" sz="1050" b="0" i="0" u="none" strike="noStrike" dirty="0">
                          <a:solidFill>
                            <a:srgbClr val="000000"/>
                          </a:solidFill>
                          <a:effectLst/>
                          <a:latin typeface="+mn-lt"/>
                        </a:rPr>
                        <a:t>0.00%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b"/>
                      <a:r>
                        <a:rPr lang="en-US" sz="1050" b="0" i="0" u="none" strike="noStrike" dirty="0">
                          <a:solidFill>
                            <a:srgbClr val="000000"/>
                          </a:solidFill>
                          <a:effectLst/>
                          <a:latin typeface="+mn-lt"/>
                        </a:rPr>
                        <a:t>0.00%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b"/>
                      <a:r>
                        <a:rPr lang="en-US" sz="1050" b="0" i="0" u="none" strike="noStrike" dirty="0">
                          <a:solidFill>
                            <a:srgbClr val="000000"/>
                          </a:solidFill>
                          <a:effectLst/>
                          <a:latin typeface="+mn-lt"/>
                        </a:rPr>
                        <a:t>0.00%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b"/>
                      <a:r>
                        <a:rPr lang="en-US" sz="1050" b="0" i="0" u="none" strike="noStrike" dirty="0">
                          <a:solidFill>
                            <a:srgbClr val="000000"/>
                          </a:solidFill>
                          <a:effectLst/>
                          <a:latin typeface="+mn-lt"/>
                        </a:rPr>
                        <a:t>19.00%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19"/>
                  </a:ext>
                </a:extLst>
              </a:tr>
              <a:tr h="320040">
                <a:tc>
                  <a:txBody>
                    <a:bodyPr/>
                    <a:lstStyle/>
                    <a:p>
                      <a:pPr algn="l" fontAlgn="b"/>
                      <a:endParaRPr lang="en-US" sz="1050" b="1" i="0" u="none" strike="noStrike" dirty="0">
                        <a:solidFill>
                          <a:srgbClr val="000000"/>
                        </a:solidFill>
                        <a:effectLst/>
                        <a:latin typeface="+mn-lt"/>
                      </a:endParaRPr>
                    </a:p>
                  </a:txBody>
                  <a:tcPr marL="6858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l" fontAlgn="b"/>
                      <a:r>
                        <a:rPr lang="en-US" sz="1050" b="1" i="0" u="none" strike="noStrike" dirty="0">
                          <a:solidFill>
                            <a:srgbClr val="000000"/>
                          </a:solidFill>
                          <a:effectLst/>
                          <a:latin typeface="+mn-lt"/>
                        </a:rPr>
                        <a:t>Total</a:t>
                      </a:r>
                    </a:p>
                  </a:txBody>
                  <a:tcPr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73.00%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13.65%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7.35%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US" sz="1050" b="0" i="0" u="none" strike="noStrike" dirty="0">
                          <a:solidFill>
                            <a:srgbClr val="000000"/>
                          </a:solidFill>
                          <a:effectLst/>
                          <a:latin typeface="+mn-lt"/>
                        </a:rPr>
                        <a:t>6.00%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US" sz="1050" b="1" i="0" u="none" strike="noStrike" dirty="0">
                          <a:solidFill>
                            <a:srgbClr val="000000"/>
                          </a:solidFill>
                          <a:effectLst/>
                          <a:latin typeface="+mn-lt"/>
                        </a:rPr>
                        <a:t>100.00%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3" name="TextBox 2">
            <a:extLst>
              <a:ext uri="{FF2B5EF4-FFF2-40B4-BE49-F238E27FC236}">
                <a16:creationId xmlns:a16="http://schemas.microsoft.com/office/drawing/2014/main" id="{E2201529-81C6-41F4-A839-C73CC14744EB}"/>
              </a:ext>
            </a:extLst>
          </p:cNvPr>
          <p:cNvSpPr txBox="1"/>
          <p:nvPr/>
        </p:nvSpPr>
        <p:spPr>
          <a:xfrm>
            <a:off x="4354166" y="4391893"/>
            <a:ext cx="2071254" cy="25391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1" u="none" strike="noStrike" kern="1200" cap="none" spc="0" normalizeH="0" baseline="0" noProof="0" dirty="0">
                <a:ln>
                  <a:noFill/>
                </a:ln>
                <a:solidFill>
                  <a:srgbClr val="E11B22"/>
                </a:solidFill>
                <a:effectLst/>
                <a:uLnTx/>
                <a:uFillTx/>
                <a:latin typeface="Arial" charset="0"/>
                <a:ea typeface="ＭＳ Ｐゴシック" pitchFamily="108" charset="-128"/>
                <a:cs typeface="+mn-cs"/>
              </a:rPr>
              <a:t>27% illiquid assets</a:t>
            </a:r>
          </a:p>
        </p:txBody>
      </p:sp>
      <p:sp>
        <p:nvSpPr>
          <p:cNvPr id="4" name="Rectangle: Rounded Corners 3">
            <a:extLst>
              <a:ext uri="{FF2B5EF4-FFF2-40B4-BE49-F238E27FC236}">
                <a16:creationId xmlns:a16="http://schemas.microsoft.com/office/drawing/2014/main" id="{EA9B1C40-6B3B-405C-867B-AE34B3ABFE88}"/>
              </a:ext>
            </a:extLst>
          </p:cNvPr>
          <p:cNvSpPr/>
          <p:nvPr/>
        </p:nvSpPr>
        <p:spPr bwMode="auto">
          <a:xfrm>
            <a:off x="4219460" y="4087258"/>
            <a:ext cx="2340667" cy="253916"/>
          </a:xfrm>
          <a:prstGeom prst="roundRect">
            <a:avLst/>
          </a:prstGeom>
          <a:noFill/>
          <a:ln w="28575" cap="flat" cmpd="sng" algn="ctr">
            <a:solidFill>
              <a:srgbClr val="E11B2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515872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Liquidity Analysis | Summary of Results</a:t>
            </a:r>
            <a:br>
              <a:rPr lang="en-GB" altLang="en-US" dirty="0"/>
            </a:br>
            <a:r>
              <a:rPr lang="en-GB" altLang="en-US" sz="1600" dirty="0"/>
              <a:t>Current Policy (Assuming Full Actuarial Contributions)</a:t>
            </a:r>
            <a:endParaRPr lang="en-US" dirty="0"/>
          </a:p>
        </p:txBody>
      </p:sp>
      <p:sp>
        <p:nvSpPr>
          <p:cNvPr id="18" name="TextBox 2">
            <a:extLst>
              <a:ext uri="{FF2B5EF4-FFF2-40B4-BE49-F238E27FC236}">
                <a16:creationId xmlns:a16="http://schemas.microsoft.com/office/drawing/2014/main" id="{6F052A17-70CA-4653-9B29-0797A14BB2F6}"/>
              </a:ext>
            </a:extLst>
          </p:cNvPr>
          <p:cNvSpPr txBox="1">
            <a:spLocks noChangeArrowheads="1"/>
          </p:cNvSpPr>
          <p:nvPr/>
        </p:nvSpPr>
        <p:spPr bwMode="auto">
          <a:xfrm>
            <a:off x="360722" y="4548187"/>
            <a:ext cx="4643682" cy="123111"/>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Note: Year 0 represents a starting point of June 30, 2021</a:t>
            </a:r>
          </a:p>
        </p:txBody>
      </p:sp>
      <p:sp>
        <p:nvSpPr>
          <p:cNvPr id="9" name="TextBox 8">
            <a:extLst>
              <a:ext uri="{FF2B5EF4-FFF2-40B4-BE49-F238E27FC236}">
                <a16:creationId xmlns:a16="http://schemas.microsoft.com/office/drawing/2014/main" id="{D41C25E5-38CF-4A63-A164-A9EE6D11928C}"/>
              </a:ext>
            </a:extLst>
          </p:cNvPr>
          <p:cNvSpPr txBox="1"/>
          <p:nvPr/>
        </p:nvSpPr>
        <p:spPr>
          <a:xfrm>
            <a:off x="373966" y="1060409"/>
            <a:ext cx="2743443"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Base Case</a:t>
            </a:r>
          </a:p>
        </p:txBody>
      </p:sp>
      <p:sp>
        <p:nvSpPr>
          <p:cNvPr id="20" name="TextBox 19">
            <a:extLst>
              <a:ext uri="{FF2B5EF4-FFF2-40B4-BE49-F238E27FC236}">
                <a16:creationId xmlns:a16="http://schemas.microsoft.com/office/drawing/2014/main" id="{135B4DCA-1E61-402A-99E7-68F45DDFB60C}"/>
              </a:ext>
            </a:extLst>
          </p:cNvPr>
          <p:cNvSpPr txBox="1"/>
          <p:nvPr/>
        </p:nvSpPr>
        <p:spPr>
          <a:xfrm>
            <a:off x="3151588" y="1060409"/>
            <a:ext cx="2864148"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Recession</a:t>
            </a:r>
          </a:p>
        </p:txBody>
      </p:sp>
      <p:sp>
        <p:nvSpPr>
          <p:cNvPr id="21" name="TextBox 20">
            <a:extLst>
              <a:ext uri="{FF2B5EF4-FFF2-40B4-BE49-F238E27FC236}">
                <a16:creationId xmlns:a16="http://schemas.microsoft.com/office/drawing/2014/main" id="{BBB7A9C6-B618-4EB4-B13A-27D11FD1C4B9}"/>
              </a:ext>
            </a:extLst>
          </p:cNvPr>
          <p:cNvSpPr txBox="1"/>
          <p:nvPr/>
        </p:nvSpPr>
        <p:spPr>
          <a:xfrm>
            <a:off x="5971623" y="1060409"/>
            <a:ext cx="2756207"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Dark Skies</a:t>
            </a:r>
          </a:p>
        </p:txBody>
      </p:sp>
      <p:pic>
        <p:nvPicPr>
          <p:cNvPr id="15" name="Picture 14">
            <a:extLst>
              <a:ext uri="{FF2B5EF4-FFF2-40B4-BE49-F238E27FC236}">
                <a16:creationId xmlns:a16="http://schemas.microsoft.com/office/drawing/2014/main" id="{0B7ED1F3-273E-49AF-AB5E-ABCBCFAB7EC0}"/>
              </a:ext>
            </a:extLst>
          </p:cNvPr>
          <p:cNvPicPr>
            <a:picLocks noChangeAspect="1"/>
          </p:cNvPicPr>
          <p:nvPr/>
        </p:nvPicPr>
        <p:blipFill>
          <a:blip r:embed="rId2"/>
          <a:stretch>
            <a:fillRect/>
          </a:stretch>
        </p:blipFill>
        <p:spPr>
          <a:xfrm>
            <a:off x="1609250" y="826318"/>
            <a:ext cx="5976960" cy="260931"/>
          </a:xfrm>
          <a:prstGeom prst="rect">
            <a:avLst/>
          </a:prstGeom>
        </p:spPr>
      </p:pic>
      <p:pic>
        <p:nvPicPr>
          <p:cNvPr id="10" name="Picture 9">
            <a:extLst>
              <a:ext uri="{FF2B5EF4-FFF2-40B4-BE49-F238E27FC236}">
                <a16:creationId xmlns:a16="http://schemas.microsoft.com/office/drawing/2014/main" id="{9CDBE580-EDB5-441F-820D-7F5BBE5D651B}"/>
              </a:ext>
            </a:extLst>
          </p:cNvPr>
          <p:cNvPicPr>
            <a:picLocks noChangeAspect="1"/>
          </p:cNvPicPr>
          <p:nvPr/>
        </p:nvPicPr>
        <p:blipFill>
          <a:blip r:embed="rId3"/>
          <a:stretch>
            <a:fillRect/>
          </a:stretch>
        </p:blipFill>
        <p:spPr>
          <a:xfrm>
            <a:off x="322150" y="1325880"/>
            <a:ext cx="2864149" cy="1432075"/>
          </a:xfrm>
          <a:prstGeom prst="rect">
            <a:avLst/>
          </a:prstGeom>
        </p:spPr>
      </p:pic>
      <p:pic>
        <p:nvPicPr>
          <p:cNvPr id="11" name="Picture 10">
            <a:extLst>
              <a:ext uri="{FF2B5EF4-FFF2-40B4-BE49-F238E27FC236}">
                <a16:creationId xmlns:a16="http://schemas.microsoft.com/office/drawing/2014/main" id="{FF91F1D1-6374-4119-B525-18C38A6A3CB9}"/>
              </a:ext>
            </a:extLst>
          </p:cNvPr>
          <p:cNvPicPr>
            <a:picLocks noChangeAspect="1"/>
          </p:cNvPicPr>
          <p:nvPr/>
        </p:nvPicPr>
        <p:blipFill>
          <a:blip r:embed="rId4"/>
          <a:stretch>
            <a:fillRect/>
          </a:stretch>
        </p:blipFill>
        <p:spPr>
          <a:xfrm>
            <a:off x="322150" y="2816352"/>
            <a:ext cx="2869636" cy="1448535"/>
          </a:xfrm>
          <a:prstGeom prst="rect">
            <a:avLst/>
          </a:prstGeom>
        </p:spPr>
      </p:pic>
      <p:pic>
        <p:nvPicPr>
          <p:cNvPr id="12" name="Picture 11">
            <a:extLst>
              <a:ext uri="{FF2B5EF4-FFF2-40B4-BE49-F238E27FC236}">
                <a16:creationId xmlns:a16="http://schemas.microsoft.com/office/drawing/2014/main" id="{198408FA-C3C3-48DA-8EED-46FEB5853724}"/>
              </a:ext>
            </a:extLst>
          </p:cNvPr>
          <p:cNvPicPr>
            <a:picLocks noChangeAspect="1"/>
          </p:cNvPicPr>
          <p:nvPr/>
        </p:nvPicPr>
        <p:blipFill>
          <a:blip r:embed="rId5"/>
          <a:stretch>
            <a:fillRect/>
          </a:stretch>
        </p:blipFill>
        <p:spPr>
          <a:xfrm>
            <a:off x="3151866" y="1325880"/>
            <a:ext cx="2864149" cy="1432075"/>
          </a:xfrm>
          <a:prstGeom prst="rect">
            <a:avLst/>
          </a:prstGeom>
        </p:spPr>
      </p:pic>
      <p:pic>
        <p:nvPicPr>
          <p:cNvPr id="13" name="Picture 12">
            <a:extLst>
              <a:ext uri="{FF2B5EF4-FFF2-40B4-BE49-F238E27FC236}">
                <a16:creationId xmlns:a16="http://schemas.microsoft.com/office/drawing/2014/main" id="{419DC5A2-4169-446B-A810-0CCE391D6378}"/>
              </a:ext>
            </a:extLst>
          </p:cNvPr>
          <p:cNvPicPr>
            <a:picLocks noChangeAspect="1"/>
          </p:cNvPicPr>
          <p:nvPr/>
        </p:nvPicPr>
        <p:blipFill>
          <a:blip r:embed="rId6"/>
          <a:stretch>
            <a:fillRect/>
          </a:stretch>
        </p:blipFill>
        <p:spPr>
          <a:xfrm>
            <a:off x="3151866" y="2816352"/>
            <a:ext cx="2869636" cy="1448535"/>
          </a:xfrm>
          <a:prstGeom prst="rect">
            <a:avLst/>
          </a:prstGeom>
        </p:spPr>
      </p:pic>
      <p:pic>
        <p:nvPicPr>
          <p:cNvPr id="16" name="Picture 15">
            <a:extLst>
              <a:ext uri="{FF2B5EF4-FFF2-40B4-BE49-F238E27FC236}">
                <a16:creationId xmlns:a16="http://schemas.microsoft.com/office/drawing/2014/main" id="{2FA4DF1A-4EE1-4B19-B212-F2722BC3B2B5}"/>
              </a:ext>
            </a:extLst>
          </p:cNvPr>
          <p:cNvPicPr>
            <a:picLocks noChangeAspect="1"/>
          </p:cNvPicPr>
          <p:nvPr/>
        </p:nvPicPr>
        <p:blipFill>
          <a:blip r:embed="rId7"/>
          <a:stretch>
            <a:fillRect/>
          </a:stretch>
        </p:blipFill>
        <p:spPr>
          <a:xfrm>
            <a:off x="5972438" y="1325880"/>
            <a:ext cx="2864149" cy="1432075"/>
          </a:xfrm>
          <a:prstGeom prst="rect">
            <a:avLst/>
          </a:prstGeom>
        </p:spPr>
      </p:pic>
      <p:pic>
        <p:nvPicPr>
          <p:cNvPr id="17" name="Picture 16">
            <a:extLst>
              <a:ext uri="{FF2B5EF4-FFF2-40B4-BE49-F238E27FC236}">
                <a16:creationId xmlns:a16="http://schemas.microsoft.com/office/drawing/2014/main" id="{97F233A3-FAED-4546-874C-0B36397779FE}"/>
              </a:ext>
            </a:extLst>
          </p:cNvPr>
          <p:cNvPicPr>
            <a:picLocks noChangeAspect="1"/>
          </p:cNvPicPr>
          <p:nvPr/>
        </p:nvPicPr>
        <p:blipFill>
          <a:blip r:embed="rId8"/>
          <a:stretch>
            <a:fillRect/>
          </a:stretch>
        </p:blipFill>
        <p:spPr>
          <a:xfrm>
            <a:off x="5972438" y="2816352"/>
            <a:ext cx="2869636" cy="1448535"/>
          </a:xfrm>
          <a:prstGeom prst="rect">
            <a:avLst/>
          </a:prstGeom>
        </p:spPr>
      </p:pic>
    </p:spTree>
    <p:extLst>
      <p:ext uri="{BB962C8B-B14F-4D97-AF65-F5344CB8AC3E}">
        <p14:creationId xmlns:p14="http://schemas.microsoft.com/office/powerpoint/2010/main" val="2869622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Liquidity Analysis | Summary of Results</a:t>
            </a:r>
            <a:br>
              <a:rPr lang="en-GB" altLang="en-US" dirty="0"/>
            </a:br>
            <a:r>
              <a:rPr lang="en-GB" altLang="en-US" sz="1600" dirty="0"/>
              <a:t>Current Policy </a:t>
            </a:r>
            <a:r>
              <a:rPr lang="en-US" altLang="en-US" sz="1600" dirty="0"/>
              <a:t>(5 Years of Normal Cost Only Contributions)</a:t>
            </a:r>
            <a:endParaRPr lang="en-US" dirty="0"/>
          </a:p>
        </p:txBody>
      </p:sp>
      <p:sp>
        <p:nvSpPr>
          <p:cNvPr id="18" name="TextBox 2">
            <a:extLst>
              <a:ext uri="{FF2B5EF4-FFF2-40B4-BE49-F238E27FC236}">
                <a16:creationId xmlns:a16="http://schemas.microsoft.com/office/drawing/2014/main" id="{6F052A17-70CA-4653-9B29-0797A14BB2F6}"/>
              </a:ext>
            </a:extLst>
          </p:cNvPr>
          <p:cNvSpPr txBox="1">
            <a:spLocks noChangeArrowheads="1"/>
          </p:cNvSpPr>
          <p:nvPr/>
        </p:nvSpPr>
        <p:spPr bwMode="auto">
          <a:xfrm>
            <a:off x="353688" y="4548187"/>
            <a:ext cx="4643682" cy="123111"/>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Note: Year 0 represents a starting point of June 30, 2021</a:t>
            </a:r>
          </a:p>
        </p:txBody>
      </p:sp>
      <p:sp>
        <p:nvSpPr>
          <p:cNvPr id="9" name="TextBox 8">
            <a:extLst>
              <a:ext uri="{FF2B5EF4-FFF2-40B4-BE49-F238E27FC236}">
                <a16:creationId xmlns:a16="http://schemas.microsoft.com/office/drawing/2014/main" id="{D41C25E5-38CF-4A63-A164-A9EE6D11928C}"/>
              </a:ext>
            </a:extLst>
          </p:cNvPr>
          <p:cNvSpPr txBox="1"/>
          <p:nvPr/>
        </p:nvSpPr>
        <p:spPr>
          <a:xfrm>
            <a:off x="373966" y="1060409"/>
            <a:ext cx="2743443"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Base Case</a:t>
            </a:r>
          </a:p>
        </p:txBody>
      </p:sp>
      <p:sp>
        <p:nvSpPr>
          <p:cNvPr id="20" name="TextBox 19">
            <a:extLst>
              <a:ext uri="{FF2B5EF4-FFF2-40B4-BE49-F238E27FC236}">
                <a16:creationId xmlns:a16="http://schemas.microsoft.com/office/drawing/2014/main" id="{135B4DCA-1E61-402A-99E7-68F45DDFB60C}"/>
              </a:ext>
            </a:extLst>
          </p:cNvPr>
          <p:cNvSpPr txBox="1"/>
          <p:nvPr/>
        </p:nvSpPr>
        <p:spPr>
          <a:xfrm>
            <a:off x="3151588" y="1060409"/>
            <a:ext cx="2864148"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Recession</a:t>
            </a:r>
          </a:p>
        </p:txBody>
      </p:sp>
      <p:sp>
        <p:nvSpPr>
          <p:cNvPr id="21" name="TextBox 20">
            <a:extLst>
              <a:ext uri="{FF2B5EF4-FFF2-40B4-BE49-F238E27FC236}">
                <a16:creationId xmlns:a16="http://schemas.microsoft.com/office/drawing/2014/main" id="{BBB7A9C6-B618-4EB4-B13A-27D11FD1C4B9}"/>
              </a:ext>
            </a:extLst>
          </p:cNvPr>
          <p:cNvSpPr txBox="1"/>
          <p:nvPr/>
        </p:nvSpPr>
        <p:spPr>
          <a:xfrm>
            <a:off x="5971623" y="1060409"/>
            <a:ext cx="2756207"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Dark Skies</a:t>
            </a:r>
          </a:p>
        </p:txBody>
      </p:sp>
      <p:pic>
        <p:nvPicPr>
          <p:cNvPr id="22" name="Picture 21">
            <a:extLst>
              <a:ext uri="{FF2B5EF4-FFF2-40B4-BE49-F238E27FC236}">
                <a16:creationId xmlns:a16="http://schemas.microsoft.com/office/drawing/2014/main" id="{020CB4A2-A9F4-4F32-B819-585BB4B661B5}"/>
              </a:ext>
            </a:extLst>
          </p:cNvPr>
          <p:cNvPicPr>
            <a:picLocks noChangeAspect="1"/>
          </p:cNvPicPr>
          <p:nvPr/>
        </p:nvPicPr>
        <p:blipFill>
          <a:blip r:embed="rId2"/>
          <a:stretch>
            <a:fillRect/>
          </a:stretch>
        </p:blipFill>
        <p:spPr>
          <a:xfrm>
            <a:off x="1609250" y="826318"/>
            <a:ext cx="5976960" cy="260931"/>
          </a:xfrm>
          <a:prstGeom prst="rect">
            <a:avLst/>
          </a:prstGeom>
        </p:spPr>
      </p:pic>
      <p:pic>
        <p:nvPicPr>
          <p:cNvPr id="3" name="Picture 2">
            <a:extLst>
              <a:ext uri="{FF2B5EF4-FFF2-40B4-BE49-F238E27FC236}">
                <a16:creationId xmlns:a16="http://schemas.microsoft.com/office/drawing/2014/main" id="{27B6067A-0E4A-44E1-8112-109C207000C4}"/>
              </a:ext>
            </a:extLst>
          </p:cNvPr>
          <p:cNvPicPr>
            <a:picLocks noChangeAspect="1"/>
          </p:cNvPicPr>
          <p:nvPr/>
        </p:nvPicPr>
        <p:blipFill>
          <a:blip r:embed="rId3"/>
          <a:stretch>
            <a:fillRect/>
          </a:stretch>
        </p:blipFill>
        <p:spPr>
          <a:xfrm>
            <a:off x="322150" y="1325880"/>
            <a:ext cx="2864149" cy="1432075"/>
          </a:xfrm>
          <a:prstGeom prst="rect">
            <a:avLst/>
          </a:prstGeom>
        </p:spPr>
      </p:pic>
      <p:pic>
        <p:nvPicPr>
          <p:cNvPr id="4" name="Picture 3">
            <a:extLst>
              <a:ext uri="{FF2B5EF4-FFF2-40B4-BE49-F238E27FC236}">
                <a16:creationId xmlns:a16="http://schemas.microsoft.com/office/drawing/2014/main" id="{C9E389B3-3DAA-4CB2-B3E9-86F63F03A3FD}"/>
              </a:ext>
            </a:extLst>
          </p:cNvPr>
          <p:cNvPicPr>
            <a:picLocks noChangeAspect="1"/>
          </p:cNvPicPr>
          <p:nvPr/>
        </p:nvPicPr>
        <p:blipFill>
          <a:blip r:embed="rId4"/>
          <a:stretch>
            <a:fillRect/>
          </a:stretch>
        </p:blipFill>
        <p:spPr>
          <a:xfrm>
            <a:off x="322150" y="2816352"/>
            <a:ext cx="2869636" cy="1448535"/>
          </a:xfrm>
          <a:prstGeom prst="rect">
            <a:avLst/>
          </a:prstGeom>
        </p:spPr>
      </p:pic>
      <p:pic>
        <p:nvPicPr>
          <p:cNvPr id="5" name="Picture 4">
            <a:extLst>
              <a:ext uri="{FF2B5EF4-FFF2-40B4-BE49-F238E27FC236}">
                <a16:creationId xmlns:a16="http://schemas.microsoft.com/office/drawing/2014/main" id="{C2EA6466-28FA-4C9A-B2ED-D70BBE519F8D}"/>
              </a:ext>
            </a:extLst>
          </p:cNvPr>
          <p:cNvPicPr>
            <a:picLocks noChangeAspect="1"/>
          </p:cNvPicPr>
          <p:nvPr/>
        </p:nvPicPr>
        <p:blipFill>
          <a:blip r:embed="rId5"/>
          <a:stretch>
            <a:fillRect/>
          </a:stretch>
        </p:blipFill>
        <p:spPr>
          <a:xfrm>
            <a:off x="3151866" y="1325880"/>
            <a:ext cx="2864149" cy="1432075"/>
          </a:xfrm>
          <a:prstGeom prst="rect">
            <a:avLst/>
          </a:prstGeom>
        </p:spPr>
      </p:pic>
      <p:pic>
        <p:nvPicPr>
          <p:cNvPr id="6" name="Picture 5">
            <a:extLst>
              <a:ext uri="{FF2B5EF4-FFF2-40B4-BE49-F238E27FC236}">
                <a16:creationId xmlns:a16="http://schemas.microsoft.com/office/drawing/2014/main" id="{43B00399-604F-457D-B6FB-823E79E4954A}"/>
              </a:ext>
            </a:extLst>
          </p:cNvPr>
          <p:cNvPicPr>
            <a:picLocks noChangeAspect="1"/>
          </p:cNvPicPr>
          <p:nvPr/>
        </p:nvPicPr>
        <p:blipFill>
          <a:blip r:embed="rId6"/>
          <a:stretch>
            <a:fillRect/>
          </a:stretch>
        </p:blipFill>
        <p:spPr>
          <a:xfrm>
            <a:off x="3151866" y="2816352"/>
            <a:ext cx="2869636" cy="1448535"/>
          </a:xfrm>
          <a:prstGeom prst="rect">
            <a:avLst/>
          </a:prstGeom>
        </p:spPr>
      </p:pic>
      <p:pic>
        <p:nvPicPr>
          <p:cNvPr id="7" name="Picture 6">
            <a:extLst>
              <a:ext uri="{FF2B5EF4-FFF2-40B4-BE49-F238E27FC236}">
                <a16:creationId xmlns:a16="http://schemas.microsoft.com/office/drawing/2014/main" id="{E179E20B-F366-44C0-91D1-98F117C9F929}"/>
              </a:ext>
            </a:extLst>
          </p:cNvPr>
          <p:cNvPicPr>
            <a:picLocks noChangeAspect="1"/>
          </p:cNvPicPr>
          <p:nvPr/>
        </p:nvPicPr>
        <p:blipFill>
          <a:blip r:embed="rId7"/>
          <a:stretch>
            <a:fillRect/>
          </a:stretch>
        </p:blipFill>
        <p:spPr>
          <a:xfrm>
            <a:off x="5972438" y="1325880"/>
            <a:ext cx="2864149" cy="1432075"/>
          </a:xfrm>
          <a:prstGeom prst="rect">
            <a:avLst/>
          </a:prstGeom>
        </p:spPr>
      </p:pic>
      <p:pic>
        <p:nvPicPr>
          <p:cNvPr id="8" name="Picture 7">
            <a:extLst>
              <a:ext uri="{FF2B5EF4-FFF2-40B4-BE49-F238E27FC236}">
                <a16:creationId xmlns:a16="http://schemas.microsoft.com/office/drawing/2014/main" id="{AC5FA7DA-ED09-4807-9E46-35E2CAE91833}"/>
              </a:ext>
            </a:extLst>
          </p:cNvPr>
          <p:cNvPicPr>
            <a:picLocks noChangeAspect="1"/>
          </p:cNvPicPr>
          <p:nvPr/>
        </p:nvPicPr>
        <p:blipFill>
          <a:blip r:embed="rId8"/>
          <a:stretch>
            <a:fillRect/>
          </a:stretch>
        </p:blipFill>
        <p:spPr>
          <a:xfrm>
            <a:off x="5972438" y="2816352"/>
            <a:ext cx="2869636" cy="1448535"/>
          </a:xfrm>
          <a:prstGeom prst="rect">
            <a:avLst/>
          </a:prstGeom>
        </p:spPr>
      </p:pic>
    </p:spTree>
    <p:extLst>
      <p:ext uri="{BB962C8B-B14F-4D97-AF65-F5344CB8AC3E}">
        <p14:creationId xmlns:p14="http://schemas.microsoft.com/office/powerpoint/2010/main" val="507903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5"/>
          <p:cNvSpPr>
            <a:spLocks noGrp="1"/>
          </p:cNvSpPr>
          <p:nvPr>
            <p:ph type="title"/>
          </p:nvPr>
        </p:nvSpPr>
        <p:spPr/>
        <p:txBody>
          <a:bodyPr/>
          <a:lstStyle/>
          <a:p>
            <a:r>
              <a:rPr lang="en-GB" altLang="en-US" dirty="0"/>
              <a:t>Conclusions</a:t>
            </a:r>
            <a:endParaRPr lang="en-US" altLang="en-US" sz="2100" dirty="0"/>
          </a:p>
        </p:txBody>
      </p:sp>
      <p:sp>
        <p:nvSpPr>
          <p:cNvPr id="25603" name="Rectangle 6"/>
          <p:cNvSpPr>
            <a:spLocks noGrp="1" noChangeArrowheads="1"/>
          </p:cNvSpPr>
          <p:nvPr>
            <p:ph idx="1"/>
          </p:nvPr>
        </p:nvSpPr>
        <p:spPr/>
        <p:txBody>
          <a:bodyPr/>
          <a:lstStyle/>
          <a:p>
            <a:r>
              <a:rPr lang="en-US" altLang="en-US" b="1" dirty="0"/>
              <a:t>FRS has sufficient liquidity in the modeled Base Case, Recession, and Dark Skies scenarios</a:t>
            </a:r>
          </a:p>
          <a:p>
            <a:pPr lvl="1"/>
            <a:r>
              <a:rPr lang="en-US" dirty="0"/>
              <a:t>The t</a:t>
            </a:r>
            <a:r>
              <a:rPr lang="en-US" altLang="en-US" dirty="0"/>
              <a:t>otal illiquid and quasi-liquid assets can be maintained near the target allocation with no cash flow problems</a:t>
            </a:r>
          </a:p>
          <a:p>
            <a:pPr lvl="1"/>
            <a:r>
              <a:rPr lang="en-US" dirty="0"/>
              <a:t>In pessimistic scenarios, the allocation could drift enough from the target allocation that FRS may want to rebalance</a:t>
            </a:r>
            <a:endParaRPr lang="en-US" altLang="en-US" dirty="0"/>
          </a:p>
          <a:p>
            <a:endParaRPr lang="en-US" dirty="0"/>
          </a:p>
          <a:p>
            <a:r>
              <a:rPr lang="en-US" altLang="en-US" dirty="0"/>
              <a:t>This analysis is highly sensitive to the assumed contributions</a:t>
            </a:r>
          </a:p>
          <a:p>
            <a:pPr lvl="1"/>
            <a:r>
              <a:rPr lang="en-US" altLang="en-US" dirty="0"/>
              <a:t>If FRS receives less contributions than assumed, especially in a Dark Skies environment, then illiquid investments drift even further from target and the potential for liquidity issues increases</a:t>
            </a:r>
          </a:p>
          <a:p>
            <a:pPr marL="728663" lvl="2" indent="-214313"/>
            <a:endParaRPr lang="en-US" altLang="en-US" sz="1100" dirty="0"/>
          </a:p>
        </p:txBody>
      </p:sp>
    </p:spTree>
    <p:extLst>
      <p:ext uri="{BB962C8B-B14F-4D97-AF65-F5344CB8AC3E}">
        <p14:creationId xmlns:p14="http://schemas.microsoft.com/office/powerpoint/2010/main" val="999438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of the Investment Advisory Council </a:t>
            </a:r>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85800" y="1733554"/>
            <a:ext cx="8001000" cy="2862314"/>
          </a:xfrm>
          <a:prstGeom prst="rect">
            <a:avLst/>
          </a:prstGeom>
        </p:spPr>
        <p:txBody>
          <a:bodyPr wrap="square" lIns="91432" tIns="45716" rIns="91432" bIns="45716">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Item 3.	Asset Liability Review</a:t>
            </a:r>
            <a:endParaRPr kumimoji="0" lang="en-US" sz="1800" b="1" i="0" u="none" strike="noStrike" kern="1200" cap="none" spc="0" normalizeH="0" noProof="0" dirty="0">
              <a:ln>
                <a:noFill/>
              </a:ln>
              <a:solidFill>
                <a:prstClr val="black"/>
              </a:solidFill>
              <a:effectLst/>
              <a:uLnTx/>
              <a:uFillTx/>
              <a:latin typeface="Calibri"/>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endParaRPr lang="en-US" b="1" baseline="0" dirty="0">
              <a:solidFill>
                <a:prstClr val="black"/>
              </a:solidFill>
              <a:latin typeface="Calibri"/>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noProof="0" dirty="0">
                <a:ln>
                  <a:noFill/>
                </a:ln>
                <a:solidFill>
                  <a:prstClr val="black"/>
                </a:solidFill>
                <a:effectLst/>
                <a:uLnTx/>
                <a:uFillTx/>
                <a:latin typeface="Calibri"/>
                <a:ea typeface="+mn-ea"/>
                <a:cs typeface="+mn-cs"/>
              </a:rPr>
              <a:t>	</a:t>
            </a:r>
            <a:r>
              <a:rPr kumimoji="0" lang="en-US" sz="1800" i="1" u="none" strike="noStrike" kern="1200" cap="none" spc="0" normalizeH="0" noProof="0" dirty="0">
                <a:ln>
                  <a:noFill/>
                </a:ln>
                <a:solidFill>
                  <a:prstClr val="black"/>
                </a:solidFill>
                <a:effectLst/>
                <a:uLnTx/>
                <a:uFillTx/>
                <a:latin typeface="Calibri"/>
                <a:ea typeface="+mn-ea"/>
                <a:cs typeface="+mn-cs"/>
              </a:rPr>
              <a:t>Kristen Doyle</a:t>
            </a:r>
          </a:p>
          <a:p>
            <a:pPr marL="0" marR="0" lvl="0" indent="0" algn="l" defTabSz="914310" rtl="0" eaLnBrk="1" fontAlgn="auto" latinLnBrk="0" hangingPunct="1">
              <a:lnSpc>
                <a:spcPct val="100000"/>
              </a:lnSpc>
              <a:spcBef>
                <a:spcPts val="0"/>
              </a:spcBef>
              <a:spcAft>
                <a:spcPts val="0"/>
              </a:spcAft>
              <a:buClrTx/>
              <a:buSzTx/>
              <a:buFontTx/>
              <a:buNone/>
              <a:tabLst/>
              <a:defRPr/>
            </a:pPr>
            <a:r>
              <a:rPr lang="en-US" i="1" dirty="0">
                <a:solidFill>
                  <a:prstClr val="black"/>
                </a:solidFill>
                <a:latin typeface="Calibri"/>
              </a:rPr>
              <a:t>	Katie Comstock</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noProof="0" dirty="0">
                <a:ln>
                  <a:noFill/>
                </a:ln>
                <a:solidFill>
                  <a:prstClr val="black"/>
                </a:solidFill>
                <a:effectLst/>
                <a:uLnTx/>
                <a:uFillTx/>
                <a:latin typeface="Calibri"/>
                <a:ea typeface="+mn-ea"/>
                <a:cs typeface="+mn-cs"/>
              </a:rPr>
              <a:t>	</a:t>
            </a:r>
            <a:r>
              <a:rPr kumimoji="0" lang="en-US" sz="1800" i="1" u="none" strike="noStrike" kern="1200" cap="none" spc="0" normalizeH="0" noProof="0" dirty="0" smtClean="0">
                <a:ln>
                  <a:noFill/>
                </a:ln>
                <a:solidFill>
                  <a:prstClr val="black"/>
                </a:solidFill>
                <a:effectLst/>
                <a:uLnTx/>
                <a:uFillTx/>
                <a:latin typeface="Calibri"/>
                <a:ea typeface="+mn-ea"/>
                <a:cs typeface="+mn-cs"/>
              </a:rPr>
              <a:t>John Sullivan</a:t>
            </a:r>
            <a:r>
              <a:rPr lang="en-US" i="1" dirty="0" smtClean="0">
                <a:solidFill>
                  <a:prstClr val="black"/>
                </a:solidFill>
                <a:latin typeface="Calibri"/>
              </a:rPr>
              <a:t> </a:t>
            </a:r>
            <a:endParaRPr lang="en-US" i="1" dirty="0">
              <a:solidFill>
                <a:prstClr val="black"/>
              </a:solidFill>
              <a:latin typeface="Calibri"/>
            </a:endParaRPr>
          </a:p>
          <a:p>
            <a:pPr marL="0" marR="0" lvl="0" indent="0" algn="l" defTabSz="914310" rtl="0" eaLnBrk="1" fontAlgn="auto" latinLnBrk="0" hangingPunct="1">
              <a:lnSpc>
                <a:spcPct val="100000"/>
              </a:lnSpc>
              <a:spcBef>
                <a:spcPts val="0"/>
              </a:spcBef>
              <a:spcAft>
                <a:spcPts val="0"/>
              </a:spcAft>
              <a:buClrTx/>
              <a:buSzTx/>
              <a:buFontTx/>
              <a:buNone/>
              <a:tabLst/>
              <a:defRPr/>
            </a:pPr>
            <a:r>
              <a:rPr lang="en-US" i="1" dirty="0">
                <a:solidFill>
                  <a:prstClr val="black"/>
                </a:solidFill>
                <a:latin typeface="Calibri"/>
              </a:rPr>
              <a:t>		Aon</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p>
          <a:p>
            <a:r>
              <a:rPr lang="en-US" i="1" dirty="0"/>
              <a:t>	(See Attachment 3A)</a:t>
            </a:r>
            <a:endParaRPr lang="en-US" dirty="0"/>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4</a:t>
            </a:fld>
            <a:endParaRPr lang="en-US"/>
          </a:p>
        </p:txBody>
      </p:sp>
    </p:spTree>
    <p:extLst>
      <p:ext uri="{BB962C8B-B14F-4D97-AF65-F5344CB8AC3E}">
        <p14:creationId xmlns:p14="http://schemas.microsoft.com/office/powerpoint/2010/main" val="443262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ctrTitle"/>
          </p:nvPr>
        </p:nvSpPr>
        <p:spPr/>
        <p:txBody>
          <a:bodyPr/>
          <a:lstStyle/>
          <a:p>
            <a:r>
              <a:rPr lang="en-US" dirty="0"/>
              <a:t>Analysis</a:t>
            </a:r>
          </a:p>
        </p:txBody>
      </p:sp>
      <p:sp>
        <p:nvSpPr>
          <p:cNvPr id="4" name="Subtitle 3"/>
          <p:cNvSpPr>
            <a:spLocks noGrp="1"/>
          </p:cNvSpPr>
          <p:nvPr>
            <p:ph type="subTitle" idx="1"/>
          </p:nvPr>
        </p:nvSpPr>
        <p:spPr/>
        <p:txBody>
          <a:bodyPr/>
          <a:lstStyle/>
          <a:p>
            <a:r>
              <a:rPr lang="en-US" dirty="0"/>
              <a:t>Public Pension Peer Comparison</a:t>
            </a:r>
          </a:p>
        </p:txBody>
      </p:sp>
    </p:spTree>
    <p:extLst>
      <p:ext uri="{BB962C8B-B14F-4D97-AF65-F5344CB8AC3E}">
        <p14:creationId xmlns:p14="http://schemas.microsoft.com/office/powerpoint/2010/main" val="1306103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dirty="0"/>
              <a:t>Public Pension Peer Comparison</a:t>
            </a:r>
            <a:br>
              <a:rPr lang="en-US" altLang="en-US" dirty="0"/>
            </a:br>
            <a:r>
              <a:rPr lang="en-US" altLang="en-US" sz="1600" dirty="0"/>
              <a:t>FRS’</a:t>
            </a:r>
            <a:r>
              <a:rPr lang="en-US" sz="1600" dirty="0"/>
              <a:t> Asset Allocation versus Public Peers</a:t>
            </a:r>
            <a:endParaRPr lang="en-US" altLang="en-US" sz="1600" dirty="0"/>
          </a:p>
        </p:txBody>
      </p:sp>
      <p:graphicFrame>
        <p:nvGraphicFramePr>
          <p:cNvPr id="2" name="Table 1"/>
          <p:cNvGraphicFramePr>
            <a:graphicFrameLocks noGrp="1"/>
          </p:cNvGraphicFramePr>
          <p:nvPr>
            <p:extLst>
              <p:ext uri="{D42A27DB-BD31-4B8C-83A1-F6EECF244321}">
                <p14:modId xmlns:p14="http://schemas.microsoft.com/office/powerpoint/2010/main" val="3278726087"/>
              </p:ext>
            </p:extLst>
          </p:nvPr>
        </p:nvGraphicFramePr>
        <p:xfrm>
          <a:off x="6116782" y="850899"/>
          <a:ext cx="2662093" cy="864774"/>
        </p:xfrm>
        <a:graphic>
          <a:graphicData uri="http://schemas.openxmlformats.org/drawingml/2006/table">
            <a:tbl>
              <a:tblPr/>
              <a:tblGrid>
                <a:gridCol w="2662093">
                  <a:extLst>
                    <a:ext uri="{9D8B030D-6E8A-4147-A177-3AD203B41FA5}">
                      <a16:colId xmlns:a16="http://schemas.microsoft.com/office/drawing/2014/main" val="20000"/>
                    </a:ext>
                  </a:extLst>
                </a:gridCol>
              </a:tblGrid>
              <a:tr h="332676">
                <a:tc>
                  <a:txBody>
                    <a:bodyPr/>
                    <a:lstStyle/>
                    <a:p>
                      <a:pPr marL="117475" indent="-117475" algn="l" fontAlgn="b">
                        <a:tabLst>
                          <a:tab pos="117475" algn="l"/>
                        </a:tabLst>
                      </a:pPr>
                      <a:r>
                        <a:rPr lang="en-US" sz="800" b="0" i="0" u="none" strike="noStrike" dirty="0">
                          <a:solidFill>
                            <a:schemeClr val="bg2"/>
                          </a:solidFill>
                          <a:effectLst/>
                          <a:latin typeface="+mn-lt"/>
                        </a:rPr>
                        <a:t>* Source: "Greenwich Associates - U.S. Institutional Investors 2020 - Market Trend Data Tables", Greenwich Associates</a:t>
                      </a:r>
                    </a:p>
                  </a:txBody>
                  <a:tcPr marL="0" marR="0" marT="0" marB="0" anchor="b">
                    <a:lnL>
                      <a:noFill/>
                    </a:lnL>
                    <a:lnR>
                      <a:noFill/>
                    </a:lnR>
                    <a:lnT>
                      <a:noFill/>
                    </a:lnT>
                    <a:lnB>
                      <a:noFill/>
                    </a:lnB>
                    <a:noFill/>
                  </a:tcPr>
                </a:tc>
                <a:extLst>
                  <a:ext uri="{0D108BD9-81ED-4DB2-BD59-A6C34878D82A}">
                    <a16:rowId xmlns:a16="http://schemas.microsoft.com/office/drawing/2014/main" val="10000"/>
                  </a:ext>
                </a:extLst>
              </a:tr>
              <a:tr h="499014">
                <a:tc>
                  <a:txBody>
                    <a:bodyPr/>
                    <a:lstStyle/>
                    <a:p>
                      <a:pPr marL="117475" indent="-117475" algn="l" fontAlgn="b">
                        <a:tabLst>
                          <a:tab pos="117475" algn="l"/>
                        </a:tabLst>
                      </a:pPr>
                      <a:r>
                        <a:rPr lang="en-US" sz="800" b="0" i="0" u="none" strike="noStrike" dirty="0">
                          <a:solidFill>
                            <a:schemeClr val="bg2"/>
                          </a:solidFill>
                          <a:effectLst/>
                          <a:latin typeface="+mn-lt"/>
                        </a:rPr>
                        <a:t>** Source: https://www.pionline.com/pension-funds/funding-ratio-state-pension-plans-slips-2020-wilshire</a:t>
                      </a:r>
                    </a:p>
                  </a:txBody>
                  <a:tcPr marL="0" marR="0" marT="0" marB="0" anchor="b">
                    <a:lnL>
                      <a:noFill/>
                    </a:lnL>
                    <a:lnR>
                      <a:noFill/>
                    </a:lnR>
                    <a:lnT>
                      <a:noFill/>
                    </a:lnT>
                    <a:lnB>
                      <a:noFill/>
                    </a:lnB>
                    <a:noFill/>
                  </a:tcPr>
                </a:tc>
                <a:extLst>
                  <a:ext uri="{0D108BD9-81ED-4DB2-BD59-A6C34878D82A}">
                    <a16:rowId xmlns:a16="http://schemas.microsoft.com/office/drawing/2014/main" val="10001"/>
                  </a:ext>
                </a:extLst>
              </a:tr>
            </a:tbl>
          </a:graphicData>
        </a:graphic>
      </p:graphicFrame>
      <p:pic>
        <p:nvPicPr>
          <p:cNvPr id="3" name="Picture 2">
            <a:extLst>
              <a:ext uri="{FF2B5EF4-FFF2-40B4-BE49-F238E27FC236}">
                <a16:creationId xmlns:a16="http://schemas.microsoft.com/office/drawing/2014/main" id="{D5CF1E25-1960-44FA-BF45-628BBCF845C1}"/>
              </a:ext>
            </a:extLst>
          </p:cNvPr>
          <p:cNvPicPr>
            <a:picLocks noChangeAspect="1"/>
          </p:cNvPicPr>
          <p:nvPr/>
        </p:nvPicPr>
        <p:blipFill>
          <a:blip r:embed="rId3"/>
          <a:stretch>
            <a:fillRect/>
          </a:stretch>
        </p:blipFill>
        <p:spPr>
          <a:xfrm>
            <a:off x="365760" y="859536"/>
            <a:ext cx="5235208" cy="3850200"/>
          </a:xfrm>
          <a:prstGeom prst="rect">
            <a:avLst/>
          </a:prstGeom>
        </p:spPr>
      </p:pic>
    </p:spTree>
    <p:extLst>
      <p:ext uri="{BB962C8B-B14F-4D97-AF65-F5344CB8AC3E}">
        <p14:creationId xmlns:p14="http://schemas.microsoft.com/office/powerpoint/2010/main" val="4270824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Florida Retirement System (FRS)</a:t>
            </a:r>
            <a:br>
              <a:rPr lang="en-US" dirty="0"/>
            </a:br>
            <a:r>
              <a:rPr lang="en-US" sz="1600" dirty="0"/>
              <a:t>Expected Return Assumption </a:t>
            </a:r>
            <a:r>
              <a:rPr lang="en-US" altLang="en-US" sz="1600" dirty="0"/>
              <a:t>versus</a:t>
            </a:r>
            <a:r>
              <a:rPr lang="en-US" sz="1600" dirty="0"/>
              <a:t> Peers</a:t>
            </a:r>
            <a:r>
              <a:rPr lang="en-US" sz="1600" baseline="30000" dirty="0"/>
              <a:t>1</a:t>
            </a:r>
            <a:endParaRPr lang="en-US" baseline="30000" dirty="0"/>
          </a:p>
        </p:txBody>
      </p:sp>
      <p:sp>
        <p:nvSpPr>
          <p:cNvPr id="5" name="Content Placeholder 4">
            <a:extLst>
              <a:ext uri="{FF2B5EF4-FFF2-40B4-BE49-F238E27FC236}">
                <a16:creationId xmlns:a16="http://schemas.microsoft.com/office/drawing/2014/main" id="{890B7677-1ECD-4F2F-879B-E0DE8FAA5C15}"/>
              </a:ext>
            </a:extLst>
          </p:cNvPr>
          <p:cNvSpPr>
            <a:spLocks noGrp="1"/>
          </p:cNvSpPr>
          <p:nvPr>
            <p:ph idx="1"/>
          </p:nvPr>
        </p:nvSpPr>
        <p:spPr>
          <a:xfrm>
            <a:off x="6389524" y="858441"/>
            <a:ext cx="2388715" cy="3310334"/>
          </a:xfrm>
        </p:spPr>
        <p:txBody>
          <a:bodyPr/>
          <a:lstStyle/>
          <a:p>
            <a:r>
              <a:rPr lang="en-US" sz="1200" b="1" dirty="0"/>
              <a:t>Key Takeaways:</a:t>
            </a:r>
          </a:p>
          <a:p>
            <a:pPr lvl="1"/>
            <a:r>
              <a:rPr lang="en-US" sz="1200" dirty="0"/>
              <a:t>Median actuarial assumption for investment return has declined from 8.00% in 2001-2010 to 7.20% based on the latest survey data</a:t>
            </a:r>
          </a:p>
          <a:p>
            <a:pPr lvl="1"/>
            <a:r>
              <a:rPr lang="en-US" sz="1200" dirty="0"/>
              <a:t>FRS’ assumption for FYE 2020 (7.00%) fell at the 25th percentile relative to its peers</a:t>
            </a:r>
          </a:p>
          <a:p>
            <a:pPr lvl="1"/>
            <a:r>
              <a:rPr lang="en-US" sz="1200" dirty="0"/>
              <a:t>If FRS exceeds (or falls short of) the actuarial return assumption, lower (or higher) funding will be needed in future years</a:t>
            </a:r>
          </a:p>
          <a:p>
            <a:endParaRPr lang="en-US" sz="1200" dirty="0"/>
          </a:p>
        </p:txBody>
      </p:sp>
      <p:sp>
        <p:nvSpPr>
          <p:cNvPr id="4" name="Rectangle 3"/>
          <p:cNvSpPr/>
          <p:nvPr/>
        </p:nvSpPr>
        <p:spPr>
          <a:xfrm>
            <a:off x="353604" y="4425236"/>
            <a:ext cx="7190196" cy="246221"/>
          </a:xfrm>
          <a:prstGeom prst="rect">
            <a:avLst/>
          </a:prstGeom>
        </p:spPr>
        <p:txBody>
          <a:bodyPr wrap="square" lIns="0" tIns="0" rIns="0" bIns="0"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Sources: Public Plans Data (publicplansdata.org) as of August 2021; Expected Returns are the assumptions made by the plans included in the data set.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1</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Peers defined as public funds published within publicplansdata.org as of August 2021; Number of plans per year are shown in parentheses</a:t>
            </a: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9525" y="3436632"/>
            <a:ext cx="923996" cy="866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B30DA8A-4B3F-427F-955D-1A5EA9F1C4D0}"/>
              </a:ext>
            </a:extLst>
          </p:cNvPr>
          <p:cNvPicPr>
            <a:picLocks noChangeAspect="1"/>
          </p:cNvPicPr>
          <p:nvPr/>
        </p:nvPicPr>
        <p:blipFill>
          <a:blip r:embed="rId3"/>
          <a:stretch>
            <a:fillRect/>
          </a:stretch>
        </p:blipFill>
        <p:spPr>
          <a:xfrm>
            <a:off x="267298" y="754033"/>
            <a:ext cx="5910584" cy="3499407"/>
          </a:xfrm>
          <a:prstGeom prst="rect">
            <a:avLst/>
          </a:prstGeom>
        </p:spPr>
      </p:pic>
    </p:spTree>
    <p:extLst>
      <p:ext uri="{BB962C8B-B14F-4D97-AF65-F5344CB8AC3E}">
        <p14:creationId xmlns:p14="http://schemas.microsoft.com/office/powerpoint/2010/main" val="1063837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Florida Retirement System (FRS)</a:t>
            </a:r>
            <a:br>
              <a:rPr lang="en-US" dirty="0"/>
            </a:br>
            <a:r>
              <a:rPr lang="en-US" sz="1600" dirty="0"/>
              <a:t>Funded Ratio (Based on Actuarial Value of Assets) </a:t>
            </a:r>
            <a:r>
              <a:rPr lang="en-US" altLang="en-US" sz="1600" dirty="0"/>
              <a:t>versus</a:t>
            </a:r>
            <a:r>
              <a:rPr lang="en-US" sz="1600" dirty="0"/>
              <a:t> Peers</a:t>
            </a:r>
            <a:r>
              <a:rPr lang="en-US" sz="1600" baseline="30000" dirty="0"/>
              <a:t>1</a:t>
            </a:r>
            <a:endParaRPr lang="en-US" baseline="30000" dirty="0"/>
          </a:p>
        </p:txBody>
      </p:sp>
      <p:sp>
        <p:nvSpPr>
          <p:cNvPr id="4" name="Content Placeholder 3">
            <a:extLst>
              <a:ext uri="{FF2B5EF4-FFF2-40B4-BE49-F238E27FC236}">
                <a16:creationId xmlns:a16="http://schemas.microsoft.com/office/drawing/2014/main" id="{4A26CD23-D0FE-4E52-B4A6-43630A9A244B}"/>
              </a:ext>
            </a:extLst>
          </p:cNvPr>
          <p:cNvSpPr>
            <a:spLocks noGrp="1"/>
          </p:cNvSpPr>
          <p:nvPr>
            <p:ph idx="1"/>
          </p:nvPr>
        </p:nvSpPr>
        <p:spPr>
          <a:xfrm>
            <a:off x="6353160" y="858441"/>
            <a:ext cx="2425080" cy="3310334"/>
          </a:xfrm>
        </p:spPr>
        <p:txBody>
          <a:bodyPr/>
          <a:lstStyle/>
          <a:p>
            <a:r>
              <a:rPr lang="en-US" sz="1200" b="1" dirty="0"/>
              <a:t>Key Takeaways:</a:t>
            </a:r>
          </a:p>
          <a:p>
            <a:pPr lvl="1"/>
            <a:r>
              <a:rPr lang="en-US" sz="1200" dirty="0"/>
              <a:t>The median funded ratio as of FYE 2020 was 74% based on the latest survey data</a:t>
            </a:r>
          </a:p>
          <a:p>
            <a:pPr lvl="1"/>
            <a:r>
              <a:rPr lang="en-US" sz="1200" dirty="0"/>
              <a:t>FRS’ FYE 2020 funded ratio (82%) fell just below the 75th percentile relative to its peers</a:t>
            </a:r>
          </a:p>
          <a:p>
            <a:endParaRPr lang="en-US" sz="1200" dirty="0"/>
          </a:p>
        </p:txBody>
      </p:sp>
      <p:sp>
        <p:nvSpPr>
          <p:cNvPr id="7" name="Rectangle 6">
            <a:extLst>
              <a:ext uri="{FF2B5EF4-FFF2-40B4-BE49-F238E27FC236}">
                <a16:creationId xmlns:a16="http://schemas.microsoft.com/office/drawing/2014/main" id="{5BF753E9-861F-4114-8540-37913B5FF378}"/>
              </a:ext>
            </a:extLst>
          </p:cNvPr>
          <p:cNvSpPr/>
          <p:nvPr/>
        </p:nvSpPr>
        <p:spPr>
          <a:xfrm>
            <a:off x="353604" y="4425236"/>
            <a:ext cx="7190196" cy="246221"/>
          </a:xfrm>
          <a:prstGeom prst="rect">
            <a:avLst/>
          </a:prstGeom>
        </p:spPr>
        <p:txBody>
          <a:bodyPr wrap="square" lIns="0" tIns="0" rIns="0" bIns="0"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Sources: Public Plans Data (publicplansdata.org) as of August 2021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1</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Peers defined as public funds published within publicplansdata.org as of August 2021; Number of plans per year are shown in parentheses</a:t>
            </a:r>
          </a:p>
        </p:txBody>
      </p:sp>
      <p:pic>
        <p:nvPicPr>
          <p:cNvPr id="3" name="Picture 2">
            <a:extLst>
              <a:ext uri="{FF2B5EF4-FFF2-40B4-BE49-F238E27FC236}">
                <a16:creationId xmlns:a16="http://schemas.microsoft.com/office/drawing/2014/main" id="{4508F702-B9EE-4C0A-BFA9-EAE7EC40872A}"/>
              </a:ext>
            </a:extLst>
          </p:cNvPr>
          <p:cNvPicPr>
            <a:picLocks noChangeAspect="1"/>
          </p:cNvPicPr>
          <p:nvPr/>
        </p:nvPicPr>
        <p:blipFill>
          <a:blip r:embed="rId2"/>
          <a:stretch>
            <a:fillRect/>
          </a:stretch>
        </p:blipFill>
        <p:spPr>
          <a:xfrm>
            <a:off x="267284" y="754026"/>
            <a:ext cx="5987400" cy="3418323"/>
          </a:xfrm>
          <a:prstGeom prst="rect">
            <a:avLst/>
          </a:prstGeom>
        </p:spPr>
      </p:pic>
      <p:pic>
        <p:nvPicPr>
          <p:cNvPr id="10" name="Picture 3">
            <a:extLst>
              <a:ext uri="{FF2B5EF4-FFF2-40B4-BE49-F238E27FC236}">
                <a16:creationId xmlns:a16="http://schemas.microsoft.com/office/drawing/2014/main" id="{C2EFD133-7BEA-4A14-AE39-5C951ABAF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525" y="3436632"/>
            <a:ext cx="923996" cy="866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6344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Florida Retirement System (FRS) </a:t>
            </a:r>
            <a:br>
              <a:rPr lang="en-US" dirty="0"/>
            </a:br>
            <a:r>
              <a:rPr lang="en-US" sz="1600" dirty="0"/>
              <a:t>Support Ratio </a:t>
            </a:r>
            <a:r>
              <a:rPr lang="en-US" altLang="en-US" sz="1600" dirty="0"/>
              <a:t>versus</a:t>
            </a:r>
            <a:r>
              <a:rPr lang="en-US" sz="1600" dirty="0"/>
              <a:t> Peers</a:t>
            </a:r>
            <a:r>
              <a:rPr lang="en-US" sz="1600" baseline="30000" dirty="0"/>
              <a:t>1</a:t>
            </a:r>
            <a:endParaRPr lang="en-US" baseline="30000" dirty="0"/>
          </a:p>
        </p:txBody>
      </p:sp>
      <p:sp>
        <p:nvSpPr>
          <p:cNvPr id="4" name="Content Placeholder 3">
            <a:extLst>
              <a:ext uri="{FF2B5EF4-FFF2-40B4-BE49-F238E27FC236}">
                <a16:creationId xmlns:a16="http://schemas.microsoft.com/office/drawing/2014/main" id="{B792BFE1-E1F9-4F68-B6BD-4D4FFFFA8F84}"/>
              </a:ext>
            </a:extLst>
          </p:cNvPr>
          <p:cNvSpPr>
            <a:spLocks noGrp="1"/>
          </p:cNvSpPr>
          <p:nvPr>
            <p:ph idx="1"/>
          </p:nvPr>
        </p:nvSpPr>
        <p:spPr>
          <a:xfrm>
            <a:off x="6389524" y="858441"/>
            <a:ext cx="2388715" cy="3310334"/>
          </a:xfrm>
        </p:spPr>
        <p:txBody>
          <a:bodyPr/>
          <a:lstStyle/>
          <a:p>
            <a:r>
              <a:rPr lang="en-US" sz="1200" b="1" dirty="0"/>
              <a:t>Key Takeaways:</a:t>
            </a:r>
          </a:p>
          <a:p>
            <a:pPr lvl="1"/>
            <a:r>
              <a:rPr lang="en-US" sz="1200" dirty="0"/>
              <a:t>“Support Ratio” defined as the ratio of inactive participants to active participants</a:t>
            </a:r>
          </a:p>
          <a:p>
            <a:pPr lvl="1"/>
            <a:r>
              <a:rPr lang="en-US" sz="1200" dirty="0"/>
              <a:t>The ability for new hires to elect the Investment Plan has subdued the increase in active employees, increasing the Support Ratio over time</a:t>
            </a:r>
          </a:p>
          <a:p>
            <a:endParaRPr lang="en-US" sz="1200" dirty="0"/>
          </a:p>
        </p:txBody>
      </p:sp>
      <p:pic>
        <p:nvPicPr>
          <p:cNvPr id="3" name="Picture 2">
            <a:extLst>
              <a:ext uri="{FF2B5EF4-FFF2-40B4-BE49-F238E27FC236}">
                <a16:creationId xmlns:a16="http://schemas.microsoft.com/office/drawing/2014/main" id="{93483B06-763A-4E73-A019-03A5E3E330FF}"/>
              </a:ext>
            </a:extLst>
          </p:cNvPr>
          <p:cNvPicPr>
            <a:picLocks noChangeAspect="1"/>
          </p:cNvPicPr>
          <p:nvPr/>
        </p:nvPicPr>
        <p:blipFill>
          <a:blip r:embed="rId2"/>
          <a:stretch>
            <a:fillRect/>
          </a:stretch>
        </p:blipFill>
        <p:spPr>
          <a:xfrm>
            <a:off x="274318" y="761060"/>
            <a:ext cx="5914852" cy="3418323"/>
          </a:xfrm>
          <a:prstGeom prst="rect">
            <a:avLst/>
          </a:prstGeom>
        </p:spPr>
      </p:pic>
      <p:sp>
        <p:nvSpPr>
          <p:cNvPr id="13" name="Rectangle 12">
            <a:extLst>
              <a:ext uri="{FF2B5EF4-FFF2-40B4-BE49-F238E27FC236}">
                <a16:creationId xmlns:a16="http://schemas.microsoft.com/office/drawing/2014/main" id="{485A2926-D7DE-4D8D-950E-C9A62792AB21}"/>
              </a:ext>
            </a:extLst>
          </p:cNvPr>
          <p:cNvSpPr/>
          <p:nvPr/>
        </p:nvSpPr>
        <p:spPr>
          <a:xfrm>
            <a:off x="353604" y="4425236"/>
            <a:ext cx="7190196" cy="246221"/>
          </a:xfrm>
          <a:prstGeom prst="rect">
            <a:avLst/>
          </a:prstGeom>
        </p:spPr>
        <p:txBody>
          <a:bodyPr wrap="square" lIns="0" tIns="0" rIns="0" bIns="0"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Sources: Public Plans Data (publicplansdata.org) as of August 2021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1</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Peers defined as public funds published within publicplansdata.org as of August 2021; Number of plans per year are shown in parentheses</a:t>
            </a:r>
          </a:p>
        </p:txBody>
      </p:sp>
      <p:pic>
        <p:nvPicPr>
          <p:cNvPr id="7" name="Picture 3">
            <a:extLst>
              <a:ext uri="{FF2B5EF4-FFF2-40B4-BE49-F238E27FC236}">
                <a16:creationId xmlns:a16="http://schemas.microsoft.com/office/drawing/2014/main" id="{FD268B24-C2EB-4CA5-A8D2-733575C9C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525" y="3436632"/>
            <a:ext cx="923996" cy="866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642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Florida Retirement System (FRS)</a:t>
            </a:r>
            <a:br>
              <a:rPr lang="en-US" dirty="0"/>
            </a:br>
            <a:r>
              <a:rPr lang="en-US" sz="1600" dirty="0"/>
              <a:t>Percentage of Actuarial Contribution Made </a:t>
            </a:r>
            <a:r>
              <a:rPr lang="en-US" altLang="en-US" sz="1600" dirty="0"/>
              <a:t>versus</a:t>
            </a:r>
            <a:r>
              <a:rPr lang="en-US" sz="1600" dirty="0"/>
              <a:t> Peers</a:t>
            </a:r>
            <a:r>
              <a:rPr lang="en-US" sz="1600" baseline="30000" dirty="0"/>
              <a:t>1</a:t>
            </a:r>
            <a:endParaRPr lang="en-US" baseline="30000" dirty="0"/>
          </a:p>
        </p:txBody>
      </p:sp>
      <p:sp>
        <p:nvSpPr>
          <p:cNvPr id="5" name="Content Placeholder 4">
            <a:extLst>
              <a:ext uri="{FF2B5EF4-FFF2-40B4-BE49-F238E27FC236}">
                <a16:creationId xmlns:a16="http://schemas.microsoft.com/office/drawing/2014/main" id="{A4692E54-8CF9-42D1-8778-64465C58AFE7}"/>
              </a:ext>
            </a:extLst>
          </p:cNvPr>
          <p:cNvSpPr>
            <a:spLocks noGrp="1"/>
          </p:cNvSpPr>
          <p:nvPr>
            <p:ph idx="1"/>
          </p:nvPr>
        </p:nvSpPr>
        <p:spPr>
          <a:xfrm>
            <a:off x="6389524" y="858441"/>
            <a:ext cx="2388715" cy="3310334"/>
          </a:xfrm>
        </p:spPr>
        <p:txBody>
          <a:bodyPr/>
          <a:lstStyle/>
          <a:p>
            <a:r>
              <a:rPr lang="en-US" sz="1200" b="1" dirty="0"/>
              <a:t>Key Takeaways:</a:t>
            </a:r>
          </a:p>
          <a:p>
            <a:pPr lvl="1"/>
            <a:r>
              <a:rPr lang="en-US" sz="1200" dirty="0"/>
              <a:t>Median contributions of plans within the data, as a percentage of the actuarial amount, have been approximately 100% since FYE 2001</a:t>
            </a:r>
          </a:p>
          <a:p>
            <a:pPr lvl="1"/>
            <a:r>
              <a:rPr lang="en-US" sz="1200" dirty="0"/>
              <a:t>FRS has made at least the full actuarial contribution in the last 7 fiscal years</a:t>
            </a:r>
          </a:p>
          <a:p>
            <a:endParaRPr lang="en-US" sz="1200" dirty="0"/>
          </a:p>
        </p:txBody>
      </p:sp>
      <p:sp>
        <p:nvSpPr>
          <p:cNvPr id="9" name="Rectangle 8">
            <a:extLst>
              <a:ext uri="{FF2B5EF4-FFF2-40B4-BE49-F238E27FC236}">
                <a16:creationId xmlns:a16="http://schemas.microsoft.com/office/drawing/2014/main" id="{80BED40D-7ECC-4DB4-821E-0AAA0F0BB4E1}"/>
              </a:ext>
            </a:extLst>
          </p:cNvPr>
          <p:cNvSpPr/>
          <p:nvPr/>
        </p:nvSpPr>
        <p:spPr>
          <a:xfrm>
            <a:off x="353604" y="4425236"/>
            <a:ext cx="7190196" cy="246221"/>
          </a:xfrm>
          <a:prstGeom prst="rect">
            <a:avLst/>
          </a:prstGeom>
        </p:spPr>
        <p:txBody>
          <a:bodyPr wrap="square" lIns="0" tIns="0" rIns="0" bIns="0"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Sources: Public Plans Data (publicplansdata.org) as of August 2021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1</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Peers defined as public funds published within publicplansdata.org as of August 2021; Number of plans per year are shown in parentheses</a:t>
            </a:r>
          </a:p>
        </p:txBody>
      </p:sp>
      <p:pic>
        <p:nvPicPr>
          <p:cNvPr id="3" name="Picture 2">
            <a:extLst>
              <a:ext uri="{FF2B5EF4-FFF2-40B4-BE49-F238E27FC236}">
                <a16:creationId xmlns:a16="http://schemas.microsoft.com/office/drawing/2014/main" id="{71551B0B-0A56-4761-9711-4EF0D764B068}"/>
              </a:ext>
            </a:extLst>
          </p:cNvPr>
          <p:cNvPicPr>
            <a:picLocks noChangeAspect="1"/>
          </p:cNvPicPr>
          <p:nvPr/>
        </p:nvPicPr>
        <p:blipFill>
          <a:blip r:embed="rId2"/>
          <a:stretch>
            <a:fillRect/>
          </a:stretch>
        </p:blipFill>
        <p:spPr>
          <a:xfrm>
            <a:off x="267284" y="746992"/>
            <a:ext cx="5910584" cy="3418323"/>
          </a:xfrm>
          <a:prstGeom prst="rect">
            <a:avLst/>
          </a:prstGeom>
        </p:spPr>
      </p:pic>
      <p:pic>
        <p:nvPicPr>
          <p:cNvPr id="11" name="Picture 3">
            <a:extLst>
              <a:ext uri="{FF2B5EF4-FFF2-40B4-BE49-F238E27FC236}">
                <a16:creationId xmlns:a16="http://schemas.microsoft.com/office/drawing/2014/main" id="{C64D2D28-5319-4887-AAF5-F3B55BACE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525" y="3436632"/>
            <a:ext cx="923996" cy="866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891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Florida Retirement System (FRS)</a:t>
            </a:r>
            <a:br>
              <a:rPr lang="en-US" dirty="0"/>
            </a:br>
            <a:r>
              <a:rPr lang="en-US" sz="1600" dirty="0"/>
              <a:t>Net Outflow </a:t>
            </a:r>
            <a:r>
              <a:rPr lang="en-US" altLang="en-US" sz="1600" dirty="0"/>
              <a:t>versus</a:t>
            </a:r>
            <a:r>
              <a:rPr lang="en-US" sz="1600" dirty="0"/>
              <a:t> Peers</a:t>
            </a:r>
            <a:r>
              <a:rPr lang="en-US" sz="1600" baseline="30000" dirty="0"/>
              <a:t>1</a:t>
            </a:r>
            <a:endParaRPr lang="en-US" baseline="30000" dirty="0"/>
          </a:p>
        </p:txBody>
      </p:sp>
      <p:sp>
        <p:nvSpPr>
          <p:cNvPr id="5" name="Content Placeholder 4">
            <a:extLst>
              <a:ext uri="{FF2B5EF4-FFF2-40B4-BE49-F238E27FC236}">
                <a16:creationId xmlns:a16="http://schemas.microsoft.com/office/drawing/2014/main" id="{A4692E54-8CF9-42D1-8778-64465C58AFE7}"/>
              </a:ext>
            </a:extLst>
          </p:cNvPr>
          <p:cNvSpPr>
            <a:spLocks noGrp="1"/>
          </p:cNvSpPr>
          <p:nvPr>
            <p:ph idx="1"/>
          </p:nvPr>
        </p:nvSpPr>
        <p:spPr>
          <a:xfrm>
            <a:off x="6389524" y="858441"/>
            <a:ext cx="2388715" cy="3310334"/>
          </a:xfrm>
        </p:spPr>
        <p:txBody>
          <a:bodyPr/>
          <a:lstStyle/>
          <a:p>
            <a:r>
              <a:rPr lang="en-US" sz="1200" b="1" dirty="0"/>
              <a:t>Key Takeaways:</a:t>
            </a:r>
          </a:p>
          <a:p>
            <a:pPr lvl="1"/>
            <a:r>
              <a:rPr lang="en-US" sz="1200" dirty="0"/>
              <a:t>The median net outflow as of FYE 2020 was 2.4% based on the latest survey data</a:t>
            </a:r>
          </a:p>
          <a:p>
            <a:pPr lvl="1"/>
            <a:r>
              <a:rPr lang="en-US" sz="1200" dirty="0"/>
              <a:t>FRS’ FYE 2020 net outflow (4.2%) fell between the 75</a:t>
            </a:r>
            <a:r>
              <a:rPr lang="en-US" sz="1200" baseline="30000" dirty="0"/>
              <a:t>th</a:t>
            </a:r>
            <a:r>
              <a:rPr lang="en-US" sz="1200" dirty="0"/>
              <a:t> and 95</a:t>
            </a:r>
            <a:r>
              <a:rPr lang="en-US" sz="1200" baseline="30000" dirty="0"/>
              <a:t>th</a:t>
            </a:r>
            <a:r>
              <a:rPr lang="en-US" sz="1200" dirty="0"/>
              <a:t> percentile relative to its peers</a:t>
            </a:r>
          </a:p>
          <a:p>
            <a:endParaRPr lang="en-US" sz="1200" dirty="0"/>
          </a:p>
        </p:txBody>
      </p:sp>
      <p:sp>
        <p:nvSpPr>
          <p:cNvPr id="9" name="Rectangle 8">
            <a:extLst>
              <a:ext uri="{FF2B5EF4-FFF2-40B4-BE49-F238E27FC236}">
                <a16:creationId xmlns:a16="http://schemas.microsoft.com/office/drawing/2014/main" id="{80BED40D-7ECC-4DB4-821E-0AAA0F0BB4E1}"/>
              </a:ext>
            </a:extLst>
          </p:cNvPr>
          <p:cNvSpPr/>
          <p:nvPr/>
        </p:nvSpPr>
        <p:spPr>
          <a:xfrm>
            <a:off x="353604" y="4425236"/>
            <a:ext cx="7190196" cy="246221"/>
          </a:xfrm>
          <a:prstGeom prst="rect">
            <a:avLst/>
          </a:prstGeom>
        </p:spPr>
        <p:txBody>
          <a:bodyPr wrap="square" lIns="0" tIns="0" rIns="0" bIns="0"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Sources: Public Plans Data (publicplansdata.org) as of August 2021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1</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Peers defined as public funds published within publicplansdata.org as of August 2021; Number of plans per year are shown in parentheses</a:t>
            </a:r>
          </a:p>
        </p:txBody>
      </p:sp>
      <p:pic>
        <p:nvPicPr>
          <p:cNvPr id="11" name="Picture 3">
            <a:extLst>
              <a:ext uri="{FF2B5EF4-FFF2-40B4-BE49-F238E27FC236}">
                <a16:creationId xmlns:a16="http://schemas.microsoft.com/office/drawing/2014/main" id="{C64D2D28-5319-4887-AAF5-F3B55BACE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9525" y="3436632"/>
            <a:ext cx="923996" cy="866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FBD020A5-669C-433C-853C-66F52D5E6922}"/>
              </a:ext>
            </a:extLst>
          </p:cNvPr>
          <p:cNvPicPr>
            <a:picLocks noChangeAspect="1"/>
          </p:cNvPicPr>
          <p:nvPr/>
        </p:nvPicPr>
        <p:blipFill>
          <a:blip r:embed="rId3"/>
          <a:stretch>
            <a:fillRect/>
          </a:stretch>
        </p:blipFill>
        <p:spPr>
          <a:xfrm>
            <a:off x="265176" y="749808"/>
            <a:ext cx="5910584" cy="3418323"/>
          </a:xfrm>
          <a:prstGeom prst="rect">
            <a:avLst/>
          </a:prstGeom>
        </p:spPr>
      </p:pic>
    </p:spTree>
    <p:extLst>
      <p:ext uri="{BB962C8B-B14F-4D97-AF65-F5344CB8AC3E}">
        <p14:creationId xmlns:p14="http://schemas.microsoft.com/office/powerpoint/2010/main" val="3188417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p:txBody>
          <a:bodyPr/>
          <a:lstStyle/>
          <a:p>
            <a:r>
              <a:rPr lang="en-US" altLang="en-US" dirty="0"/>
              <a:t>Summary &amp; Conclusions</a:t>
            </a:r>
          </a:p>
        </p:txBody>
      </p:sp>
    </p:spTree>
    <p:extLst>
      <p:ext uri="{BB962C8B-B14F-4D97-AF65-F5344CB8AC3E}">
        <p14:creationId xmlns:p14="http://schemas.microsoft.com/office/powerpoint/2010/main" val="1854661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dirty="0"/>
              <a:t>Summary of Results</a:t>
            </a:r>
            <a:endParaRPr lang="en-US" altLang="en-US" sz="1600" dirty="0"/>
          </a:p>
        </p:txBody>
      </p:sp>
      <p:sp>
        <p:nvSpPr>
          <p:cNvPr id="5" name="Rectangle 3"/>
          <p:cNvSpPr txBox="1">
            <a:spLocks noChangeArrowheads="1"/>
          </p:cNvSpPr>
          <p:nvPr/>
        </p:nvSpPr>
        <p:spPr bwMode="auto">
          <a:xfrm>
            <a:off x="6486526" y="859536"/>
            <a:ext cx="2254884" cy="33505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91440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254125"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60020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marR="0" lvl="0" indent="0" algn="l" defTabSz="914400" rtl="0" eaLnBrk="1" fontAlgn="base" latinLnBrk="0" hangingPunct="1">
              <a:lnSpc>
                <a:spcPct val="100000"/>
              </a:lnSpc>
              <a:spcBef>
                <a:spcPts val="400"/>
              </a:spcBef>
              <a:spcAft>
                <a:spcPct val="0"/>
              </a:spcAft>
              <a:buClr>
                <a:srgbClr val="000000"/>
              </a:buClr>
              <a:buSzTx/>
              <a:buFont typeface="Wingdings" pitchFamily="2" charset="2"/>
              <a:buNone/>
              <a:tabLst/>
              <a:defRPr/>
            </a:pPr>
            <a:r>
              <a:rPr kumimoji="0" lang="en-US" altLang="en-US" sz="1100" b="1" i="0" u="none" strike="noStrike" kern="1200" cap="none" spc="0" normalizeH="0" baseline="0" noProof="0" dirty="0">
                <a:ln>
                  <a:noFill/>
                </a:ln>
                <a:solidFill>
                  <a:srgbClr val="000000"/>
                </a:solidFill>
                <a:effectLst/>
                <a:uLnTx/>
                <a:uFillTx/>
                <a:latin typeface="Arial"/>
                <a:ea typeface="ＭＳ Ｐゴシック"/>
                <a:cs typeface="+mn-cs"/>
              </a:rPr>
              <a:t>Key Observations:</a:t>
            </a:r>
          </a:p>
          <a:p>
            <a:pPr marL="228600" marR="0" lvl="0" indent="-228600" algn="l" defTabSz="914400" rtl="0" eaLnBrk="1" fontAlgn="base" latinLnBrk="0" hangingPunct="1">
              <a:lnSpc>
                <a:spcPct val="100000"/>
              </a:lnSpc>
              <a:spcBef>
                <a:spcPts val="400"/>
              </a:spcBef>
              <a:spcAft>
                <a:spcPct val="0"/>
              </a:spcAft>
              <a:buClr>
                <a:srgbClr val="000000"/>
              </a:buClr>
              <a:buSzTx/>
              <a:buFont typeface="Wingdings" pitchFamily="2" charset="2"/>
              <a:buChar char="§"/>
              <a:tabLst/>
              <a:defRPr/>
            </a:pPr>
            <a:r>
              <a:rPr kumimoji="0" lang="en-US" altLang="en-US" sz="1100" b="0" i="0" u="none" strike="noStrike" kern="1200" cap="none" spc="0" normalizeH="0" baseline="0" noProof="0" dirty="0">
                <a:ln>
                  <a:noFill/>
                </a:ln>
                <a:solidFill>
                  <a:srgbClr val="000000"/>
                </a:solidFill>
                <a:effectLst/>
                <a:uLnTx/>
                <a:uFillTx/>
                <a:latin typeface="Arial"/>
                <a:ea typeface="ＭＳ Ｐゴシック"/>
                <a:cs typeface="+mn-cs"/>
              </a:rPr>
              <a:t>The funded ratio is expected to increase initially before remaining relatively flat over the projection period under the Current Policy</a:t>
            </a:r>
          </a:p>
          <a:p>
            <a:pPr marL="228600" marR="0" lvl="0" indent="-228600" algn="l" defTabSz="914400" rtl="0" eaLnBrk="1" fontAlgn="base" latinLnBrk="0" hangingPunct="1">
              <a:lnSpc>
                <a:spcPct val="100000"/>
              </a:lnSpc>
              <a:spcBef>
                <a:spcPts val="400"/>
              </a:spcBef>
              <a:spcAft>
                <a:spcPct val="0"/>
              </a:spcAft>
              <a:buClr>
                <a:srgbClr val="000000"/>
              </a:buClr>
              <a:buSzTx/>
              <a:buFont typeface="Wingdings" pitchFamily="2" charset="2"/>
              <a:buChar char="§"/>
              <a:tabLst/>
              <a:defRPr/>
            </a:pPr>
            <a:r>
              <a:rPr kumimoji="0" lang="en-US" altLang="en-US" sz="1100" b="0" i="0" u="none" strike="noStrike" kern="1200" cap="none" spc="0" normalizeH="0" baseline="0" noProof="0" dirty="0">
                <a:ln>
                  <a:noFill/>
                </a:ln>
                <a:solidFill>
                  <a:srgbClr val="000000"/>
                </a:solidFill>
                <a:effectLst/>
                <a:uLnTx/>
                <a:uFillTx/>
                <a:latin typeface="Arial"/>
                <a:ea typeface="ＭＳ Ｐゴシック"/>
                <a:cs typeface="+mn-cs"/>
              </a:rPr>
              <a:t>Employer contribution rate is expected to decline initially, gradually increase over the next two decades, and then eventually decline</a:t>
            </a:r>
          </a:p>
          <a:p>
            <a:pPr marL="228600" marR="0" lvl="0" indent="-228600" algn="l" defTabSz="914400" rtl="0" eaLnBrk="1" fontAlgn="base" latinLnBrk="0" hangingPunct="1">
              <a:lnSpc>
                <a:spcPct val="100000"/>
              </a:lnSpc>
              <a:spcBef>
                <a:spcPts val="400"/>
              </a:spcBef>
              <a:spcAft>
                <a:spcPct val="0"/>
              </a:spcAft>
              <a:buClr>
                <a:srgbClr val="000000"/>
              </a:buClr>
              <a:buSzTx/>
              <a:buFont typeface="Wingdings" pitchFamily="2" charset="2"/>
              <a:buChar char="§"/>
              <a:tabLst/>
              <a:defRPr/>
            </a:pPr>
            <a:r>
              <a:rPr kumimoji="0" lang="en-US" altLang="en-US" sz="1100" b="0" i="0" u="none" strike="noStrike" kern="1200" cap="none" spc="0" normalizeH="0" baseline="0" noProof="0" dirty="0">
                <a:ln>
                  <a:noFill/>
                </a:ln>
                <a:solidFill>
                  <a:srgbClr val="000000"/>
                </a:solidFill>
                <a:effectLst/>
                <a:uLnTx/>
                <a:uFillTx/>
                <a:latin typeface="Arial"/>
                <a:ea typeface="ＭＳ Ｐゴシック"/>
                <a:cs typeface="+mn-cs"/>
              </a:rPr>
              <a:t>Adjusting the return-seeking vs. risk-reducing allocation will exhibit standard risk/reward trade-off of expected costs and risks – longer time horizons will incentivize higher allocations to return-seeking assets</a:t>
            </a:r>
          </a:p>
        </p:txBody>
      </p:sp>
      <p:sp>
        <p:nvSpPr>
          <p:cNvPr id="8" name="TextBox 7"/>
          <p:cNvSpPr txBox="1"/>
          <p:nvPr/>
        </p:nvSpPr>
        <p:spPr>
          <a:xfrm>
            <a:off x="377876" y="4301593"/>
            <a:ext cx="7194060" cy="369332"/>
          </a:xfrm>
          <a:prstGeom prst="rect">
            <a:avLst/>
          </a:prstGeom>
          <a:noFill/>
        </p:spPr>
        <p:txBody>
          <a:bodyPr wrap="square" lIns="0" tIns="0" rIns="0" bIns="0" rtlCol="0"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1</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Expected = </a:t>
            </a:r>
            <a:r>
              <a:rPr kumimoji="0" lang="en-US" alt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50</a:t>
            </a:r>
            <a:r>
              <a:rPr kumimoji="0" lang="en-US" alt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th</a:t>
            </a:r>
            <a:r>
              <a:rPr kumimoji="0" lang="en-US" alt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percentile outcome or central expectation across all 5,000 simulations</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2</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Downside = 95</a:t>
            </a:r>
            <a:r>
              <a:rPr kumimoji="0" lang="en-US" alt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th</a:t>
            </a:r>
            <a:r>
              <a:rPr kumimoji="0" lang="en-US" alt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percentile outcome across all 5,000 simulations</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3</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Downside = 5</a:t>
            </a:r>
            <a:r>
              <a:rPr kumimoji="0" lang="en-US" alt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th</a:t>
            </a:r>
            <a:r>
              <a:rPr kumimoji="0" lang="en-US" alt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percentile outcome across all 5,000 simulations</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a:t>
            </a:r>
          </a:p>
        </p:txBody>
      </p:sp>
      <p:graphicFrame>
        <p:nvGraphicFramePr>
          <p:cNvPr id="7" name="Table 6">
            <a:extLst>
              <a:ext uri="{FF2B5EF4-FFF2-40B4-BE49-F238E27FC236}">
                <a16:creationId xmlns:a16="http://schemas.microsoft.com/office/drawing/2014/main" id="{FBE867E9-97C2-4ADD-AC2E-6BCB70284D6A}"/>
              </a:ext>
            </a:extLst>
          </p:cNvPr>
          <p:cNvGraphicFramePr>
            <a:graphicFrameLocks noGrp="1"/>
          </p:cNvGraphicFramePr>
          <p:nvPr>
            <p:extLst>
              <p:ext uri="{D42A27DB-BD31-4B8C-83A1-F6EECF244321}">
                <p14:modId xmlns:p14="http://schemas.microsoft.com/office/powerpoint/2010/main" val="2495165320"/>
              </p:ext>
            </p:extLst>
          </p:nvPr>
        </p:nvGraphicFramePr>
        <p:xfrm>
          <a:off x="365760" y="855615"/>
          <a:ext cx="5943600" cy="3218688"/>
        </p:xfrm>
        <a:graphic>
          <a:graphicData uri="http://schemas.openxmlformats.org/drawingml/2006/table">
            <a:tbl>
              <a:tblPr/>
              <a:tblGrid>
                <a:gridCol w="15544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4"/>
                    </a:ext>
                  </a:extLst>
                </a:gridCol>
                <a:gridCol w="109728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097280">
                  <a:extLst>
                    <a:ext uri="{9D8B030D-6E8A-4147-A177-3AD203B41FA5}">
                      <a16:colId xmlns:a16="http://schemas.microsoft.com/office/drawing/2014/main" val="20007"/>
                    </a:ext>
                  </a:extLst>
                </a:gridCol>
              </a:tblGrid>
              <a:tr h="201168">
                <a:tc rowSpan="2">
                  <a:txBody>
                    <a:bodyPr/>
                    <a:lstStyle/>
                    <a:p>
                      <a:pPr algn="l" fontAlgn="ctr"/>
                      <a:r>
                        <a:rPr lang="en-US" sz="900" b="1" i="0" u="none" strike="noStrike" dirty="0">
                          <a:solidFill>
                            <a:srgbClr val="FFFFFF"/>
                          </a:solidFill>
                          <a:effectLst/>
                          <a:latin typeface="Arial"/>
                        </a:rPr>
                        <a:t>All Scenarios</a:t>
                      </a:r>
                    </a:p>
                  </a:txBody>
                  <a:tcPr marL="105508" marR="0" marT="0" marB="0" anchor="ctr">
                    <a:lnL w="6350" cap="flat" cmpd="sng" algn="ctr">
                      <a:noFill/>
                      <a:prstDash val="solid"/>
                      <a:round/>
                      <a:headEnd type="none" w="med" len="med"/>
                      <a:tailEnd type="none" w="med" len="med"/>
                    </a:lnL>
                    <a:lnR>
                      <a:noFill/>
                    </a:lnR>
                    <a:lnT w="3175" cap="flat" cmpd="sng" algn="ctr">
                      <a:solidFill>
                        <a:schemeClr val="bg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1"/>
                    </a:solidFill>
                  </a:tcPr>
                </a:tc>
                <a:tc gridSpan="2">
                  <a:txBody>
                    <a:bodyPr/>
                    <a:lstStyle/>
                    <a:p>
                      <a:pPr algn="ctr" fontAlgn="b"/>
                      <a:r>
                        <a:rPr lang="en-US" sz="900" b="1" i="0" u="none" strike="noStrike" dirty="0">
                          <a:solidFill>
                            <a:srgbClr val="FFFFFF"/>
                          </a:solidFill>
                          <a:effectLst/>
                          <a:latin typeface="Arial"/>
                        </a:rPr>
                        <a:t>30-year Present Value of Gross</a:t>
                      </a:r>
                    </a:p>
                  </a:txBody>
                  <a:tcPr marL="0" marR="0" marT="0" marB="0" anchor="ctr">
                    <a:lnL>
                      <a:noFill/>
                    </a:lnL>
                    <a:lnR>
                      <a:noFill/>
                    </a:lnR>
                    <a:lnT w="6350" cap="flat" cmpd="sng" algn="ctr">
                      <a:solidFill>
                        <a:srgbClr val="FFFFFF"/>
                      </a:solidFill>
                      <a:prstDash val="solid"/>
                      <a:round/>
                      <a:headEnd type="none" w="med" len="med"/>
                      <a:tailEnd type="none" w="med" len="med"/>
                    </a:lnT>
                    <a:lnB>
                      <a:noFill/>
                    </a:lnB>
                    <a:solidFill>
                      <a:schemeClr val="tx1"/>
                    </a:solidFill>
                  </a:tcPr>
                </a:tc>
                <a:tc hMerge="1">
                  <a:txBody>
                    <a:bodyPr/>
                    <a:lstStyle/>
                    <a:p>
                      <a:endParaRPr lang="en-US"/>
                    </a:p>
                  </a:txBody>
                  <a:tcPr/>
                </a:tc>
                <a:tc gridSpan="2">
                  <a:txBody>
                    <a:bodyPr/>
                    <a:lstStyle/>
                    <a:p>
                      <a:pPr algn="ctr" fontAlgn="b"/>
                      <a:r>
                        <a:rPr lang="en-US" sz="900" b="1" i="0" u="none" strike="noStrike" dirty="0">
                          <a:solidFill>
                            <a:srgbClr val="FFFFFF"/>
                          </a:solidFill>
                          <a:effectLst/>
                          <a:latin typeface="Arial"/>
                        </a:rPr>
                        <a:t>30-year Ending</a:t>
                      </a:r>
                    </a:p>
                  </a:txBody>
                  <a:tcPr marL="0" marR="0" marT="0" marB="0" anchor="ctr">
                    <a:lnL>
                      <a:noFill/>
                    </a:lnL>
                    <a:lnR w="6350" cap="flat" cmpd="sng" algn="ctr">
                      <a:no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tx1"/>
                    </a:solidFill>
                  </a:tcPr>
                </a:tc>
                <a:tc hMerge="1">
                  <a:txBody>
                    <a:bodyPr/>
                    <a:lstStyle/>
                    <a:p>
                      <a:endParaRPr lang="en-US"/>
                    </a:p>
                  </a:txBody>
                  <a:tcPr/>
                </a:tc>
                <a:extLst>
                  <a:ext uri="{0D108BD9-81ED-4DB2-BD59-A6C34878D82A}">
                    <a16:rowId xmlns:a16="http://schemas.microsoft.com/office/drawing/2014/main" val="10000"/>
                  </a:ext>
                </a:extLst>
              </a:tr>
              <a:tr h="201168">
                <a:tc vMerge="1">
                  <a:txBody>
                    <a:bodyPr/>
                    <a:lstStyle/>
                    <a:p>
                      <a:endParaRPr lang="en-US" dirty="0"/>
                    </a:p>
                  </a:txBody>
                  <a:tcPr/>
                </a:tc>
                <a:tc gridSpan="2">
                  <a:txBody>
                    <a:bodyPr/>
                    <a:lstStyle/>
                    <a:p>
                      <a:pPr algn="ctr" fontAlgn="t"/>
                      <a:r>
                        <a:rPr lang="en-US" sz="900" b="1" i="0" u="none" strike="noStrike" dirty="0">
                          <a:solidFill>
                            <a:srgbClr val="FFFFFF"/>
                          </a:solidFill>
                          <a:effectLst/>
                          <a:latin typeface="Arial"/>
                        </a:rPr>
                        <a:t>Contributions (Employee + Employer)</a:t>
                      </a:r>
                    </a:p>
                  </a:txBody>
                  <a:tcPr marL="0" marR="0" marT="0" marB="0" anchor="ctr">
                    <a:lnL>
                      <a:noFill/>
                    </a:lnL>
                    <a:lnR>
                      <a:noFill/>
                    </a:lnR>
                    <a:lnT>
                      <a:noFill/>
                    </a:lnT>
                    <a:lnB>
                      <a:noFill/>
                    </a:lnB>
                    <a:solidFill>
                      <a:schemeClr val="tx1"/>
                    </a:solidFill>
                  </a:tcPr>
                </a:tc>
                <a:tc hMerge="1">
                  <a:txBody>
                    <a:bodyPr/>
                    <a:lstStyle/>
                    <a:p>
                      <a:endParaRPr lang="en-US"/>
                    </a:p>
                  </a:txBody>
                  <a:tcPr/>
                </a:tc>
                <a:tc gridSpan="2">
                  <a:txBody>
                    <a:bodyPr/>
                    <a:lstStyle/>
                    <a:p>
                      <a:pPr algn="ctr" fontAlgn="t"/>
                      <a:r>
                        <a:rPr lang="en-US" sz="900" b="1" i="0" u="none" strike="noStrike" dirty="0">
                          <a:solidFill>
                            <a:srgbClr val="FFFFFF"/>
                          </a:solidFill>
                          <a:effectLst/>
                          <a:latin typeface="Arial"/>
                        </a:rPr>
                        <a:t>Funded Ratio (MVA / AL)</a:t>
                      </a:r>
                    </a:p>
                  </a:txBody>
                  <a:tcPr marL="0" marR="0" marT="0" marB="0" anchor="ctr">
                    <a:lnL>
                      <a:noFill/>
                    </a:lnL>
                    <a:lnR w="6350" cap="flat" cmpd="sng" algn="ctr">
                      <a:noFill/>
                      <a:prstDash val="solid"/>
                      <a:round/>
                      <a:headEnd type="none" w="med" len="med"/>
                      <a:tailEnd type="none" w="med" len="med"/>
                    </a:lnR>
                    <a:lnT>
                      <a:noFill/>
                    </a:lnT>
                    <a:lnB>
                      <a:noFill/>
                    </a:lnB>
                    <a:solidFill>
                      <a:schemeClr val="tx1"/>
                    </a:solidFill>
                  </a:tcPr>
                </a:tc>
                <a:tc hMerge="1">
                  <a:txBody>
                    <a:bodyPr/>
                    <a:lstStyle/>
                    <a:p>
                      <a:endParaRPr lang="en-US"/>
                    </a:p>
                  </a:txBody>
                  <a:tcPr/>
                </a:tc>
                <a:extLst>
                  <a:ext uri="{0D108BD9-81ED-4DB2-BD59-A6C34878D82A}">
                    <a16:rowId xmlns:a16="http://schemas.microsoft.com/office/drawing/2014/main" val="10001"/>
                  </a:ext>
                </a:extLst>
              </a:tr>
              <a:tr h="201168">
                <a:tc>
                  <a:txBody>
                    <a:bodyPr/>
                    <a:lstStyle/>
                    <a:p>
                      <a:pPr algn="l" fontAlgn="ctr"/>
                      <a:r>
                        <a:rPr lang="en-US" sz="900" b="1" i="0" u="none" strike="noStrike" dirty="0">
                          <a:solidFill>
                            <a:srgbClr val="FFFFFF"/>
                          </a:solidFill>
                          <a:effectLst/>
                          <a:latin typeface="Arial"/>
                        </a:rPr>
                        <a:t>$ billions</a:t>
                      </a:r>
                    </a:p>
                  </a:txBody>
                  <a:tcPr marL="105508" marR="0" marT="0" marB="0" anchor="ctr">
                    <a:lnL w="6350" cap="flat" cmpd="sng" algn="ctr">
                      <a:noFill/>
                      <a:prstDash val="solid"/>
                      <a:round/>
                      <a:headEnd type="none" w="med" len="med"/>
                      <a:tailEnd type="none" w="med" len="med"/>
                    </a:lnL>
                    <a:lnR>
                      <a:noFill/>
                    </a:lnR>
                    <a:lnT>
                      <a:noFill/>
                    </a:lnT>
                    <a:lnB w="28575" cap="flat" cmpd="sng" algn="ctr">
                      <a:solidFill>
                        <a:srgbClr val="E11B22"/>
                      </a:solidFill>
                      <a:prstDash val="solid"/>
                      <a:round/>
                      <a:headEnd type="none" w="med" len="med"/>
                      <a:tailEnd type="none" w="med" len="med"/>
                    </a:lnB>
                    <a:solidFill>
                      <a:schemeClr val="tx1"/>
                    </a:solidFill>
                  </a:tcPr>
                </a:tc>
                <a:tc>
                  <a:txBody>
                    <a:bodyPr/>
                    <a:lstStyle/>
                    <a:p>
                      <a:pPr algn="ctr" fontAlgn="ctr"/>
                      <a:r>
                        <a:rPr lang="en-US" sz="900" b="1" i="0" u="none" strike="noStrike" dirty="0">
                          <a:solidFill>
                            <a:srgbClr val="FFFFFF"/>
                          </a:solidFill>
                          <a:effectLst/>
                          <a:latin typeface="Arial"/>
                        </a:rPr>
                        <a:t>Expected</a:t>
                      </a:r>
                      <a:r>
                        <a:rPr lang="en-US" sz="900" b="1" i="0" u="none" strike="noStrike" baseline="30000" dirty="0">
                          <a:solidFill>
                            <a:srgbClr val="FFFFFF"/>
                          </a:solidFill>
                          <a:effectLst/>
                          <a:latin typeface="Arial"/>
                        </a:rPr>
                        <a:t>1</a:t>
                      </a:r>
                      <a:endParaRPr lang="en-US" sz="900" b="1" i="0" u="none" strike="noStrike" dirty="0">
                        <a:solidFill>
                          <a:srgbClr val="FFFFFF"/>
                        </a:solidFill>
                        <a:effectLst/>
                        <a:latin typeface="Arial"/>
                      </a:endParaRPr>
                    </a:p>
                  </a:txBody>
                  <a:tcPr marL="0" marR="0" marT="0" marB="0" anchor="ctr">
                    <a:lnL>
                      <a:noFill/>
                    </a:lnL>
                    <a:lnR>
                      <a:noFill/>
                    </a:lnR>
                    <a:lnT>
                      <a:noFill/>
                    </a:lnT>
                    <a:lnB w="28575" cap="flat" cmpd="sng" algn="ctr">
                      <a:solidFill>
                        <a:srgbClr val="E11B22"/>
                      </a:solidFill>
                      <a:prstDash val="solid"/>
                      <a:round/>
                      <a:headEnd type="none" w="med" len="med"/>
                      <a:tailEnd type="none" w="med" len="med"/>
                    </a:lnB>
                    <a:solidFill>
                      <a:schemeClr val="tx1"/>
                    </a:solidFill>
                  </a:tcPr>
                </a:tc>
                <a:tc>
                  <a:txBody>
                    <a:bodyPr/>
                    <a:lstStyle/>
                    <a:p>
                      <a:pPr algn="ctr" fontAlgn="ctr"/>
                      <a:r>
                        <a:rPr lang="en-US" sz="900" b="1" i="0" u="none" strike="noStrike" dirty="0">
                          <a:solidFill>
                            <a:srgbClr val="FFFFFF"/>
                          </a:solidFill>
                          <a:effectLst/>
                          <a:latin typeface="Arial"/>
                        </a:rPr>
                        <a:t>Downside</a:t>
                      </a:r>
                      <a:r>
                        <a:rPr lang="en-US" sz="900" b="1" i="0" u="none" strike="noStrike" baseline="30000" dirty="0">
                          <a:solidFill>
                            <a:srgbClr val="FFFFFF"/>
                          </a:solidFill>
                          <a:effectLst/>
                          <a:latin typeface="Arial"/>
                        </a:rPr>
                        <a:t>2</a:t>
                      </a:r>
                      <a:endParaRPr lang="en-US" sz="900" b="1" i="0" u="none" strike="noStrike" dirty="0">
                        <a:solidFill>
                          <a:srgbClr val="FFFFFF"/>
                        </a:solidFill>
                        <a:effectLst/>
                        <a:latin typeface="Arial"/>
                      </a:endParaRPr>
                    </a:p>
                  </a:txBody>
                  <a:tcPr marL="0" marR="0" marT="0" marB="0" anchor="ctr">
                    <a:lnL>
                      <a:noFill/>
                    </a:lnL>
                    <a:lnR>
                      <a:noFill/>
                    </a:lnR>
                    <a:lnT>
                      <a:noFill/>
                    </a:lnT>
                    <a:lnB w="28575" cap="flat" cmpd="sng" algn="ctr">
                      <a:solidFill>
                        <a:srgbClr val="E11B22"/>
                      </a:solidFill>
                      <a:prstDash val="solid"/>
                      <a:round/>
                      <a:headEnd type="none" w="med" len="med"/>
                      <a:tailEnd type="none" w="med" len="med"/>
                    </a:lnB>
                    <a:solidFill>
                      <a:schemeClr val="tx1"/>
                    </a:solidFill>
                  </a:tcPr>
                </a:tc>
                <a:tc>
                  <a:txBody>
                    <a:bodyPr/>
                    <a:lstStyle/>
                    <a:p>
                      <a:pPr algn="ctr" fontAlgn="ctr"/>
                      <a:r>
                        <a:rPr lang="en-US" sz="900" b="1" i="0" u="none" strike="noStrike" dirty="0">
                          <a:solidFill>
                            <a:srgbClr val="FFFFFF"/>
                          </a:solidFill>
                          <a:effectLst/>
                          <a:latin typeface="Arial"/>
                        </a:rPr>
                        <a:t>Expected</a:t>
                      </a:r>
                      <a:r>
                        <a:rPr lang="en-US" sz="900" b="1" i="0" u="none" strike="noStrike" baseline="30000" dirty="0">
                          <a:solidFill>
                            <a:srgbClr val="FFFFFF"/>
                          </a:solidFill>
                          <a:effectLst/>
                          <a:latin typeface="Arial"/>
                        </a:rPr>
                        <a:t>1</a:t>
                      </a:r>
                      <a:endParaRPr lang="en-US" sz="900" b="1" i="0" u="none" strike="noStrike" dirty="0">
                        <a:solidFill>
                          <a:srgbClr val="FFFFFF"/>
                        </a:solidFill>
                        <a:effectLst/>
                        <a:latin typeface="Arial"/>
                      </a:endParaRPr>
                    </a:p>
                  </a:txBody>
                  <a:tcPr marL="0" marR="0" marT="0" marB="0" anchor="ctr">
                    <a:lnL>
                      <a:noFill/>
                    </a:lnL>
                    <a:lnR>
                      <a:noFill/>
                    </a:lnR>
                    <a:lnT>
                      <a:noFill/>
                    </a:lnT>
                    <a:lnB w="28575" cap="flat" cmpd="sng" algn="ctr">
                      <a:solidFill>
                        <a:srgbClr val="E11B22"/>
                      </a:solidFill>
                      <a:prstDash val="solid"/>
                      <a:round/>
                      <a:headEnd type="none" w="med" len="med"/>
                      <a:tailEnd type="none" w="med" len="med"/>
                    </a:lnB>
                    <a:solidFill>
                      <a:schemeClr val="tx1"/>
                    </a:solidFill>
                  </a:tcPr>
                </a:tc>
                <a:tc>
                  <a:txBody>
                    <a:bodyPr/>
                    <a:lstStyle/>
                    <a:p>
                      <a:pPr algn="ctr" fontAlgn="ctr"/>
                      <a:r>
                        <a:rPr lang="en-US" sz="900" b="1" i="0" u="none" strike="noStrike" dirty="0">
                          <a:solidFill>
                            <a:srgbClr val="FFFFFF"/>
                          </a:solidFill>
                          <a:effectLst/>
                          <a:latin typeface="Arial"/>
                        </a:rPr>
                        <a:t>Downside</a:t>
                      </a:r>
                      <a:r>
                        <a:rPr lang="en-US" sz="900" b="1" i="0" u="none" strike="noStrike" baseline="30000" dirty="0">
                          <a:solidFill>
                            <a:srgbClr val="FFFFFF"/>
                          </a:solidFill>
                          <a:effectLst/>
                          <a:latin typeface="Arial"/>
                        </a:rPr>
                        <a:t>3</a:t>
                      </a:r>
                      <a:endParaRPr lang="en-US" sz="900" b="1" i="0" u="none" strike="noStrike" dirty="0">
                        <a:solidFill>
                          <a:srgbClr val="FFFFFF"/>
                        </a:solidFill>
                        <a:effectLst/>
                        <a:latin typeface="Arial"/>
                      </a:endParaRPr>
                    </a:p>
                  </a:txBody>
                  <a:tcPr marL="0" marR="0" marT="0" marB="0" anchor="ctr">
                    <a:lnL>
                      <a:noFill/>
                    </a:lnL>
                    <a:lnR>
                      <a:noFill/>
                    </a:lnR>
                    <a:lnT>
                      <a:noFill/>
                    </a:lnT>
                    <a:lnB w="28575" cap="flat" cmpd="sng" algn="ctr">
                      <a:solidFill>
                        <a:srgbClr val="E11B22"/>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01168">
                <a:tc>
                  <a:txBody>
                    <a:bodyPr/>
                    <a:lstStyle/>
                    <a:p>
                      <a:pPr algn="l" fontAlgn="ctr"/>
                      <a:r>
                        <a:rPr lang="en-US" sz="900" b="1" i="0" u="none" strike="noStrike" dirty="0">
                          <a:solidFill>
                            <a:srgbClr val="000000"/>
                          </a:solidFill>
                          <a:effectLst/>
                          <a:latin typeface="Arial" panose="020B0604020202020204" pitchFamily="34" charset="0"/>
                        </a:rPr>
                        <a:t>Current Policy (81% R-S)</a:t>
                      </a:r>
                    </a:p>
                  </a:txBody>
                  <a:tcPr marL="114300" marR="0" marT="0" marB="0" anchor="ctr">
                    <a:lnL w="28575" cap="flat" cmpd="sng" algn="ctr">
                      <a:solidFill>
                        <a:srgbClr val="E11B22"/>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rgbClr val="E11B22"/>
                      </a:solidFill>
                      <a:prstDash val="solid"/>
                      <a:round/>
                      <a:headEnd type="none" w="med" len="med"/>
                      <a:tailEnd type="none" w="med" len="med"/>
                    </a:lnT>
                    <a:lnB w="28575" cap="flat" cmpd="sng" algn="ctr">
                      <a:solidFill>
                        <a:srgbClr val="E11B22"/>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Arial" panose="020B0604020202020204" pitchFamily="34" charset="0"/>
                        </a:rPr>
                        <a:t>$69.9 </a:t>
                      </a:r>
                    </a:p>
                  </a:txBody>
                  <a:tcPr marL="0" marR="0" marT="0" marB="0" anchor="ctr">
                    <a:lnL w="6350" cap="flat" cmpd="sng" algn="ctr">
                      <a:solidFill>
                        <a:srgbClr val="FFFFFF"/>
                      </a:solidFill>
                      <a:prstDash val="solid"/>
                      <a:round/>
                      <a:headEnd type="none" w="med" len="med"/>
                      <a:tailEnd type="none" w="med" len="med"/>
                    </a:lnL>
                    <a:lnR>
                      <a:noFill/>
                    </a:lnR>
                    <a:lnT w="28575" cap="flat" cmpd="sng" algn="ctr">
                      <a:solidFill>
                        <a:srgbClr val="E11B22"/>
                      </a:solidFill>
                      <a:prstDash val="solid"/>
                      <a:round/>
                      <a:headEnd type="none" w="med" len="med"/>
                      <a:tailEnd type="none" w="med" len="med"/>
                    </a:lnT>
                    <a:lnB w="28575" cap="flat" cmpd="sng" algn="ctr">
                      <a:solidFill>
                        <a:srgbClr val="E11B22"/>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Arial" panose="020B0604020202020204" pitchFamily="34" charset="0"/>
                        </a:rPr>
                        <a:t>$136.2 </a:t>
                      </a:r>
                    </a:p>
                  </a:txBody>
                  <a:tcPr marL="0" marR="0" marT="0" marB="0" anchor="ctr">
                    <a:lnL>
                      <a:noFill/>
                    </a:lnL>
                    <a:lnR w="6350" cap="flat" cmpd="sng" algn="ctr">
                      <a:solidFill>
                        <a:srgbClr val="FFFFFF"/>
                      </a:solidFill>
                      <a:prstDash val="solid"/>
                      <a:round/>
                      <a:headEnd type="none" w="med" len="med"/>
                      <a:tailEnd type="none" w="med" len="med"/>
                    </a:lnR>
                    <a:lnT w="28575" cap="flat" cmpd="sng" algn="ctr">
                      <a:solidFill>
                        <a:srgbClr val="E11B22"/>
                      </a:solidFill>
                      <a:prstDash val="solid"/>
                      <a:round/>
                      <a:headEnd type="none" w="med" len="med"/>
                      <a:tailEnd type="none" w="med" len="med"/>
                    </a:lnT>
                    <a:lnB w="28575" cap="flat" cmpd="sng" algn="ctr">
                      <a:solidFill>
                        <a:srgbClr val="E11B22"/>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Arial" panose="020B0604020202020204" pitchFamily="34" charset="0"/>
                        </a:rPr>
                        <a:t>102%</a:t>
                      </a:r>
                    </a:p>
                  </a:txBody>
                  <a:tcPr marL="0" marR="0" marT="0" marB="0" anchor="ctr">
                    <a:lnL w="6350" cap="flat" cmpd="sng" algn="ctr">
                      <a:solidFill>
                        <a:srgbClr val="FFFFFF"/>
                      </a:solidFill>
                      <a:prstDash val="solid"/>
                      <a:round/>
                      <a:headEnd type="none" w="med" len="med"/>
                      <a:tailEnd type="none" w="med" len="med"/>
                    </a:lnL>
                    <a:lnR>
                      <a:noFill/>
                    </a:lnR>
                    <a:lnT w="28575" cap="flat" cmpd="sng" algn="ctr">
                      <a:solidFill>
                        <a:srgbClr val="E11B22"/>
                      </a:solidFill>
                      <a:prstDash val="solid"/>
                      <a:round/>
                      <a:headEnd type="none" w="med" len="med"/>
                      <a:tailEnd type="none" w="med" len="med"/>
                    </a:lnT>
                    <a:lnB w="28575" cap="flat" cmpd="sng" algn="ctr">
                      <a:solidFill>
                        <a:srgbClr val="E11B22"/>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Arial" panose="020B0604020202020204" pitchFamily="34" charset="0"/>
                        </a:rPr>
                        <a:t>35%</a:t>
                      </a:r>
                    </a:p>
                  </a:txBody>
                  <a:tcPr marL="0" marR="0" marT="0" marB="0" anchor="ctr">
                    <a:lnL>
                      <a:noFill/>
                    </a:lnL>
                    <a:lnR w="28575" cap="flat" cmpd="sng" algn="ctr">
                      <a:solidFill>
                        <a:srgbClr val="E11B22"/>
                      </a:solidFill>
                      <a:prstDash val="solid"/>
                      <a:round/>
                      <a:headEnd type="none" w="med" len="med"/>
                      <a:tailEnd type="none" w="med" len="med"/>
                    </a:lnR>
                    <a:lnT w="28575" cap="flat" cmpd="sng" algn="ctr">
                      <a:solidFill>
                        <a:srgbClr val="E11B22"/>
                      </a:solidFill>
                      <a:prstDash val="solid"/>
                      <a:round/>
                      <a:headEnd type="none" w="med" len="med"/>
                      <a:tailEnd type="none" w="med" len="med"/>
                    </a:lnT>
                    <a:lnB w="28575" cap="flat" cmpd="sng" algn="ctr">
                      <a:solidFill>
                        <a:srgbClr val="E11B22"/>
                      </a:solidFill>
                      <a:prstDash val="solid"/>
                      <a:round/>
                      <a:headEnd type="none" w="med" len="med"/>
                      <a:tailEnd type="none" w="med" len="med"/>
                    </a:lnB>
                    <a:noFill/>
                  </a:tcPr>
                </a:tc>
                <a:extLst>
                  <a:ext uri="{0D108BD9-81ED-4DB2-BD59-A6C34878D82A}">
                    <a16:rowId xmlns:a16="http://schemas.microsoft.com/office/drawing/2014/main" val="10003"/>
                  </a:ext>
                </a:extLst>
              </a:tr>
              <a:tr h="201168">
                <a:tc>
                  <a:txBody>
                    <a:bodyPr/>
                    <a:lstStyle/>
                    <a:p>
                      <a:pPr algn="l" fontAlgn="ctr"/>
                      <a:r>
                        <a:rPr lang="en-US" sz="900" b="1" i="0" u="none" strike="noStrike" dirty="0">
                          <a:solidFill>
                            <a:schemeClr val="bg1"/>
                          </a:solidFill>
                          <a:effectLst/>
                          <a:latin typeface="Arial" panose="020B0604020202020204" pitchFamily="34" charset="0"/>
                        </a:rPr>
                        <a:t>Current Frontier</a:t>
                      </a:r>
                    </a:p>
                  </a:txBody>
                  <a:tcPr marL="1143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E11B2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ctr"/>
                      <a:endParaRPr lang="en-US" sz="900" b="0" i="0" u="none" strike="noStrike" dirty="0">
                        <a:solidFill>
                          <a:srgbClr val="000000"/>
                        </a:solidFill>
                        <a:effectLst/>
                        <a:latin typeface="Arial" panose="020B0604020202020204" pitchFamily="34" charset="0"/>
                      </a:endParaRPr>
                    </a:p>
                  </a:txBody>
                  <a:tcPr marL="0" marR="0" marT="0" marB="0" anchor="ctr">
                    <a:lnL w="6350" cap="flat" cmpd="sng" algn="ctr">
                      <a:noFill/>
                      <a:prstDash val="solid"/>
                      <a:round/>
                      <a:headEnd type="none" w="med" len="med"/>
                      <a:tailEnd type="none" w="med" len="med"/>
                    </a:lnL>
                    <a:lnR>
                      <a:noFill/>
                    </a:lnR>
                    <a:lnT w="28575" cap="flat" cmpd="sng" algn="ctr">
                      <a:solidFill>
                        <a:srgbClr val="E11B2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ctr"/>
                      <a:endParaRPr lang="en-US" sz="900" b="0" i="0" u="none" strike="noStrike" dirty="0">
                        <a:solidFill>
                          <a:srgbClr val="000000"/>
                        </a:solidFill>
                        <a:effectLst/>
                        <a:latin typeface="Arial" panose="020B0604020202020204" pitchFamily="34" charset="0"/>
                      </a:endParaRPr>
                    </a:p>
                  </a:txBody>
                  <a:tcPr marL="0" marR="0" marT="0" marB="0" anchor="ctr">
                    <a:lnL>
                      <a:noFill/>
                    </a:lnL>
                    <a:lnR w="6350" cap="flat" cmpd="sng" algn="ctr">
                      <a:noFill/>
                      <a:prstDash val="solid"/>
                      <a:round/>
                      <a:headEnd type="none" w="med" len="med"/>
                      <a:tailEnd type="none" w="med" len="med"/>
                    </a:lnR>
                    <a:lnT w="28575" cap="flat" cmpd="sng" algn="ctr">
                      <a:solidFill>
                        <a:srgbClr val="E11B2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ctr"/>
                      <a:endParaRPr lang="en-US" sz="900" b="0" i="0" u="none" strike="noStrike" dirty="0">
                        <a:solidFill>
                          <a:srgbClr val="000000"/>
                        </a:solidFill>
                        <a:effectLst/>
                        <a:latin typeface="Arial" panose="020B0604020202020204" pitchFamily="34" charset="0"/>
                      </a:endParaRPr>
                    </a:p>
                  </a:txBody>
                  <a:tcPr marL="0" marR="0" marT="0" marB="0" anchor="ctr">
                    <a:lnL w="6350" cap="flat" cmpd="sng" algn="ctr">
                      <a:noFill/>
                      <a:prstDash val="solid"/>
                      <a:round/>
                      <a:headEnd type="none" w="med" len="med"/>
                      <a:tailEnd type="none" w="med" len="med"/>
                    </a:lnL>
                    <a:lnR>
                      <a:noFill/>
                    </a:lnR>
                    <a:lnT w="28575" cap="flat" cmpd="sng" algn="ctr">
                      <a:solidFill>
                        <a:srgbClr val="E11B2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ctr"/>
                      <a:endParaRPr lang="en-US" sz="900" b="0" i="0" u="none" strike="noStrike" dirty="0">
                        <a:solidFill>
                          <a:srgbClr val="000000"/>
                        </a:solidFill>
                        <a:effectLst/>
                        <a:latin typeface="Arial" panose="020B0604020202020204" pitchFamily="34" charset="0"/>
                      </a:endParaRPr>
                    </a:p>
                  </a:txBody>
                  <a:tcPr marL="0" marR="0" marT="0" marB="0" anchor="ctr">
                    <a:lnL>
                      <a:noFill/>
                    </a:lnL>
                    <a:lnR w="6350" cap="flat" cmpd="sng" algn="ctr">
                      <a:noFill/>
                      <a:prstDash val="solid"/>
                      <a:round/>
                      <a:headEnd type="none" w="med" len="med"/>
                      <a:tailEnd type="none" w="med" len="med"/>
                    </a:lnR>
                    <a:lnT w="28575" cap="flat" cmpd="sng" algn="ctr">
                      <a:solidFill>
                        <a:srgbClr val="E11B2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987670308"/>
                  </a:ext>
                </a:extLst>
              </a:tr>
              <a:tr h="201168">
                <a:tc>
                  <a:txBody>
                    <a:bodyPr/>
                    <a:lstStyle/>
                    <a:p>
                      <a:pPr algn="l" fontAlgn="ctr"/>
                      <a:r>
                        <a:rPr lang="en-US" sz="900" b="0" i="0" u="none" strike="noStrike" dirty="0">
                          <a:solidFill>
                            <a:srgbClr val="000000"/>
                          </a:solidFill>
                          <a:effectLst/>
                          <a:latin typeface="Arial" panose="020B0604020202020204" pitchFamily="34" charset="0"/>
                        </a:rPr>
                        <a:t>0% Return-Seeking</a:t>
                      </a:r>
                    </a:p>
                  </a:txBody>
                  <a:tcPr marL="11430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Arial" panose="020B0604020202020204" pitchFamily="34" charset="0"/>
                        </a:rPr>
                        <a:t>$112.3 </a:t>
                      </a:r>
                    </a:p>
                  </a:txBody>
                  <a:tcPr marL="0" marR="0" marT="0" marB="0" anchor="ctr">
                    <a:lnL w="6350" cap="flat" cmpd="sng" algn="ctr">
                      <a:solidFill>
                        <a:srgbClr val="FFFFFF"/>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Arial" panose="020B0604020202020204" pitchFamily="34" charset="0"/>
                        </a:rPr>
                        <a:t>$118.6 </a:t>
                      </a:r>
                    </a:p>
                  </a:txBody>
                  <a:tcPr marL="0" marR="0" marT="0" marB="0" anchor="ctr">
                    <a:lnL>
                      <a:noFill/>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40%</a:t>
                      </a:r>
                    </a:p>
                  </a:txBody>
                  <a:tcPr marL="0" marR="0" marT="0" marB="0" anchor="ctr">
                    <a:lnL w="6350" cap="flat" cmpd="sng" algn="ctr">
                      <a:solidFill>
                        <a:srgbClr val="FFFFFF"/>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29%</a:t>
                      </a:r>
                    </a:p>
                  </a:txBody>
                  <a:tcPr marL="0" marR="0" marT="0" marB="0" anchor="ctr">
                    <a:lnL>
                      <a:noFill/>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1353192"/>
                  </a:ext>
                </a:extLst>
              </a:tr>
              <a:tr h="201168">
                <a:tc>
                  <a:txBody>
                    <a:bodyPr/>
                    <a:lstStyle/>
                    <a:p>
                      <a:pPr algn="l" fontAlgn="ctr"/>
                      <a:r>
                        <a:rPr lang="en-US" sz="900" b="0" i="0" u="none" strike="noStrike" dirty="0">
                          <a:solidFill>
                            <a:srgbClr val="000000"/>
                          </a:solidFill>
                          <a:effectLst/>
                          <a:latin typeface="Arial" panose="020B0604020202020204" pitchFamily="34" charset="0"/>
                        </a:rPr>
                        <a:t>10% Return-Seeking</a:t>
                      </a:r>
                    </a:p>
                  </a:txBody>
                  <a:tcPr marL="11430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$106.6 </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Arial" panose="020B0604020202020204" pitchFamily="34" charset="0"/>
                        </a:rPr>
                        <a:t>$117.4 </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43%</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30%</a:t>
                      </a:r>
                    </a:p>
                  </a:txBody>
                  <a:tcPr marL="0" marR="0" marT="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9494889"/>
                  </a:ext>
                </a:extLst>
              </a:tr>
              <a:tr h="201168">
                <a:tc>
                  <a:txBody>
                    <a:bodyPr/>
                    <a:lstStyle/>
                    <a:p>
                      <a:pPr algn="l" fontAlgn="ctr"/>
                      <a:r>
                        <a:rPr lang="en-US" sz="900" b="0" i="0" u="none" strike="noStrike" dirty="0">
                          <a:solidFill>
                            <a:srgbClr val="000000"/>
                          </a:solidFill>
                          <a:effectLst/>
                          <a:latin typeface="Arial" panose="020B0604020202020204" pitchFamily="34" charset="0"/>
                        </a:rPr>
                        <a:t>20% Return-Seeking</a:t>
                      </a:r>
                    </a:p>
                  </a:txBody>
                  <a:tcPr marL="11430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$100.8 </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Arial" panose="020B0604020202020204" pitchFamily="34" charset="0"/>
                        </a:rPr>
                        <a:t>$118.5 </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Arial" panose="020B0604020202020204" pitchFamily="34" charset="0"/>
                        </a:rPr>
                        <a:t>47%</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32%</a:t>
                      </a:r>
                    </a:p>
                  </a:txBody>
                  <a:tcPr marL="0" marR="0" marT="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6868088"/>
                  </a:ext>
                </a:extLst>
              </a:tr>
              <a:tr h="201168">
                <a:tc>
                  <a:txBody>
                    <a:bodyPr/>
                    <a:lstStyle/>
                    <a:p>
                      <a:pPr algn="l" fontAlgn="ctr"/>
                      <a:r>
                        <a:rPr lang="en-US" sz="900" b="0" i="0" u="none" strike="noStrike" dirty="0">
                          <a:solidFill>
                            <a:srgbClr val="000000"/>
                          </a:solidFill>
                          <a:effectLst/>
                          <a:latin typeface="Arial" panose="020B0604020202020204" pitchFamily="34" charset="0"/>
                        </a:rPr>
                        <a:t>30% Return-Seeking</a:t>
                      </a:r>
                    </a:p>
                  </a:txBody>
                  <a:tcPr marL="11430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$95.1 </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$120.7 </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Arial" panose="020B0604020202020204" pitchFamily="34" charset="0"/>
                        </a:rPr>
                        <a:t>52%</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32%</a:t>
                      </a:r>
                    </a:p>
                  </a:txBody>
                  <a:tcPr marL="0" marR="0" marT="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1168">
                <a:tc>
                  <a:txBody>
                    <a:bodyPr/>
                    <a:lstStyle/>
                    <a:p>
                      <a:pPr algn="l" fontAlgn="ctr"/>
                      <a:r>
                        <a:rPr lang="en-US" sz="900" b="0" i="0" u="none" strike="noStrike" dirty="0">
                          <a:solidFill>
                            <a:srgbClr val="000000"/>
                          </a:solidFill>
                          <a:effectLst/>
                          <a:latin typeface="Arial" panose="020B0604020202020204" pitchFamily="34" charset="0"/>
                        </a:rPr>
                        <a:t>40% Return-Seeking</a:t>
                      </a:r>
                    </a:p>
                  </a:txBody>
                  <a:tcPr marL="11430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$89.7 </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$123.5 </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Arial" panose="020B0604020202020204" pitchFamily="34" charset="0"/>
                        </a:rPr>
                        <a:t>59%</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33%</a:t>
                      </a:r>
                    </a:p>
                  </a:txBody>
                  <a:tcPr marL="0" marR="0" marT="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1275834"/>
                  </a:ext>
                </a:extLst>
              </a:tr>
              <a:tr h="201168">
                <a:tc>
                  <a:txBody>
                    <a:bodyPr/>
                    <a:lstStyle/>
                    <a:p>
                      <a:pPr algn="l" fontAlgn="ctr"/>
                      <a:r>
                        <a:rPr lang="en-US" sz="900" b="0" i="0" u="none" strike="noStrike" dirty="0">
                          <a:solidFill>
                            <a:srgbClr val="000000"/>
                          </a:solidFill>
                          <a:effectLst/>
                          <a:latin typeface="Arial" panose="020B0604020202020204" pitchFamily="34" charset="0"/>
                        </a:rPr>
                        <a:t>50% Return-Seeking</a:t>
                      </a:r>
                    </a:p>
                  </a:txBody>
                  <a:tcPr marL="11430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$84.2 </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$126.4 </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Arial" panose="020B0604020202020204" pitchFamily="34" charset="0"/>
                        </a:rPr>
                        <a:t>67%</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34%</a:t>
                      </a:r>
                    </a:p>
                  </a:txBody>
                  <a:tcPr marL="0" marR="0" marT="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6996891"/>
                  </a:ext>
                </a:extLst>
              </a:tr>
              <a:tr h="201168">
                <a:tc>
                  <a:txBody>
                    <a:bodyPr/>
                    <a:lstStyle/>
                    <a:p>
                      <a:pPr algn="l" fontAlgn="ctr"/>
                      <a:r>
                        <a:rPr lang="en-US" sz="900" b="0" i="0" u="none" strike="noStrike" dirty="0">
                          <a:solidFill>
                            <a:srgbClr val="000000"/>
                          </a:solidFill>
                          <a:effectLst/>
                          <a:latin typeface="Arial" panose="020B0604020202020204" pitchFamily="34" charset="0"/>
                        </a:rPr>
                        <a:t>60% Return-Seeking</a:t>
                      </a:r>
                    </a:p>
                  </a:txBody>
                  <a:tcPr marL="11430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$78.9 </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$129.2 </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Arial" panose="020B0604020202020204" pitchFamily="34" charset="0"/>
                        </a:rPr>
                        <a:t>77%</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34%</a:t>
                      </a:r>
                    </a:p>
                  </a:txBody>
                  <a:tcPr marL="0" marR="0" marT="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9151122"/>
                  </a:ext>
                </a:extLst>
              </a:tr>
              <a:tr h="201168">
                <a:tc>
                  <a:txBody>
                    <a:bodyPr/>
                    <a:lstStyle/>
                    <a:p>
                      <a:pPr algn="l" fontAlgn="ctr"/>
                      <a:r>
                        <a:rPr lang="en-US" sz="900" b="0" i="0" u="none" strike="noStrike" dirty="0">
                          <a:solidFill>
                            <a:srgbClr val="000000"/>
                          </a:solidFill>
                          <a:effectLst/>
                          <a:latin typeface="Arial" panose="020B0604020202020204" pitchFamily="34" charset="0"/>
                        </a:rPr>
                        <a:t>70% Return-Seeking</a:t>
                      </a:r>
                    </a:p>
                  </a:txBody>
                  <a:tcPr marL="11430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$74.1 </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$132.3 </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Arial" panose="020B0604020202020204" pitchFamily="34" charset="0"/>
                        </a:rPr>
                        <a:t>88%</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35%</a:t>
                      </a:r>
                    </a:p>
                  </a:txBody>
                  <a:tcPr marL="0" marR="0" marT="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285706"/>
                  </a:ext>
                </a:extLst>
              </a:tr>
              <a:tr h="201168">
                <a:tc>
                  <a:txBody>
                    <a:bodyPr/>
                    <a:lstStyle/>
                    <a:p>
                      <a:pPr algn="l" fontAlgn="ctr"/>
                      <a:r>
                        <a:rPr lang="en-US" sz="900" b="0" i="0" u="none" strike="noStrike" dirty="0">
                          <a:solidFill>
                            <a:srgbClr val="000000"/>
                          </a:solidFill>
                          <a:effectLst/>
                          <a:latin typeface="Arial" panose="020B0604020202020204" pitchFamily="34" charset="0"/>
                        </a:rPr>
                        <a:t>80% Return-Seeking</a:t>
                      </a:r>
                    </a:p>
                  </a:txBody>
                  <a:tcPr marL="11430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$70.0 </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$135.7 </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Arial" panose="020B0604020202020204" pitchFamily="34" charset="0"/>
                        </a:rPr>
                        <a:t>101%</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35%</a:t>
                      </a:r>
                    </a:p>
                  </a:txBody>
                  <a:tcPr marL="0" marR="0" marT="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2517490"/>
                  </a:ext>
                </a:extLst>
              </a:tr>
              <a:tr h="201168">
                <a:tc>
                  <a:txBody>
                    <a:bodyPr/>
                    <a:lstStyle/>
                    <a:p>
                      <a:pPr algn="l" fontAlgn="ctr"/>
                      <a:r>
                        <a:rPr lang="en-US" sz="900" b="0" i="0" u="none" strike="noStrike" dirty="0">
                          <a:solidFill>
                            <a:srgbClr val="000000"/>
                          </a:solidFill>
                          <a:effectLst/>
                          <a:latin typeface="Arial" panose="020B0604020202020204" pitchFamily="34" charset="0"/>
                        </a:rPr>
                        <a:t>90% Return-Seeking</a:t>
                      </a:r>
                    </a:p>
                  </a:txBody>
                  <a:tcPr marL="11430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$66.7 </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$139.0 </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116%</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Arial" panose="020B0604020202020204" pitchFamily="34" charset="0"/>
                        </a:rPr>
                        <a:t>36%</a:t>
                      </a:r>
                    </a:p>
                  </a:txBody>
                  <a:tcPr marL="0" marR="0" marT="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1168">
                <a:tc>
                  <a:txBody>
                    <a:bodyPr/>
                    <a:lstStyle/>
                    <a:p>
                      <a:pPr algn="l" fontAlgn="ctr"/>
                      <a:r>
                        <a:rPr lang="en-US" sz="900" b="0" i="0" u="none" strike="noStrike" dirty="0">
                          <a:solidFill>
                            <a:srgbClr val="000000"/>
                          </a:solidFill>
                          <a:effectLst/>
                          <a:latin typeface="Arial" panose="020B0604020202020204" pitchFamily="34" charset="0"/>
                        </a:rPr>
                        <a:t>100% Return-Seeking</a:t>
                      </a:r>
                    </a:p>
                  </a:txBody>
                  <a:tcPr marL="11430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$64.2 </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$142.4 </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131%</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Arial" panose="020B0604020202020204" pitchFamily="34" charset="0"/>
                        </a:rPr>
                        <a:t>36%</a:t>
                      </a:r>
                    </a:p>
                  </a:txBody>
                  <a:tcPr marL="0" marR="0" marT="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205856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Summary and Conclusions</a:t>
            </a:r>
            <a:endParaRPr lang="en-US" sz="1600" dirty="0"/>
          </a:p>
        </p:txBody>
      </p:sp>
      <p:sp>
        <p:nvSpPr>
          <p:cNvPr id="13" name="Rectangle 10"/>
          <p:cNvSpPr>
            <a:spLocks noChangeArrowheads="1"/>
          </p:cNvSpPr>
          <p:nvPr/>
        </p:nvSpPr>
        <p:spPr bwMode="auto">
          <a:xfrm>
            <a:off x="1591380" y="857251"/>
            <a:ext cx="7209720" cy="1400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0" rIns="0" bIns="0" anchor="ctr"/>
          <a:lstStyle>
            <a:lvl1pPr marL="342900" indent="-342900" algn="ctr" eaLnBrk="0" hangingPunct="0">
              <a:defRPr sz="2400">
                <a:solidFill>
                  <a:schemeClr val="tx1"/>
                </a:solidFill>
                <a:latin typeface="Arial" charset="0"/>
              </a:defRPr>
            </a:lvl1pPr>
            <a:lvl2pPr marL="228600" indent="-227013"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169863" marR="0" lvl="1" indent="-169863" algn="l" defTabSz="914400" rtl="0" eaLnBrk="0" fontAlgn="base" latinLnBrk="0" hangingPunct="0">
              <a:lnSpc>
                <a:spcPct val="100000"/>
              </a:lnSpc>
              <a:spcBef>
                <a:spcPct val="25000"/>
              </a:spcBef>
              <a:spcAft>
                <a:spcPct val="0"/>
              </a:spcAft>
              <a:buClr>
                <a:srgbClr val="E11B22"/>
              </a:buClr>
              <a:buSzTx/>
              <a:buFont typeface="Wingdings" panose="05000000000000000000" pitchFamily="2" charset="2"/>
              <a:buChar char="§"/>
              <a:tabLst/>
              <a:defRPr/>
            </a:pPr>
            <a:r>
              <a:rPr kumimoji="0" 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We believe the current portfolio is well-diversified with 81% return-seeking assets</a:t>
            </a:r>
          </a:p>
          <a:p>
            <a:pPr marL="169863" marR="0" lvl="1" indent="-169863" algn="l" defTabSz="914400" rtl="0" eaLnBrk="0" fontAlgn="base" latinLnBrk="0" hangingPunct="0">
              <a:lnSpc>
                <a:spcPct val="100000"/>
              </a:lnSpc>
              <a:spcBef>
                <a:spcPct val="25000"/>
              </a:spcBef>
              <a:spcAft>
                <a:spcPct val="0"/>
              </a:spcAft>
              <a:buClr>
                <a:srgbClr val="E11B22"/>
              </a:buClr>
              <a:buSzTx/>
              <a:buFont typeface="Wingdings" panose="05000000000000000000" pitchFamily="2" charset="2"/>
              <a:buChar char="§"/>
              <a:tabLst/>
              <a:defRPr/>
            </a:pPr>
            <a:r>
              <a:rPr kumimoji="0" lang="en-US" alt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The equity risk premium is 3.92% in this 2021 Asset-Liability Study, compared to 5.15% from 2020; the change is driven by the combination of lower projected equity returns and higher fixed income returns year-over-year</a:t>
            </a:r>
            <a:endParaRPr kumimoji="0" 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endParaRPr>
          </a:p>
          <a:p>
            <a:pPr marL="169863" marR="0" lvl="1" indent="-169863" algn="l" defTabSz="914400" rtl="0" eaLnBrk="0" fontAlgn="base" latinLnBrk="0" hangingPunct="0">
              <a:lnSpc>
                <a:spcPct val="100000"/>
              </a:lnSpc>
              <a:spcBef>
                <a:spcPct val="25000"/>
              </a:spcBef>
              <a:spcAft>
                <a:spcPct val="0"/>
              </a:spcAft>
              <a:buClr>
                <a:srgbClr val="E11B22"/>
              </a:buClr>
              <a:buSzTx/>
              <a:buFont typeface="Wingdings" panose="05000000000000000000" pitchFamily="2" charset="2"/>
              <a:buChar char="§"/>
              <a:tabLst/>
              <a:defRPr/>
            </a:pPr>
            <a:r>
              <a:rPr kumimoji="0" lang="en-US" alt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Asset returns (6.13%) are not expected to keep pace with the actuarial assumed rate of return (7.00%)</a:t>
            </a:r>
          </a:p>
        </p:txBody>
      </p:sp>
      <p:sp>
        <p:nvSpPr>
          <p:cNvPr id="19" name="Rectangle 10"/>
          <p:cNvSpPr>
            <a:spLocks noChangeArrowheads="1"/>
          </p:cNvSpPr>
          <p:nvPr/>
        </p:nvSpPr>
        <p:spPr bwMode="auto">
          <a:xfrm>
            <a:off x="2765629" y="2372800"/>
            <a:ext cx="5943396" cy="18039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342900" indent="-342900" algn="ctr" eaLnBrk="0" hangingPunct="0">
              <a:defRPr sz="2400">
                <a:solidFill>
                  <a:schemeClr val="tx1"/>
                </a:solidFill>
                <a:latin typeface="Arial" charset="0"/>
              </a:defRPr>
            </a:lvl1pPr>
            <a:lvl2pPr marL="228600" indent="-227013"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227013" marR="0" lvl="1" indent="-227013" algn="l" defTabSz="914400" rtl="0" eaLnBrk="0" fontAlgn="base" latinLnBrk="0" hangingPunct="0">
              <a:lnSpc>
                <a:spcPct val="100000"/>
              </a:lnSpc>
              <a:spcBef>
                <a:spcPct val="25000"/>
              </a:spcBef>
              <a:spcAft>
                <a:spcPct val="0"/>
              </a:spcAft>
              <a:buClr>
                <a:srgbClr val="00B0F0"/>
              </a:buClr>
              <a:buSzTx/>
              <a:buFont typeface="Wingdings" panose="05000000000000000000" pitchFamily="2" charset="2"/>
              <a:buChar char="§"/>
              <a:tabLst/>
              <a:defRPr/>
            </a:pPr>
            <a:endParaRPr kumimoji="0" lang="en-US" altLang="en-US" sz="12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endParaRPr>
          </a:p>
        </p:txBody>
      </p:sp>
      <p:sp>
        <p:nvSpPr>
          <p:cNvPr id="10" name="Rectangle 10">
            <a:extLst>
              <a:ext uri="{FF2B5EF4-FFF2-40B4-BE49-F238E27FC236}">
                <a16:creationId xmlns:a16="http://schemas.microsoft.com/office/drawing/2014/main" id="{3677463C-1DE7-4CBD-B7DE-9D62C95BD4E6}"/>
              </a:ext>
            </a:extLst>
          </p:cNvPr>
          <p:cNvSpPr>
            <a:spLocks noChangeArrowheads="1"/>
          </p:cNvSpPr>
          <p:nvPr/>
        </p:nvSpPr>
        <p:spPr bwMode="auto">
          <a:xfrm>
            <a:off x="2205406" y="2054172"/>
            <a:ext cx="6606653" cy="141750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0" rIns="0" bIns="0" anchor="ctr"/>
          <a:lstStyle>
            <a:lvl1pPr marL="342900" indent="-342900" algn="ctr" eaLnBrk="0" hangingPunct="0">
              <a:defRPr sz="2400">
                <a:solidFill>
                  <a:schemeClr val="tx1"/>
                </a:solidFill>
                <a:latin typeface="Arial" charset="0"/>
              </a:defRPr>
            </a:lvl1pPr>
            <a:lvl2pPr marL="228600" indent="-227013"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169863" marR="0" lvl="1" indent="-169863" algn="l" defTabSz="914400" rtl="0" eaLnBrk="0" fontAlgn="base" latinLnBrk="0" hangingPunct="0">
              <a:lnSpc>
                <a:spcPct val="100000"/>
              </a:lnSpc>
              <a:spcBef>
                <a:spcPct val="25000"/>
              </a:spcBef>
              <a:spcAft>
                <a:spcPct val="0"/>
              </a:spcAft>
              <a:buClr>
                <a:srgbClr val="5EB6E4"/>
              </a:buClr>
              <a:buSzTx/>
              <a:buFont typeface="Wingdings" panose="05000000000000000000" pitchFamily="2" charset="2"/>
              <a:buChar char="§"/>
              <a:tabLst/>
              <a:defRPr/>
            </a:pPr>
            <a:r>
              <a:rPr kumimoji="0" lang="en-US" alt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Longer time horizons are expected to reward higher levels of risk; shorter time horizons are not</a:t>
            </a:r>
          </a:p>
          <a:p>
            <a:pPr marL="169863" marR="0" lvl="1" indent="-169863" algn="l" defTabSz="914400" rtl="0" eaLnBrk="0" fontAlgn="base" latinLnBrk="0" hangingPunct="0">
              <a:lnSpc>
                <a:spcPct val="100000"/>
              </a:lnSpc>
              <a:spcBef>
                <a:spcPct val="25000"/>
              </a:spcBef>
              <a:spcAft>
                <a:spcPct val="0"/>
              </a:spcAft>
              <a:buClr>
                <a:srgbClr val="5EB6E4"/>
              </a:buClr>
              <a:buSzTx/>
              <a:buFont typeface="Wingdings" panose="05000000000000000000" pitchFamily="2" charset="2"/>
              <a:buChar char="§"/>
              <a:tabLst/>
              <a:defRPr/>
            </a:pPr>
            <a:r>
              <a:rPr kumimoji="0" lang="en-US" alt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The funded ratio is expected to improve with FYE 2021 returns and then remain relatively flat over the course of the projection period in our central expectation (50</a:t>
            </a:r>
            <a:r>
              <a:rPr kumimoji="0" lang="en-US" altLang="en-US" sz="11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th</a:t>
            </a:r>
            <a:r>
              <a:rPr kumimoji="0" lang="en-US" alt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percentile outcome)</a:t>
            </a:r>
          </a:p>
          <a:p>
            <a:pPr marL="169863" marR="0" lvl="1" indent="-169863" algn="l" defTabSz="914400" rtl="0" eaLnBrk="0" fontAlgn="base" latinLnBrk="0" hangingPunct="0">
              <a:lnSpc>
                <a:spcPct val="100000"/>
              </a:lnSpc>
              <a:spcBef>
                <a:spcPct val="25000"/>
              </a:spcBef>
              <a:spcAft>
                <a:spcPct val="0"/>
              </a:spcAft>
              <a:buClr>
                <a:srgbClr val="5EB6E4"/>
              </a:buClr>
              <a:buSzTx/>
              <a:buFont typeface="Wingdings" panose="05000000000000000000" pitchFamily="2" charset="2"/>
              <a:buChar char="§"/>
              <a:tabLst/>
              <a:defRPr/>
            </a:pPr>
            <a:r>
              <a:rPr kumimoji="0" lang="en-US" alt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Adverse market experience could significantly impact the funded status of the Plan over the projection period, albeit with low likelihood</a:t>
            </a:r>
          </a:p>
        </p:txBody>
      </p:sp>
      <p:grpSp>
        <p:nvGrpSpPr>
          <p:cNvPr id="3" name="Group 2">
            <a:extLst>
              <a:ext uri="{FF2B5EF4-FFF2-40B4-BE49-F238E27FC236}">
                <a16:creationId xmlns:a16="http://schemas.microsoft.com/office/drawing/2014/main" id="{819714A5-768C-40B4-8F32-ECD0BAB3E577}"/>
              </a:ext>
            </a:extLst>
          </p:cNvPr>
          <p:cNvGrpSpPr/>
          <p:nvPr/>
        </p:nvGrpSpPr>
        <p:grpSpPr>
          <a:xfrm>
            <a:off x="364850" y="852468"/>
            <a:ext cx="1834515" cy="3825039"/>
            <a:chOff x="364850" y="852467"/>
            <a:chExt cx="1956506" cy="4079404"/>
          </a:xfrm>
        </p:grpSpPr>
        <p:sp>
          <p:nvSpPr>
            <p:cNvPr id="7" name="Freeform 14"/>
            <p:cNvSpPr>
              <a:spLocks noChangeAspect="1"/>
            </p:cNvSpPr>
            <p:nvPr/>
          </p:nvSpPr>
          <p:spPr bwMode="auto">
            <a:xfrm>
              <a:off x="364850" y="852467"/>
              <a:ext cx="1296404" cy="1499030"/>
            </a:xfrm>
            <a:custGeom>
              <a:avLst/>
              <a:gdLst>
                <a:gd name="T0" fmla="*/ 723 w 723"/>
                <a:gd name="T1" fmla="*/ 626 h 836"/>
                <a:gd name="T2" fmla="*/ 361 w 723"/>
                <a:gd name="T3" fmla="*/ 836 h 836"/>
                <a:gd name="T4" fmla="*/ 0 w 723"/>
                <a:gd name="T5" fmla="*/ 626 h 836"/>
                <a:gd name="T6" fmla="*/ 0 w 723"/>
                <a:gd name="T7" fmla="*/ 210 h 836"/>
                <a:gd name="T8" fmla="*/ 361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1" y="836"/>
                  </a:lnTo>
                  <a:lnTo>
                    <a:pt x="0" y="626"/>
                  </a:lnTo>
                  <a:lnTo>
                    <a:pt x="0" y="210"/>
                  </a:lnTo>
                  <a:lnTo>
                    <a:pt x="361" y="0"/>
                  </a:lnTo>
                  <a:lnTo>
                    <a:pt x="723" y="210"/>
                  </a:lnTo>
                  <a:lnTo>
                    <a:pt x="723" y="626"/>
                  </a:lnTo>
                  <a:close/>
                </a:path>
              </a:pathLst>
            </a:custGeom>
            <a:solidFill>
              <a:srgbClr val="E11B22"/>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Investment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Analysis</a:t>
              </a:r>
            </a:p>
          </p:txBody>
        </p:sp>
        <p:sp>
          <p:nvSpPr>
            <p:cNvPr id="8" name="Freeform 14"/>
            <p:cNvSpPr>
              <a:spLocks noChangeAspect="1"/>
            </p:cNvSpPr>
            <p:nvPr/>
          </p:nvSpPr>
          <p:spPr bwMode="auto">
            <a:xfrm>
              <a:off x="1024952" y="2146826"/>
              <a:ext cx="1296404" cy="1499031"/>
            </a:xfrm>
            <a:custGeom>
              <a:avLst/>
              <a:gdLst>
                <a:gd name="T0" fmla="*/ 723 w 723"/>
                <a:gd name="T1" fmla="*/ 626 h 836"/>
                <a:gd name="T2" fmla="*/ 361 w 723"/>
                <a:gd name="T3" fmla="*/ 836 h 836"/>
                <a:gd name="T4" fmla="*/ 0 w 723"/>
                <a:gd name="T5" fmla="*/ 626 h 836"/>
                <a:gd name="T6" fmla="*/ 0 w 723"/>
                <a:gd name="T7" fmla="*/ 210 h 836"/>
                <a:gd name="T8" fmla="*/ 361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1" y="836"/>
                  </a:lnTo>
                  <a:lnTo>
                    <a:pt x="0" y="626"/>
                  </a:lnTo>
                  <a:lnTo>
                    <a:pt x="0" y="210"/>
                  </a:lnTo>
                  <a:lnTo>
                    <a:pt x="361" y="0"/>
                  </a:lnTo>
                  <a:lnTo>
                    <a:pt x="723" y="210"/>
                  </a:lnTo>
                  <a:lnTo>
                    <a:pt x="723" y="626"/>
                  </a:lnTo>
                  <a:close/>
                </a:path>
              </a:pathLst>
            </a:custGeom>
            <a:solidFill>
              <a:srgbClr val="5EB6E4"/>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Asset-Liability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Projection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Analysis</a:t>
              </a:r>
            </a:p>
          </p:txBody>
        </p:sp>
        <p:sp>
          <p:nvSpPr>
            <p:cNvPr id="11" name="Freeform 14">
              <a:extLst>
                <a:ext uri="{FF2B5EF4-FFF2-40B4-BE49-F238E27FC236}">
                  <a16:creationId xmlns:a16="http://schemas.microsoft.com/office/drawing/2014/main" id="{51C16BB8-B9E5-4D97-9AD6-2238F27AED4F}"/>
                </a:ext>
              </a:extLst>
            </p:cNvPr>
            <p:cNvSpPr>
              <a:spLocks noChangeAspect="1"/>
            </p:cNvSpPr>
            <p:nvPr/>
          </p:nvSpPr>
          <p:spPr bwMode="auto">
            <a:xfrm>
              <a:off x="364850" y="3432841"/>
              <a:ext cx="1296404" cy="1499030"/>
            </a:xfrm>
            <a:custGeom>
              <a:avLst/>
              <a:gdLst>
                <a:gd name="T0" fmla="*/ 723 w 723"/>
                <a:gd name="T1" fmla="*/ 626 h 836"/>
                <a:gd name="T2" fmla="*/ 361 w 723"/>
                <a:gd name="T3" fmla="*/ 836 h 836"/>
                <a:gd name="T4" fmla="*/ 0 w 723"/>
                <a:gd name="T5" fmla="*/ 626 h 836"/>
                <a:gd name="T6" fmla="*/ 0 w 723"/>
                <a:gd name="T7" fmla="*/ 210 h 836"/>
                <a:gd name="T8" fmla="*/ 361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1" y="836"/>
                  </a:lnTo>
                  <a:lnTo>
                    <a:pt x="0" y="626"/>
                  </a:lnTo>
                  <a:lnTo>
                    <a:pt x="0" y="210"/>
                  </a:lnTo>
                  <a:lnTo>
                    <a:pt x="361" y="0"/>
                  </a:lnTo>
                  <a:lnTo>
                    <a:pt x="723" y="210"/>
                  </a:lnTo>
                  <a:lnTo>
                    <a:pt x="723" y="626"/>
                  </a:lnTo>
                  <a:close/>
                </a:path>
              </a:pathLst>
            </a:custGeom>
            <a:solidFill>
              <a:srgbClr val="4D4F53"/>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Liquidity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Analysis</a:t>
              </a:r>
            </a:p>
          </p:txBody>
        </p:sp>
      </p:grpSp>
      <p:sp>
        <p:nvSpPr>
          <p:cNvPr id="12" name="Rectangle 10">
            <a:extLst>
              <a:ext uri="{FF2B5EF4-FFF2-40B4-BE49-F238E27FC236}">
                <a16:creationId xmlns:a16="http://schemas.microsoft.com/office/drawing/2014/main" id="{1228CF86-A480-4DA8-8C5D-F6E91A8CB2B8}"/>
              </a:ext>
            </a:extLst>
          </p:cNvPr>
          <p:cNvSpPr>
            <a:spLocks noChangeArrowheads="1"/>
          </p:cNvSpPr>
          <p:nvPr/>
        </p:nvSpPr>
        <p:spPr bwMode="auto">
          <a:xfrm>
            <a:off x="1591379" y="3271946"/>
            <a:ext cx="7220679" cy="139530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0" rIns="0" bIns="0" anchor="ctr"/>
          <a:lstStyle>
            <a:lvl1pPr marL="342900" indent="-342900" algn="ctr" eaLnBrk="0" hangingPunct="0">
              <a:defRPr sz="2400">
                <a:solidFill>
                  <a:schemeClr val="tx1"/>
                </a:solidFill>
                <a:latin typeface="Arial" charset="0"/>
              </a:defRPr>
            </a:lvl1pPr>
            <a:lvl2pPr marL="228600" indent="-227013"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173736" marR="0" lvl="1" indent="-173736" algn="l" defTabSz="914400" rtl="0" eaLnBrk="0" fontAlgn="base" latinLnBrk="0" hangingPunct="0">
              <a:lnSpc>
                <a:spcPct val="100000"/>
              </a:lnSpc>
              <a:spcBef>
                <a:spcPct val="25000"/>
              </a:spcBef>
              <a:spcAft>
                <a:spcPct val="0"/>
              </a:spcAft>
              <a:buClr>
                <a:srgbClr val="4D4F53"/>
              </a:buClr>
              <a:buSzTx/>
              <a:buFont typeface="Wingdings" panose="05000000000000000000" pitchFamily="2" charset="2"/>
              <a:buChar char="§"/>
              <a:tabLst/>
              <a:defRPr/>
            </a:pPr>
            <a:r>
              <a:rPr kumimoji="0" lang="en-US" altLang="en-US" sz="11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The current portfolio is projected to have sufficient liquidity in the modeled Base, Recession, and Dark Skies scenarios</a:t>
            </a:r>
          </a:p>
        </p:txBody>
      </p:sp>
    </p:spTree>
    <p:extLst>
      <p:ext uri="{BB962C8B-B14F-4D97-AF65-F5344CB8AC3E}">
        <p14:creationId xmlns:p14="http://schemas.microsoft.com/office/powerpoint/2010/main" val="3778710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760" y="3092352"/>
            <a:ext cx="8412480" cy="616744"/>
          </a:xfrm>
        </p:spPr>
        <p:txBody>
          <a:bodyPr/>
          <a:lstStyle/>
          <a:p>
            <a:r>
              <a:rPr lang="en-US" dirty="0"/>
              <a:t>Pension Asset-Liability Study: Initial Results</a:t>
            </a:r>
          </a:p>
        </p:txBody>
      </p:sp>
      <p:sp>
        <p:nvSpPr>
          <p:cNvPr id="3" name="Subtitle 2"/>
          <p:cNvSpPr>
            <a:spLocks noGrp="1"/>
          </p:cNvSpPr>
          <p:nvPr>
            <p:ph type="subTitle" idx="1"/>
          </p:nvPr>
        </p:nvSpPr>
        <p:spPr/>
        <p:txBody>
          <a:bodyPr/>
          <a:lstStyle/>
          <a:p>
            <a:r>
              <a:rPr lang="en-US" dirty="0"/>
              <a:t>Florida State Board of Administration</a:t>
            </a:r>
          </a:p>
          <a:p>
            <a:r>
              <a:rPr lang="en-US" dirty="0"/>
              <a:t>August 2021</a:t>
            </a:r>
          </a:p>
        </p:txBody>
      </p:sp>
    </p:spTree>
    <p:extLst>
      <p:ext uri="{BB962C8B-B14F-4D97-AF65-F5344CB8AC3E}">
        <p14:creationId xmlns:p14="http://schemas.microsoft.com/office/powerpoint/2010/main" val="1585633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ctrTitle"/>
          </p:nvPr>
        </p:nvSpPr>
        <p:spPr/>
        <p:txBody>
          <a:bodyPr/>
          <a:lstStyle/>
          <a:p>
            <a:r>
              <a:rPr lang="en-US" dirty="0"/>
              <a:t>Appendix</a:t>
            </a:r>
          </a:p>
        </p:txBody>
      </p:sp>
      <p:sp>
        <p:nvSpPr>
          <p:cNvPr id="4" name="Subtitle 3"/>
          <p:cNvSpPr>
            <a:spLocks noGrp="1"/>
          </p:cNvSpPr>
          <p:nvPr>
            <p:ph type="subTitle" idx="1"/>
          </p:nvPr>
        </p:nvSpPr>
        <p:spPr/>
        <p:txBody>
          <a:bodyPr/>
          <a:lstStyle/>
          <a:p>
            <a:r>
              <a:rPr lang="en-US" dirty="0"/>
              <a:t>Assumptions &amp; Methods</a:t>
            </a:r>
          </a:p>
        </p:txBody>
      </p:sp>
    </p:spTree>
    <p:extLst>
      <p:ext uri="{BB962C8B-B14F-4D97-AF65-F5344CB8AC3E}">
        <p14:creationId xmlns:p14="http://schemas.microsoft.com/office/powerpoint/2010/main" val="4158309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p:cNvSpPr>
          <p:nvPr>
            <p:ph type="title"/>
          </p:nvPr>
        </p:nvSpPr>
        <p:spPr>
          <a:xfrm>
            <a:off x="365760" y="228600"/>
            <a:ext cx="8412480" cy="390525"/>
          </a:xfrm>
        </p:spPr>
        <p:txBody>
          <a:bodyPr/>
          <a:lstStyle/>
          <a:p>
            <a:r>
              <a:rPr lang="en-US" altLang="en-US" dirty="0"/>
              <a:t>Actuarial Assumptions and Methods</a:t>
            </a:r>
            <a:endParaRPr lang="en-US" sz="1600" baseline="30000" dirty="0"/>
          </a:p>
        </p:txBody>
      </p:sp>
      <p:sp>
        <p:nvSpPr>
          <p:cNvPr id="4" name="Content Placeholder 3"/>
          <p:cNvSpPr>
            <a:spLocks noGrp="1"/>
          </p:cNvSpPr>
          <p:nvPr>
            <p:ph idx="1"/>
          </p:nvPr>
        </p:nvSpPr>
        <p:spPr>
          <a:xfrm>
            <a:off x="365760" y="857251"/>
            <a:ext cx="8443912" cy="3707946"/>
          </a:xfrm>
        </p:spPr>
        <p:txBody>
          <a:bodyPr/>
          <a:lstStyle/>
          <a:p>
            <a:pPr lvl="1">
              <a:spcAft>
                <a:spcPts val="0"/>
              </a:spcAft>
              <a:defRPr/>
            </a:pPr>
            <a:r>
              <a:rPr lang="en-US" sz="1200" dirty="0"/>
              <a:t>Based on actuarial valuation and projections provided by the plan actuary as of July 1, 2020</a:t>
            </a:r>
          </a:p>
          <a:p>
            <a:pPr lvl="1">
              <a:spcAft>
                <a:spcPts val="0"/>
              </a:spcAft>
              <a:defRPr/>
            </a:pPr>
            <a:r>
              <a:rPr lang="en-US" sz="1200" dirty="0"/>
              <a:t>Actuarial Assumptions</a:t>
            </a:r>
          </a:p>
          <a:p>
            <a:pPr lvl="2">
              <a:spcAft>
                <a:spcPts val="0"/>
              </a:spcAft>
              <a:defRPr/>
            </a:pPr>
            <a:r>
              <a:rPr lang="en-US" sz="1200" dirty="0"/>
              <a:t>Valuation Rate of Interest = 7.00%</a:t>
            </a:r>
          </a:p>
          <a:p>
            <a:pPr lvl="2">
              <a:spcAft>
                <a:spcPts val="0"/>
              </a:spcAft>
              <a:defRPr/>
            </a:pPr>
            <a:r>
              <a:rPr lang="en-US" sz="1200" dirty="0"/>
              <a:t>Inflation = 2.40%</a:t>
            </a:r>
          </a:p>
          <a:p>
            <a:pPr lvl="2">
              <a:spcAft>
                <a:spcPts val="0"/>
              </a:spcAft>
              <a:defRPr/>
            </a:pPr>
            <a:r>
              <a:rPr lang="en-US" sz="1200" dirty="0"/>
              <a:t>Payroll Growth = 3.25%</a:t>
            </a:r>
          </a:p>
          <a:p>
            <a:pPr lvl="2">
              <a:spcAft>
                <a:spcPts val="0"/>
              </a:spcAft>
              <a:defRPr/>
            </a:pPr>
            <a:r>
              <a:rPr lang="en-US" sz="1200" dirty="0"/>
              <a:t>Actuarial Value of Assets: Reflects a five-year averaging methodology where 20% of the difference between the actual market value and the expected actuarial value of assets is immediately recognized but restricted to a 20% corridor around the Market Value of Assets</a:t>
            </a:r>
          </a:p>
          <a:p>
            <a:pPr lvl="2">
              <a:spcAft>
                <a:spcPts val="0"/>
              </a:spcAft>
              <a:defRPr/>
            </a:pPr>
            <a:r>
              <a:rPr lang="en-US" sz="1200" dirty="0"/>
              <a:t>All other assumptions as documented in the Actuarial Valuation Report as of July 1, 2020, unless noted otherwise</a:t>
            </a:r>
          </a:p>
          <a:p>
            <a:pPr lvl="1">
              <a:spcAft>
                <a:spcPts val="0"/>
              </a:spcAft>
              <a:defRPr/>
            </a:pPr>
            <a:r>
              <a:rPr lang="en-US" sz="1200" dirty="0"/>
              <a:t>Actuarially Determined Contribution Calculation = Normal Cost plus a level percent amortization of the unfunded liability using a 3.25% salary scale </a:t>
            </a:r>
          </a:p>
          <a:p>
            <a:pPr lvl="2">
              <a:spcAft>
                <a:spcPts val="0"/>
              </a:spcAft>
              <a:defRPr/>
            </a:pPr>
            <a:r>
              <a:rPr lang="en-US" sz="1200" dirty="0"/>
              <a:t>New amortization bases are established each year, creating a layered 25-year amortization base</a:t>
            </a:r>
          </a:p>
          <a:p>
            <a:endParaRPr lang="en-US" sz="1200" dirty="0"/>
          </a:p>
          <a:p>
            <a:endParaRPr lang="en-US" sz="1200" dirty="0"/>
          </a:p>
          <a:p>
            <a:pPr lvl="1">
              <a:spcAft>
                <a:spcPts val="450"/>
              </a:spcAft>
              <a:defRPr/>
            </a:pPr>
            <a:endParaRPr lang="en-US" sz="1200" dirty="0"/>
          </a:p>
          <a:p>
            <a:pPr lvl="1">
              <a:spcAft>
                <a:spcPts val="450"/>
              </a:spcAft>
              <a:defRPr/>
            </a:pPr>
            <a:endParaRPr lang="en-US" sz="1200" dirty="0"/>
          </a:p>
          <a:p>
            <a:pPr>
              <a:spcAft>
                <a:spcPts val="450"/>
              </a:spcAft>
              <a:defRPr/>
            </a:pPr>
            <a:endParaRPr lang="en-US" sz="1200" b="1" i="1" dirty="0"/>
          </a:p>
        </p:txBody>
      </p:sp>
    </p:spTree>
    <p:extLst>
      <p:ext uri="{BB962C8B-B14F-4D97-AF65-F5344CB8AC3E}">
        <p14:creationId xmlns:p14="http://schemas.microsoft.com/office/powerpoint/2010/main" val="3331624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8C613B-6E04-44CF-8895-BA5878D1309A}"/>
              </a:ext>
            </a:extLst>
          </p:cNvPr>
          <p:cNvSpPr>
            <a:spLocks noGrp="1"/>
          </p:cNvSpPr>
          <p:nvPr>
            <p:ph type="title"/>
          </p:nvPr>
        </p:nvSpPr>
        <p:spPr/>
        <p:txBody>
          <a:bodyPr/>
          <a:lstStyle/>
          <a:p>
            <a:r>
              <a:rPr lang="en-US" altLang="en-US" dirty="0"/>
              <a:t>Actuarial Assumptions and Methods (continued)</a:t>
            </a:r>
            <a:endParaRPr lang="en-US" dirty="0"/>
          </a:p>
        </p:txBody>
      </p:sp>
      <p:sp>
        <p:nvSpPr>
          <p:cNvPr id="5" name="Content Placeholder 4">
            <a:extLst>
              <a:ext uri="{FF2B5EF4-FFF2-40B4-BE49-F238E27FC236}">
                <a16:creationId xmlns:a16="http://schemas.microsoft.com/office/drawing/2014/main" id="{8A68441B-4972-4869-9CE7-78E7921156E4}"/>
              </a:ext>
            </a:extLst>
          </p:cNvPr>
          <p:cNvSpPr>
            <a:spLocks noGrp="1"/>
          </p:cNvSpPr>
          <p:nvPr>
            <p:ph idx="1"/>
          </p:nvPr>
        </p:nvSpPr>
        <p:spPr/>
        <p:txBody>
          <a:bodyPr/>
          <a:lstStyle/>
          <a:p>
            <a:pPr lvl="1">
              <a:spcAft>
                <a:spcPts val="0"/>
              </a:spcAft>
              <a:defRPr/>
            </a:pPr>
            <a:r>
              <a:rPr lang="en-US" sz="1200" dirty="0"/>
              <a:t>Blended Contribution Rate = projected combined amount that would be contributed for both the FRS Pension Plan and the FRS Investment Plan based on the total projected payroll for both plans</a:t>
            </a:r>
          </a:p>
          <a:p>
            <a:pPr lvl="2">
              <a:spcAft>
                <a:spcPts val="0"/>
              </a:spcAft>
              <a:defRPr/>
            </a:pPr>
            <a:r>
              <a:rPr lang="en-US" sz="1200" dirty="0"/>
              <a:t>FRS Investment Plan employer rate is assumed to remain level at 4.70%</a:t>
            </a:r>
          </a:p>
          <a:p>
            <a:pPr lvl="1">
              <a:spcAft>
                <a:spcPts val="0"/>
              </a:spcAft>
              <a:defRPr/>
            </a:pPr>
            <a:r>
              <a:rPr lang="en-US" sz="1200" dirty="0"/>
              <a:t>Employee contribution rate is assumed to remain level at 3.00%</a:t>
            </a:r>
          </a:p>
          <a:p>
            <a:pPr lvl="1"/>
            <a:r>
              <a:rPr lang="en-US" sz="1200" dirty="0"/>
              <a:t>Projection assumptions:</a:t>
            </a:r>
          </a:p>
          <a:p>
            <a:pPr lvl="2"/>
            <a:r>
              <a:rPr lang="en-US" sz="1200" dirty="0"/>
              <a:t>Future benefit payments and payroll projections (used for GASB 67 purposes) were supplied by the plan actuary and used in our analysis</a:t>
            </a:r>
          </a:p>
          <a:p>
            <a:pPr lvl="2"/>
            <a:r>
              <a:rPr lang="en-US" sz="1200" dirty="0"/>
              <a:t>Per Staff request, 35% of new entrants are assumed to elect the pension plan with 90% of Special Risk new entrants electing the pension plan and approximately 26% of new entrants from other groups electing the pension plan</a:t>
            </a:r>
          </a:p>
          <a:p>
            <a:pPr lvl="2"/>
            <a:r>
              <a:rPr lang="en-US" sz="1200" dirty="0"/>
              <a:t>Actual asset experience was factored in using an asset value of $199.6 billion as of June 30, 2021</a:t>
            </a:r>
          </a:p>
        </p:txBody>
      </p:sp>
    </p:spTree>
    <p:extLst>
      <p:ext uri="{BB962C8B-B14F-4D97-AF65-F5344CB8AC3E}">
        <p14:creationId xmlns:p14="http://schemas.microsoft.com/office/powerpoint/2010/main" val="2280893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2507290-248F-4AC9-9099-58F72B265C17}"/>
              </a:ext>
            </a:extLst>
          </p:cNvPr>
          <p:cNvSpPr/>
          <p:nvPr/>
        </p:nvSpPr>
        <p:spPr bwMode="auto">
          <a:xfrm>
            <a:off x="7590396" y="2714556"/>
            <a:ext cx="1215651" cy="1416636"/>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Blended Employer Contribution Rate</a:t>
            </a:r>
          </a:p>
        </p:txBody>
      </p:sp>
      <p:sp>
        <p:nvSpPr>
          <p:cNvPr id="24" name="Rectangle 23">
            <a:extLst>
              <a:ext uri="{FF2B5EF4-FFF2-40B4-BE49-F238E27FC236}">
                <a16:creationId xmlns:a16="http://schemas.microsoft.com/office/drawing/2014/main" id="{34FBAA48-B4E4-4423-A618-A210492C1155}"/>
              </a:ext>
            </a:extLst>
          </p:cNvPr>
          <p:cNvSpPr/>
          <p:nvPr/>
        </p:nvSpPr>
        <p:spPr bwMode="auto">
          <a:xfrm>
            <a:off x="337953" y="2725784"/>
            <a:ext cx="3042877" cy="1416636"/>
          </a:xfrm>
          <a:prstGeom prst="rect">
            <a:avLst/>
          </a:prstGeom>
          <a:solidFill>
            <a:srgbClr val="AADA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24578" name="Rectangle 3"/>
          <p:cNvSpPr>
            <a:spLocks noGrp="1"/>
          </p:cNvSpPr>
          <p:nvPr>
            <p:ph type="title"/>
          </p:nvPr>
        </p:nvSpPr>
        <p:spPr>
          <a:xfrm>
            <a:off x="365760" y="228600"/>
            <a:ext cx="8412480" cy="390525"/>
          </a:xfrm>
        </p:spPr>
        <p:txBody>
          <a:bodyPr/>
          <a:lstStyle/>
          <a:p>
            <a:r>
              <a:rPr lang="en-US" altLang="en-US" dirty="0"/>
              <a:t>Actuarial Assumptions and Methods (continued)</a:t>
            </a:r>
            <a:br>
              <a:rPr lang="en-US" altLang="en-US" dirty="0"/>
            </a:br>
            <a:r>
              <a:rPr lang="en-US" altLang="en-US" sz="1600" dirty="0"/>
              <a:t>Blended Contribution Rate</a:t>
            </a:r>
            <a:endParaRPr lang="en-US" sz="1200" baseline="30000" dirty="0"/>
          </a:p>
        </p:txBody>
      </p:sp>
      <p:sp>
        <p:nvSpPr>
          <p:cNvPr id="4" name="Content Placeholder 3"/>
          <p:cNvSpPr>
            <a:spLocks noGrp="1"/>
          </p:cNvSpPr>
          <p:nvPr>
            <p:ph idx="1"/>
          </p:nvPr>
        </p:nvSpPr>
        <p:spPr>
          <a:xfrm>
            <a:off x="365760" y="892317"/>
            <a:ext cx="8443912" cy="909852"/>
          </a:xfrm>
        </p:spPr>
        <p:txBody>
          <a:bodyPr/>
          <a:lstStyle/>
          <a:p>
            <a:pPr lvl="1">
              <a:spcAft>
                <a:spcPts val="0"/>
              </a:spcAft>
              <a:defRPr/>
            </a:pPr>
            <a:r>
              <a:rPr lang="en-US" sz="1200" dirty="0"/>
              <a:t>Combined projected contributions for both the FRS Pension Plan and the FRS Investment Plan as percentage of total system payroll</a:t>
            </a:r>
          </a:p>
          <a:p>
            <a:pPr lvl="2">
              <a:spcAft>
                <a:spcPts val="0"/>
              </a:spcAft>
              <a:defRPr/>
            </a:pPr>
            <a:r>
              <a:rPr lang="en-US" sz="1200" dirty="0"/>
              <a:t>Blended Employer Contribution Rate is less than Pension Plan Employer Contribution Rate since UAL amortization is divided by total payroll rather than pension only payroll</a:t>
            </a:r>
          </a:p>
          <a:p>
            <a:pPr>
              <a:spcAft>
                <a:spcPts val="450"/>
              </a:spcAft>
              <a:defRPr/>
            </a:pPr>
            <a:endParaRPr lang="en-US" sz="1200" b="1" i="1" dirty="0"/>
          </a:p>
        </p:txBody>
      </p:sp>
      <p:sp>
        <p:nvSpPr>
          <p:cNvPr id="3" name="TextBox 2">
            <a:extLst>
              <a:ext uri="{FF2B5EF4-FFF2-40B4-BE49-F238E27FC236}">
                <a16:creationId xmlns:a16="http://schemas.microsoft.com/office/drawing/2014/main" id="{1D387335-2037-4919-A379-AD55256E6407}"/>
              </a:ext>
            </a:extLst>
          </p:cNvPr>
          <p:cNvSpPr txBox="1"/>
          <p:nvPr/>
        </p:nvSpPr>
        <p:spPr>
          <a:xfrm>
            <a:off x="357187" y="2144586"/>
            <a:ext cx="3042877" cy="246221"/>
          </a:xfrm>
          <a:prstGeom prst="rect">
            <a:avLst/>
          </a:prstGeom>
          <a:solidFill>
            <a:srgbClr val="BFDE9F"/>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Penson Plan Employer Normal Cost Rate</a:t>
            </a:r>
            <a:r>
              <a:rPr kumimoji="0" lang="en-US" sz="1000" b="0" i="0" u="none" strike="noStrike" kern="1200" cap="none" spc="0" normalizeH="0" baseline="30000" noProof="0" dirty="0">
                <a:ln>
                  <a:noFill/>
                </a:ln>
                <a:solidFill>
                  <a:srgbClr val="000000"/>
                </a:solidFill>
                <a:effectLst/>
                <a:uLnTx/>
                <a:uFillTx/>
                <a:latin typeface="Arial" charset="0"/>
                <a:ea typeface="ＭＳ Ｐゴシック" pitchFamily="108" charset="-128"/>
                <a:cs typeface="+mn-cs"/>
              </a:rPr>
              <a:t>1</a:t>
            </a:r>
          </a:p>
        </p:txBody>
      </p:sp>
      <p:sp>
        <p:nvSpPr>
          <p:cNvPr id="6" name="Plus Sign 5">
            <a:extLst>
              <a:ext uri="{FF2B5EF4-FFF2-40B4-BE49-F238E27FC236}">
                <a16:creationId xmlns:a16="http://schemas.microsoft.com/office/drawing/2014/main" id="{EF618FE5-90DD-42FD-A431-3FF7BAE18FDE}"/>
              </a:ext>
            </a:extLst>
          </p:cNvPr>
          <p:cNvSpPr/>
          <p:nvPr/>
        </p:nvSpPr>
        <p:spPr bwMode="auto">
          <a:xfrm>
            <a:off x="3451919" y="2076561"/>
            <a:ext cx="402574" cy="357196"/>
          </a:xfrm>
          <a:prstGeom prst="mathPlus">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9" name="TextBox 8">
            <a:extLst>
              <a:ext uri="{FF2B5EF4-FFF2-40B4-BE49-F238E27FC236}">
                <a16:creationId xmlns:a16="http://schemas.microsoft.com/office/drawing/2014/main" id="{C7B62046-93FC-42B4-B524-715CFF14C28A}"/>
              </a:ext>
            </a:extLst>
          </p:cNvPr>
          <p:cNvSpPr txBox="1"/>
          <p:nvPr/>
        </p:nvSpPr>
        <p:spPr>
          <a:xfrm>
            <a:off x="3995489" y="2156377"/>
            <a:ext cx="3042877" cy="246221"/>
          </a:xfrm>
          <a:prstGeom prst="rect">
            <a:avLst/>
          </a:prstGeom>
          <a:solidFill>
            <a:srgbClr val="BFDE9F"/>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UAL Contribution Rate</a:t>
            </a:r>
          </a:p>
        </p:txBody>
      </p:sp>
      <p:sp>
        <p:nvSpPr>
          <p:cNvPr id="13" name="TextBox 12">
            <a:extLst>
              <a:ext uri="{FF2B5EF4-FFF2-40B4-BE49-F238E27FC236}">
                <a16:creationId xmlns:a16="http://schemas.microsoft.com/office/drawing/2014/main" id="{458A460B-FA6D-476D-AED0-17357BF281BF}"/>
              </a:ext>
            </a:extLst>
          </p:cNvPr>
          <p:cNvSpPr txBox="1"/>
          <p:nvPr/>
        </p:nvSpPr>
        <p:spPr>
          <a:xfrm>
            <a:off x="7607265" y="1899513"/>
            <a:ext cx="1170975" cy="707886"/>
          </a:xfrm>
          <a:prstGeom prst="rect">
            <a:avLst/>
          </a:prstGeom>
          <a:solidFill>
            <a:schemeClr val="accent2"/>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Pension Plan Employer Contribution Rate</a:t>
            </a:r>
          </a:p>
        </p:txBody>
      </p:sp>
      <p:sp>
        <p:nvSpPr>
          <p:cNvPr id="14" name="TextBox 13">
            <a:extLst>
              <a:ext uri="{FF2B5EF4-FFF2-40B4-BE49-F238E27FC236}">
                <a16:creationId xmlns:a16="http://schemas.microsoft.com/office/drawing/2014/main" id="{E52CB9D9-A190-4008-BFA0-342D4E2FA876}"/>
              </a:ext>
            </a:extLst>
          </p:cNvPr>
          <p:cNvSpPr txBox="1"/>
          <p:nvPr/>
        </p:nvSpPr>
        <p:spPr>
          <a:xfrm>
            <a:off x="489539" y="3264392"/>
            <a:ext cx="1265943"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(Employer Normal Cost Rate</a:t>
            </a:r>
            <a:r>
              <a:rPr kumimoji="0" lang="en-US" sz="1000" b="0" i="0" u="none" strike="noStrike" kern="1200" cap="none" spc="0" normalizeH="0" baseline="30000" noProof="0" dirty="0">
                <a:ln>
                  <a:noFill/>
                </a:ln>
                <a:solidFill>
                  <a:srgbClr val="000000"/>
                </a:solidFill>
                <a:effectLst/>
                <a:uLnTx/>
                <a:uFillTx/>
                <a:latin typeface="Arial" charset="0"/>
                <a:ea typeface="ＭＳ Ｐゴシック" pitchFamily="108" charset="-128"/>
                <a:cs typeface="+mn-cs"/>
              </a:rPr>
              <a:t>1</a:t>
            </a:r>
            <a:r>
              <a:rPr kumimoji="0" lang="en-US" sz="10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x Payroll)</a:t>
            </a:r>
          </a:p>
        </p:txBody>
      </p:sp>
      <p:sp>
        <p:nvSpPr>
          <p:cNvPr id="15" name="Plus Sign 14">
            <a:extLst>
              <a:ext uri="{FF2B5EF4-FFF2-40B4-BE49-F238E27FC236}">
                <a16:creationId xmlns:a16="http://schemas.microsoft.com/office/drawing/2014/main" id="{86CA099A-3587-450A-B661-A1ED5CA433E8}"/>
              </a:ext>
            </a:extLst>
          </p:cNvPr>
          <p:cNvSpPr/>
          <p:nvPr/>
        </p:nvSpPr>
        <p:spPr bwMode="auto">
          <a:xfrm>
            <a:off x="1740288" y="3489147"/>
            <a:ext cx="238205" cy="199263"/>
          </a:xfrm>
          <a:prstGeom prst="mathPlu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16" name="TextBox 15">
            <a:extLst>
              <a:ext uri="{FF2B5EF4-FFF2-40B4-BE49-F238E27FC236}">
                <a16:creationId xmlns:a16="http://schemas.microsoft.com/office/drawing/2014/main" id="{0124E406-831E-4A9F-A704-D639C94E9BD4}"/>
              </a:ext>
            </a:extLst>
          </p:cNvPr>
          <p:cNvSpPr txBox="1"/>
          <p:nvPr/>
        </p:nvSpPr>
        <p:spPr>
          <a:xfrm>
            <a:off x="2017510" y="3379033"/>
            <a:ext cx="1190834"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(Employer Rates x Payroll)</a:t>
            </a:r>
          </a:p>
        </p:txBody>
      </p:sp>
      <p:sp>
        <p:nvSpPr>
          <p:cNvPr id="8" name="Right Brace 7">
            <a:extLst>
              <a:ext uri="{FF2B5EF4-FFF2-40B4-BE49-F238E27FC236}">
                <a16:creationId xmlns:a16="http://schemas.microsoft.com/office/drawing/2014/main" id="{A6F7D680-C713-4EC0-8FE1-CAD9F52B96ED}"/>
              </a:ext>
            </a:extLst>
          </p:cNvPr>
          <p:cNvSpPr/>
          <p:nvPr/>
        </p:nvSpPr>
        <p:spPr bwMode="auto">
          <a:xfrm rot="16200000">
            <a:off x="903067" y="2639183"/>
            <a:ext cx="407254" cy="1156897"/>
          </a:xfrm>
          <a:prstGeom prst="righ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19" name="TextBox 18">
            <a:extLst>
              <a:ext uri="{FF2B5EF4-FFF2-40B4-BE49-F238E27FC236}">
                <a16:creationId xmlns:a16="http://schemas.microsoft.com/office/drawing/2014/main" id="{50D4ABD1-FD64-4BA2-AEAE-C5A85E220903}"/>
              </a:ext>
            </a:extLst>
          </p:cNvPr>
          <p:cNvSpPr txBox="1"/>
          <p:nvPr/>
        </p:nvSpPr>
        <p:spPr>
          <a:xfrm>
            <a:off x="564648" y="2796556"/>
            <a:ext cx="1190834"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Pension Plan</a:t>
            </a:r>
          </a:p>
        </p:txBody>
      </p:sp>
      <p:sp>
        <p:nvSpPr>
          <p:cNvPr id="20" name="TextBox 19">
            <a:extLst>
              <a:ext uri="{FF2B5EF4-FFF2-40B4-BE49-F238E27FC236}">
                <a16:creationId xmlns:a16="http://schemas.microsoft.com/office/drawing/2014/main" id="{66A936BB-B9C4-4F64-8F99-F06E1BE242C0}"/>
              </a:ext>
            </a:extLst>
          </p:cNvPr>
          <p:cNvSpPr txBox="1"/>
          <p:nvPr/>
        </p:nvSpPr>
        <p:spPr>
          <a:xfrm>
            <a:off x="1959747" y="2800201"/>
            <a:ext cx="1312419"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Investment Plan</a:t>
            </a:r>
          </a:p>
        </p:txBody>
      </p:sp>
      <p:sp>
        <p:nvSpPr>
          <p:cNvPr id="21" name="Right Brace 20">
            <a:extLst>
              <a:ext uri="{FF2B5EF4-FFF2-40B4-BE49-F238E27FC236}">
                <a16:creationId xmlns:a16="http://schemas.microsoft.com/office/drawing/2014/main" id="{814E6362-32A5-43D1-8BAE-EB713A0BF361}"/>
              </a:ext>
            </a:extLst>
          </p:cNvPr>
          <p:cNvSpPr/>
          <p:nvPr/>
        </p:nvSpPr>
        <p:spPr bwMode="auto">
          <a:xfrm rot="16200000">
            <a:off x="2383278" y="2641313"/>
            <a:ext cx="407254" cy="1156897"/>
          </a:xfrm>
          <a:prstGeom prst="righ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cxnSp>
        <p:nvCxnSpPr>
          <p:cNvPr id="23" name="Straight Connector 22">
            <a:extLst>
              <a:ext uri="{FF2B5EF4-FFF2-40B4-BE49-F238E27FC236}">
                <a16:creationId xmlns:a16="http://schemas.microsoft.com/office/drawing/2014/main" id="{E1A28784-68F1-4D6E-B945-3F473CEE39B7}"/>
              </a:ext>
            </a:extLst>
          </p:cNvPr>
          <p:cNvCxnSpPr/>
          <p:nvPr/>
        </p:nvCxnSpPr>
        <p:spPr bwMode="auto">
          <a:xfrm>
            <a:off x="573995" y="3827987"/>
            <a:ext cx="2609259"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25" name="TextBox 24">
            <a:extLst>
              <a:ext uri="{FF2B5EF4-FFF2-40B4-BE49-F238E27FC236}">
                <a16:creationId xmlns:a16="http://schemas.microsoft.com/office/drawing/2014/main" id="{FD0B8F71-1038-4259-AAB9-6A1F2F5D8531}"/>
              </a:ext>
            </a:extLst>
          </p:cNvPr>
          <p:cNvSpPr txBox="1"/>
          <p:nvPr/>
        </p:nvSpPr>
        <p:spPr>
          <a:xfrm>
            <a:off x="1134261" y="3905635"/>
            <a:ext cx="1766498"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Total System Payroll</a:t>
            </a:r>
          </a:p>
        </p:txBody>
      </p:sp>
      <p:cxnSp>
        <p:nvCxnSpPr>
          <p:cNvPr id="31" name="Straight Connector 30">
            <a:extLst>
              <a:ext uri="{FF2B5EF4-FFF2-40B4-BE49-F238E27FC236}">
                <a16:creationId xmlns:a16="http://schemas.microsoft.com/office/drawing/2014/main" id="{40268290-2867-43E6-BE47-1F2EE4196D56}"/>
              </a:ext>
            </a:extLst>
          </p:cNvPr>
          <p:cNvCxnSpPr/>
          <p:nvPr/>
        </p:nvCxnSpPr>
        <p:spPr bwMode="auto">
          <a:xfrm>
            <a:off x="4295309" y="2754160"/>
            <a:ext cx="2609259"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34" name="Equals 33">
            <a:extLst>
              <a:ext uri="{FF2B5EF4-FFF2-40B4-BE49-F238E27FC236}">
                <a16:creationId xmlns:a16="http://schemas.microsoft.com/office/drawing/2014/main" id="{57534EF1-833B-406D-8358-28A1A469436E}"/>
              </a:ext>
            </a:extLst>
          </p:cNvPr>
          <p:cNvSpPr/>
          <p:nvPr/>
        </p:nvSpPr>
        <p:spPr bwMode="auto">
          <a:xfrm>
            <a:off x="7141226" y="2101048"/>
            <a:ext cx="402574" cy="339602"/>
          </a:xfrm>
          <a:prstGeom prst="mathEqual">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36" name="Text Box 144">
            <a:extLst>
              <a:ext uri="{FF2B5EF4-FFF2-40B4-BE49-F238E27FC236}">
                <a16:creationId xmlns:a16="http://schemas.microsoft.com/office/drawing/2014/main" id="{4A5A4AC0-02BA-472D-B9FA-B215F6878237}"/>
              </a:ext>
            </a:extLst>
          </p:cNvPr>
          <p:cNvSpPr txBox="1">
            <a:spLocks noChangeArrowheads="1"/>
          </p:cNvSpPr>
          <p:nvPr/>
        </p:nvSpPr>
        <p:spPr bwMode="auto">
          <a:xfrm>
            <a:off x="377959" y="4540253"/>
            <a:ext cx="6030141"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defTabSz="912813">
              <a:defRPr sz="2400">
                <a:solidFill>
                  <a:schemeClr val="tx1"/>
                </a:solidFill>
                <a:latin typeface="Arial" charset="0"/>
              </a:defRPr>
            </a:lvl1pPr>
            <a:lvl2pPr marL="742950" indent="-285750" defTabSz="912813">
              <a:defRPr sz="2400">
                <a:solidFill>
                  <a:schemeClr val="tx1"/>
                </a:solidFill>
                <a:latin typeface="Arial" charset="0"/>
              </a:defRPr>
            </a:lvl2pPr>
            <a:lvl3pPr marL="1143000" indent="-228600" defTabSz="912813">
              <a:defRPr sz="2400">
                <a:solidFill>
                  <a:schemeClr val="tx1"/>
                </a:solidFill>
                <a:latin typeface="Arial" charset="0"/>
              </a:defRPr>
            </a:lvl3pPr>
            <a:lvl4pPr marL="1600200" indent="-228600" defTabSz="912813">
              <a:defRPr sz="2400">
                <a:solidFill>
                  <a:schemeClr val="tx1"/>
                </a:solidFill>
                <a:latin typeface="Arial" charset="0"/>
              </a:defRPr>
            </a:lvl4pPr>
            <a:lvl5pPr marL="2057400" indent="-228600" defTabSz="912813">
              <a:defRPr sz="2400">
                <a:solidFill>
                  <a:schemeClr val="tx1"/>
                </a:solidFill>
                <a:latin typeface="Arial" charset="0"/>
              </a:defRPr>
            </a:lvl5pPr>
            <a:lvl6pPr marL="2514600" indent="-228600" algn="ctr" defTabSz="912813" eaLnBrk="0" fontAlgn="base" hangingPunct="0">
              <a:spcBef>
                <a:spcPct val="0"/>
              </a:spcBef>
              <a:spcAft>
                <a:spcPct val="0"/>
              </a:spcAft>
              <a:defRPr sz="2400">
                <a:solidFill>
                  <a:schemeClr val="tx1"/>
                </a:solidFill>
                <a:latin typeface="Arial" charset="0"/>
              </a:defRPr>
            </a:lvl6pPr>
            <a:lvl7pPr marL="2971800" indent="-228600" algn="ctr" defTabSz="912813" eaLnBrk="0" fontAlgn="base" hangingPunct="0">
              <a:spcBef>
                <a:spcPct val="0"/>
              </a:spcBef>
              <a:spcAft>
                <a:spcPct val="0"/>
              </a:spcAft>
              <a:defRPr sz="2400">
                <a:solidFill>
                  <a:schemeClr val="tx1"/>
                </a:solidFill>
                <a:latin typeface="Arial" charset="0"/>
              </a:defRPr>
            </a:lvl7pPr>
            <a:lvl8pPr marL="3429000" indent="-228600" algn="ctr" defTabSz="912813" eaLnBrk="0" fontAlgn="base" hangingPunct="0">
              <a:spcBef>
                <a:spcPct val="0"/>
              </a:spcBef>
              <a:spcAft>
                <a:spcPct val="0"/>
              </a:spcAft>
              <a:defRPr sz="2400">
                <a:solidFill>
                  <a:schemeClr val="tx1"/>
                </a:solidFill>
                <a:latin typeface="Arial" charset="0"/>
              </a:defRPr>
            </a:lvl8pPr>
            <a:lvl9pPr marL="3886200" indent="-228600" algn="ctr" defTabSz="912813" eaLnBrk="0" fontAlgn="base" hangingPunct="0">
              <a:spcBef>
                <a:spcPct val="0"/>
              </a:spcBef>
              <a:spcAft>
                <a:spcPct val="0"/>
              </a:spcAft>
              <a:defRPr sz="2400">
                <a:solidFill>
                  <a:schemeClr val="tx1"/>
                </a:solidFill>
                <a:latin typeface="Arial"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1</a:t>
            </a:r>
            <a:r>
              <a:rPr kumimoji="0" lang="en-US" alt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 Net of expected employee contribution rate of 3.00%</a:t>
            </a:r>
          </a:p>
        </p:txBody>
      </p:sp>
      <p:sp>
        <p:nvSpPr>
          <p:cNvPr id="37" name="TextBox 36">
            <a:extLst>
              <a:ext uri="{FF2B5EF4-FFF2-40B4-BE49-F238E27FC236}">
                <a16:creationId xmlns:a16="http://schemas.microsoft.com/office/drawing/2014/main" id="{C65802C3-76C7-471E-8705-291483A5974E}"/>
              </a:ext>
            </a:extLst>
          </p:cNvPr>
          <p:cNvSpPr txBox="1"/>
          <p:nvPr/>
        </p:nvSpPr>
        <p:spPr>
          <a:xfrm>
            <a:off x="282635" y="2503223"/>
            <a:ext cx="3042877"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Blended Employer Normal Cost Rate</a:t>
            </a:r>
          </a:p>
        </p:txBody>
      </p:sp>
      <p:sp>
        <p:nvSpPr>
          <p:cNvPr id="38" name="TextBox 37">
            <a:extLst>
              <a:ext uri="{FF2B5EF4-FFF2-40B4-BE49-F238E27FC236}">
                <a16:creationId xmlns:a16="http://schemas.microsoft.com/office/drawing/2014/main" id="{A3787BF5-44EB-4567-A247-2780C9475FA9}"/>
              </a:ext>
            </a:extLst>
          </p:cNvPr>
          <p:cNvSpPr txBox="1"/>
          <p:nvPr/>
        </p:nvSpPr>
        <p:spPr>
          <a:xfrm>
            <a:off x="4090725" y="2518368"/>
            <a:ext cx="3042877"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Blended UAL Contribution Rate</a:t>
            </a:r>
          </a:p>
        </p:txBody>
      </p:sp>
      <p:sp>
        <p:nvSpPr>
          <p:cNvPr id="39" name="Plus Sign 38">
            <a:extLst>
              <a:ext uri="{FF2B5EF4-FFF2-40B4-BE49-F238E27FC236}">
                <a16:creationId xmlns:a16="http://schemas.microsoft.com/office/drawing/2014/main" id="{A6CDA404-B262-4CC7-B696-0FE734396B74}"/>
              </a:ext>
            </a:extLst>
          </p:cNvPr>
          <p:cNvSpPr/>
          <p:nvPr/>
        </p:nvSpPr>
        <p:spPr bwMode="auto">
          <a:xfrm>
            <a:off x="3450410" y="3331214"/>
            <a:ext cx="402574" cy="357196"/>
          </a:xfrm>
          <a:prstGeom prst="mathPlus">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40" name="Equals 39">
            <a:extLst>
              <a:ext uri="{FF2B5EF4-FFF2-40B4-BE49-F238E27FC236}">
                <a16:creationId xmlns:a16="http://schemas.microsoft.com/office/drawing/2014/main" id="{54015D1C-8402-4871-B021-B1C383DFDF91}"/>
              </a:ext>
            </a:extLst>
          </p:cNvPr>
          <p:cNvSpPr/>
          <p:nvPr/>
        </p:nvSpPr>
        <p:spPr bwMode="auto">
          <a:xfrm>
            <a:off x="7147783" y="3273989"/>
            <a:ext cx="402574" cy="339602"/>
          </a:xfrm>
          <a:prstGeom prst="mathEqual">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42" name="Rectangle 41">
            <a:extLst>
              <a:ext uri="{FF2B5EF4-FFF2-40B4-BE49-F238E27FC236}">
                <a16:creationId xmlns:a16="http://schemas.microsoft.com/office/drawing/2014/main" id="{53D122E6-4595-43C8-98E9-E4492927A424}"/>
              </a:ext>
            </a:extLst>
          </p:cNvPr>
          <p:cNvSpPr/>
          <p:nvPr/>
        </p:nvSpPr>
        <p:spPr bwMode="auto">
          <a:xfrm>
            <a:off x="3974895" y="2735221"/>
            <a:ext cx="3042877" cy="1416636"/>
          </a:xfrm>
          <a:prstGeom prst="rect">
            <a:avLst/>
          </a:prstGeom>
          <a:solidFill>
            <a:srgbClr val="AADA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43" name="TextBox 42">
            <a:extLst>
              <a:ext uri="{FF2B5EF4-FFF2-40B4-BE49-F238E27FC236}">
                <a16:creationId xmlns:a16="http://schemas.microsoft.com/office/drawing/2014/main" id="{FC4778C4-2033-4222-9CC2-8CD9C533DFCF}"/>
              </a:ext>
            </a:extLst>
          </p:cNvPr>
          <p:cNvSpPr txBox="1"/>
          <p:nvPr/>
        </p:nvSpPr>
        <p:spPr>
          <a:xfrm>
            <a:off x="4982740" y="2725783"/>
            <a:ext cx="1190834"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Pension Plan</a:t>
            </a:r>
          </a:p>
        </p:txBody>
      </p:sp>
      <p:sp>
        <p:nvSpPr>
          <p:cNvPr id="44" name="Right Brace 43">
            <a:extLst>
              <a:ext uri="{FF2B5EF4-FFF2-40B4-BE49-F238E27FC236}">
                <a16:creationId xmlns:a16="http://schemas.microsoft.com/office/drawing/2014/main" id="{6393D1A6-3A52-402A-BCAC-263EEDCA3FD5}"/>
              </a:ext>
            </a:extLst>
          </p:cNvPr>
          <p:cNvSpPr/>
          <p:nvPr/>
        </p:nvSpPr>
        <p:spPr bwMode="auto">
          <a:xfrm rot="16200000">
            <a:off x="5292706" y="2590579"/>
            <a:ext cx="407254" cy="1156897"/>
          </a:xfrm>
          <a:prstGeom prst="righ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cxnSp>
        <p:nvCxnSpPr>
          <p:cNvPr id="46" name="Straight Connector 45">
            <a:extLst>
              <a:ext uri="{FF2B5EF4-FFF2-40B4-BE49-F238E27FC236}">
                <a16:creationId xmlns:a16="http://schemas.microsoft.com/office/drawing/2014/main" id="{CCF6F52E-AE49-4452-BA78-59BECBF46F48}"/>
              </a:ext>
            </a:extLst>
          </p:cNvPr>
          <p:cNvCxnSpPr/>
          <p:nvPr/>
        </p:nvCxnSpPr>
        <p:spPr bwMode="auto">
          <a:xfrm>
            <a:off x="4191703" y="3827987"/>
            <a:ext cx="2609259"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47" name="TextBox 46">
            <a:extLst>
              <a:ext uri="{FF2B5EF4-FFF2-40B4-BE49-F238E27FC236}">
                <a16:creationId xmlns:a16="http://schemas.microsoft.com/office/drawing/2014/main" id="{51912C08-0956-4F64-939A-FCAABC49B984}"/>
              </a:ext>
            </a:extLst>
          </p:cNvPr>
          <p:cNvSpPr txBox="1"/>
          <p:nvPr/>
        </p:nvSpPr>
        <p:spPr>
          <a:xfrm>
            <a:off x="4764329" y="3884165"/>
            <a:ext cx="1766498"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Total System Payroll</a:t>
            </a:r>
          </a:p>
        </p:txBody>
      </p:sp>
      <p:sp>
        <p:nvSpPr>
          <p:cNvPr id="48" name="TextBox 47">
            <a:extLst>
              <a:ext uri="{FF2B5EF4-FFF2-40B4-BE49-F238E27FC236}">
                <a16:creationId xmlns:a16="http://schemas.microsoft.com/office/drawing/2014/main" id="{4E429EE6-A548-433E-9317-B6EB3FA87381}"/>
              </a:ext>
            </a:extLst>
          </p:cNvPr>
          <p:cNvSpPr txBox="1"/>
          <p:nvPr/>
        </p:nvSpPr>
        <p:spPr>
          <a:xfrm>
            <a:off x="4921510" y="3413833"/>
            <a:ext cx="1190834"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(UAL Rate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x UAL Payroll)</a:t>
            </a:r>
          </a:p>
        </p:txBody>
      </p:sp>
    </p:spTree>
    <p:extLst>
      <p:ext uri="{BB962C8B-B14F-4D97-AF65-F5344CB8AC3E}">
        <p14:creationId xmlns:p14="http://schemas.microsoft.com/office/powerpoint/2010/main" val="986077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8C613B-6E04-44CF-8895-BA5878D1309A}"/>
              </a:ext>
            </a:extLst>
          </p:cNvPr>
          <p:cNvSpPr>
            <a:spLocks noGrp="1"/>
          </p:cNvSpPr>
          <p:nvPr>
            <p:ph type="title"/>
          </p:nvPr>
        </p:nvSpPr>
        <p:spPr/>
        <p:txBody>
          <a:bodyPr/>
          <a:lstStyle/>
          <a:p>
            <a:r>
              <a:rPr lang="en-US" altLang="en-US" dirty="0"/>
              <a:t>Capital Market Assumption Methodology</a:t>
            </a:r>
            <a:endParaRPr lang="en-US" dirty="0"/>
          </a:p>
        </p:txBody>
      </p:sp>
      <p:sp>
        <p:nvSpPr>
          <p:cNvPr id="5" name="Content Placeholder 4">
            <a:extLst>
              <a:ext uri="{FF2B5EF4-FFF2-40B4-BE49-F238E27FC236}">
                <a16:creationId xmlns:a16="http://schemas.microsoft.com/office/drawing/2014/main" id="{8A68441B-4972-4869-9CE7-78E7921156E4}"/>
              </a:ext>
            </a:extLst>
          </p:cNvPr>
          <p:cNvSpPr>
            <a:spLocks noGrp="1"/>
          </p:cNvSpPr>
          <p:nvPr>
            <p:ph idx="1"/>
          </p:nvPr>
        </p:nvSpPr>
        <p:spPr/>
        <p:txBody>
          <a:bodyPr/>
          <a:lstStyle/>
          <a:p>
            <a:pPr marL="171450" indent="-171450">
              <a:buFont typeface="Wingdings" panose="05000000000000000000" pitchFamily="2" charset="2"/>
              <a:buChar char="§"/>
            </a:pPr>
            <a:r>
              <a:rPr lang="en-US" altLang="en-US" sz="1100" dirty="0"/>
              <a:t>The Aon Asset Model and Economic Scenario Generator (ESG) creates 5,000 simulations of key economic variables and total returns.</a:t>
            </a:r>
          </a:p>
          <a:p>
            <a:pPr marL="171450" indent="-171450">
              <a:buFont typeface="Wingdings" panose="05000000000000000000" pitchFamily="2" charset="2"/>
              <a:buChar char="§"/>
            </a:pPr>
            <a:r>
              <a:rPr lang="en-US" altLang="en-US" sz="1100" dirty="0"/>
              <a:t>We believe the model is complete and consistent. All the major markets and asset classes are modeled within a consistent framework allowing for the interactions between them to be properly taken into account. </a:t>
            </a:r>
          </a:p>
          <a:p>
            <a:pPr marL="171450" indent="-171450">
              <a:buFont typeface="Wingdings" panose="05000000000000000000" pitchFamily="2" charset="2"/>
              <a:buChar char="§"/>
            </a:pPr>
            <a:r>
              <a:rPr lang="en-US" altLang="en-US" sz="1100" dirty="0"/>
              <a:t>It is arbitrage free and captures the fact that extreme market events do occur more frequently than would be predicted by simpler statistical models.</a:t>
            </a:r>
          </a:p>
          <a:p>
            <a:pPr marL="171450" indent="-171450">
              <a:buFont typeface="Wingdings" panose="05000000000000000000" pitchFamily="2" charset="2"/>
              <a:buChar char="§"/>
            </a:pPr>
            <a:r>
              <a:rPr lang="en-US" altLang="en-US" sz="1100" dirty="0"/>
              <a:t>The ESG models the full yield curve as this allows for accurate treatment of liabilities and realistic modeling of the future distribution of interest rates and inflation. This allows us to assess the sensitivities of assets and liabilities to changes in interest and inflation rates. </a:t>
            </a:r>
          </a:p>
          <a:p>
            <a:pPr marL="171450" indent="-171450">
              <a:buFont typeface="Wingdings" panose="05000000000000000000" pitchFamily="2" charset="2"/>
              <a:buChar char="§"/>
            </a:pPr>
            <a:r>
              <a:rPr lang="en-US" altLang="en-US" sz="1100" dirty="0"/>
              <a:t>The model is calibrated to Aon's globally-consistent Capital Market assumptions every quarter.</a:t>
            </a:r>
          </a:p>
          <a:p>
            <a:pPr marL="171450" indent="-171450">
              <a:buFont typeface="Wingdings" panose="05000000000000000000" pitchFamily="2" charset="2"/>
              <a:buChar char="§"/>
            </a:pPr>
            <a:r>
              <a:rPr lang="en-US" altLang="en-US" sz="1100" dirty="0"/>
              <a:t>Nominal and real government interest rates are projected using an extended two factor Black-Karasinki model and a 2 factor Vasicek model respectively. The models are mean reverting starting with current yield curves and reverting towards our long-term fair values over the very long-term.</a:t>
            </a:r>
          </a:p>
          <a:p>
            <a:pPr marL="171450" indent="-171450">
              <a:buFont typeface="Wingdings" panose="05000000000000000000" pitchFamily="2" charset="2"/>
              <a:buChar char="§"/>
            </a:pPr>
            <a:r>
              <a:rPr lang="en-US" altLang="en-US" sz="1100" dirty="0"/>
              <a:t>Credit spreads are modeled stochastically using a Markov based model to determine the probabilities of transition between various credit rating and default, and a stochastic parameter reflecting the level of risk aversion in the market. </a:t>
            </a:r>
          </a:p>
          <a:p>
            <a:pPr marL="171450" indent="-171450">
              <a:buFont typeface="Wingdings" panose="05000000000000000000" pitchFamily="2" charset="2"/>
              <a:buChar char="§"/>
            </a:pPr>
            <a:r>
              <a:rPr lang="en-US" altLang="en-US" sz="1100" dirty="0"/>
              <a:t>Return seeking assets (including equities) are modeled using an individual asset class model with its own returns and volatilities but no correlations to other asset classes, and exposure to 6 other economic models to gain the correct correlation structures between returns for each asset class. </a:t>
            </a:r>
          </a:p>
          <a:p>
            <a:endParaRPr lang="en-US" sz="1100" dirty="0"/>
          </a:p>
        </p:txBody>
      </p:sp>
    </p:spTree>
    <p:extLst>
      <p:ext uri="{BB962C8B-B14F-4D97-AF65-F5344CB8AC3E}">
        <p14:creationId xmlns:p14="http://schemas.microsoft.com/office/powerpoint/2010/main" val="15787700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dirty="0"/>
              <a:t>Custom FRS Capital Market Assumptions—Q3 2021</a:t>
            </a:r>
            <a:r>
              <a:rPr lang="en-US" altLang="en-US" baseline="30000" dirty="0"/>
              <a:t>1</a:t>
            </a:r>
          </a:p>
        </p:txBody>
      </p:sp>
      <p:graphicFrame>
        <p:nvGraphicFramePr>
          <p:cNvPr id="3" name="Table 2"/>
          <p:cNvGraphicFramePr>
            <a:graphicFrameLocks noGrp="1"/>
          </p:cNvGraphicFramePr>
          <p:nvPr>
            <p:extLst>
              <p:ext uri="{D42A27DB-BD31-4B8C-83A1-F6EECF244321}">
                <p14:modId xmlns:p14="http://schemas.microsoft.com/office/powerpoint/2010/main" val="1738781397"/>
              </p:ext>
            </p:extLst>
          </p:nvPr>
        </p:nvGraphicFramePr>
        <p:xfrm>
          <a:off x="365760" y="857250"/>
          <a:ext cx="8346822" cy="2533650"/>
        </p:xfrm>
        <a:graphic>
          <a:graphicData uri="http://schemas.openxmlformats.org/drawingml/2006/table">
            <a:tbl>
              <a:tblPr/>
              <a:tblGrid>
                <a:gridCol w="295325">
                  <a:extLst>
                    <a:ext uri="{9D8B030D-6E8A-4147-A177-3AD203B41FA5}">
                      <a16:colId xmlns:a16="http://schemas.microsoft.com/office/drawing/2014/main" val="20000"/>
                    </a:ext>
                  </a:extLst>
                </a:gridCol>
                <a:gridCol w="3481729">
                  <a:extLst>
                    <a:ext uri="{9D8B030D-6E8A-4147-A177-3AD203B41FA5}">
                      <a16:colId xmlns:a16="http://schemas.microsoft.com/office/drawing/2014/main" val="20001"/>
                    </a:ext>
                  </a:extLst>
                </a:gridCol>
                <a:gridCol w="1523256">
                  <a:extLst>
                    <a:ext uri="{9D8B030D-6E8A-4147-A177-3AD203B41FA5}">
                      <a16:colId xmlns:a16="http://schemas.microsoft.com/office/drawing/2014/main" val="20002"/>
                    </a:ext>
                  </a:extLst>
                </a:gridCol>
                <a:gridCol w="1523256">
                  <a:extLst>
                    <a:ext uri="{9D8B030D-6E8A-4147-A177-3AD203B41FA5}">
                      <a16:colId xmlns:a16="http://schemas.microsoft.com/office/drawing/2014/main" val="20003"/>
                    </a:ext>
                  </a:extLst>
                </a:gridCol>
                <a:gridCol w="1523256">
                  <a:extLst>
                    <a:ext uri="{9D8B030D-6E8A-4147-A177-3AD203B41FA5}">
                      <a16:colId xmlns:a16="http://schemas.microsoft.com/office/drawing/2014/main" val="20004"/>
                    </a:ext>
                  </a:extLst>
                </a:gridCol>
              </a:tblGrid>
              <a:tr h="185420">
                <a:tc>
                  <a:txBody>
                    <a:bodyPr/>
                    <a:lstStyle/>
                    <a:p>
                      <a:pPr algn="l" fontAlgn="b"/>
                      <a:r>
                        <a:rPr lang="en-US" sz="1000" b="0" i="0" u="none" strike="noStrike" dirty="0">
                          <a:effectLst/>
                          <a:latin typeface="Arial" panose="020B0604020202020204" pitchFamily="34" charset="0"/>
                        </a:rPr>
                        <a:t> </a:t>
                      </a:r>
                    </a:p>
                  </a:txBody>
                  <a:tcPr marL="0" marR="0"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FFFFFF"/>
                    </a:solidFill>
                  </a:tcPr>
                </a:tc>
                <a:tc>
                  <a:txBody>
                    <a:bodyPr/>
                    <a:lstStyle/>
                    <a:p>
                      <a:pPr algn="l" fontAlgn="b"/>
                      <a:r>
                        <a:rPr lang="en-US" sz="1000" b="0" i="0" u="none" strike="noStrike" dirty="0">
                          <a:effectLst/>
                          <a:latin typeface="Arial" panose="020B0604020202020204" pitchFamily="34" charset="0"/>
                        </a:rPr>
                        <a:t> </a:t>
                      </a:r>
                    </a:p>
                  </a:txBody>
                  <a:tcPr marL="0" marR="0" marT="0" marB="0" anchor="b">
                    <a:lnL>
                      <a:noFill/>
                    </a:lnL>
                    <a:lnR>
                      <a:no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1" i="0" u="none" strike="noStrike" dirty="0">
                          <a:effectLst/>
                          <a:latin typeface="Arial" panose="020B0604020202020204" pitchFamily="34" charset="0"/>
                        </a:rPr>
                        <a:t>Expected Real Return</a:t>
                      </a:r>
                      <a:r>
                        <a:rPr lang="en-US" sz="1000" b="1" i="0" u="none" strike="noStrike" baseline="30000" dirty="0">
                          <a:effectLst/>
                          <a:latin typeface="Arial" panose="020B0604020202020204" pitchFamily="34" charset="0"/>
                        </a:rPr>
                        <a:t>1</a:t>
                      </a:r>
                      <a:endParaRPr lang="en-US" sz="1000" b="1" i="0" u="none" strike="noStrike" dirty="0">
                        <a:effectLst/>
                        <a:latin typeface="Arial" panose="020B0604020202020204" pitchFamily="34" charset="0"/>
                      </a:endParaRPr>
                    </a:p>
                  </a:txBody>
                  <a:tcPr marL="0" marR="0" marT="0" marB="0" anchor="b">
                    <a:lnL>
                      <a:noFill/>
                    </a:lnL>
                    <a:lnR>
                      <a:no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1" i="0" u="none" strike="noStrike" dirty="0">
                          <a:effectLst/>
                          <a:latin typeface="Arial" panose="020B0604020202020204" pitchFamily="34" charset="0"/>
                        </a:rPr>
                        <a:t>Expected Nominal Return</a:t>
                      </a:r>
                      <a:r>
                        <a:rPr lang="en-US" sz="1000" b="1" i="0" u="none" strike="noStrike" baseline="30000" dirty="0">
                          <a:effectLst/>
                          <a:latin typeface="Arial" panose="020B0604020202020204" pitchFamily="34" charset="0"/>
                        </a:rPr>
                        <a:t>1</a:t>
                      </a:r>
                      <a:endParaRPr lang="en-US" sz="1000" b="1" i="0" u="none" strike="noStrike" dirty="0">
                        <a:effectLst/>
                        <a:latin typeface="Arial" panose="020B0604020202020204" pitchFamily="34" charset="0"/>
                      </a:endParaRPr>
                    </a:p>
                  </a:txBody>
                  <a:tcPr marL="0" marR="0" marT="0" marB="0" anchor="b">
                    <a:lnL>
                      <a:noFill/>
                    </a:lnL>
                    <a:lnR>
                      <a:no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1" i="0" u="none" strike="noStrike" dirty="0">
                          <a:effectLst/>
                          <a:latin typeface="Arial" panose="020B0604020202020204" pitchFamily="34" charset="0"/>
                        </a:rPr>
                        <a:t>Expected Nominal Volatility</a:t>
                      </a:r>
                    </a:p>
                  </a:txBody>
                  <a:tcPr marL="0" marR="0" marT="0" marB="0" anchor="b">
                    <a:lnL>
                      <a:noFill/>
                    </a:lnL>
                    <a:lnR>
                      <a:no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71450">
                <a:tc>
                  <a:txBody>
                    <a:bodyPr/>
                    <a:lstStyle/>
                    <a:p>
                      <a:pPr algn="l" fontAlgn="b"/>
                      <a:r>
                        <a:rPr lang="en-US" sz="1000" b="0" i="0" u="none" strike="noStrike" dirty="0">
                          <a:effectLst/>
                          <a:latin typeface="Arial" panose="020B0604020202020204" pitchFamily="34" charset="0"/>
                        </a:rPr>
                        <a:t> </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000" b="1" i="0" u="none" strike="noStrike" dirty="0">
                          <a:effectLst/>
                          <a:latin typeface="Arial" panose="020B0604020202020204" pitchFamily="34" charset="0"/>
                        </a:rPr>
                        <a:t>Equity</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1" i="0" u="none" strike="noStrike" dirty="0">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1" i="0" u="none" strike="noStrike" dirty="0">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1" i="0" u="none" strike="noStrike" dirty="0">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71450">
                <a:tc>
                  <a:txBody>
                    <a:bodyPr/>
                    <a:lstStyle/>
                    <a:p>
                      <a:pPr algn="ctr" fontAlgn="b"/>
                      <a:r>
                        <a:rPr lang="en-US" sz="1000" b="1" i="0" u="none" strike="noStrike" dirty="0">
                          <a:solidFill>
                            <a:srgbClr val="E11B22"/>
                          </a:solidFill>
                          <a:effectLst/>
                          <a:latin typeface="Arial" panose="020B0604020202020204" pitchFamily="34" charset="0"/>
                        </a:rPr>
                        <a:t>1</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000" b="0" i="0" u="none" strike="noStrike" dirty="0">
                          <a:effectLst/>
                          <a:latin typeface="Arial" panose="020B0604020202020204" pitchFamily="34" charset="0"/>
                        </a:rPr>
                        <a:t>Global Equity IMI</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4.2%</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6.4%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19.0%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71450">
                <a:tc>
                  <a:txBody>
                    <a:bodyPr/>
                    <a:lstStyle/>
                    <a:p>
                      <a:pPr algn="ctr" fontAlgn="b"/>
                      <a:r>
                        <a:rPr lang="en-US" sz="1000" b="1" i="0" u="none" strike="noStrike" dirty="0">
                          <a:solidFill>
                            <a:srgbClr val="E11B22"/>
                          </a:solidFill>
                          <a:effectLst/>
                          <a:latin typeface="Arial" panose="020B0604020202020204" pitchFamily="34" charset="0"/>
                        </a:rPr>
                        <a:t> </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000" b="1" i="0" u="none" strike="noStrike" dirty="0">
                          <a:effectLst/>
                          <a:latin typeface="Arial" panose="020B0604020202020204" pitchFamily="34" charset="0"/>
                        </a:rPr>
                        <a:t>Fixed Income</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1"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1"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1"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3"/>
                  </a:ext>
                </a:extLst>
              </a:tr>
              <a:tr h="171450">
                <a:tc>
                  <a:txBody>
                    <a:bodyPr/>
                    <a:lstStyle/>
                    <a:p>
                      <a:pPr algn="ctr" fontAlgn="b"/>
                      <a:r>
                        <a:rPr lang="en-US" sz="1000" b="1" i="0" u="none" strike="noStrike" dirty="0">
                          <a:solidFill>
                            <a:srgbClr val="E11B22"/>
                          </a:solidFill>
                          <a:effectLst/>
                          <a:latin typeface="Arial" panose="020B0604020202020204" pitchFamily="34" charset="0"/>
                        </a:rPr>
                        <a:t>2</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000" b="0" i="0" u="none" strike="noStrike" dirty="0">
                          <a:effectLst/>
                          <a:latin typeface="Arial" panose="020B0604020202020204" pitchFamily="34" charset="0"/>
                        </a:rPr>
                        <a:t>Cash (Gov't)</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-0.2%</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1.9%</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1.5%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71450">
                <a:tc>
                  <a:txBody>
                    <a:bodyPr/>
                    <a:lstStyle/>
                    <a:p>
                      <a:pPr algn="ctr" fontAlgn="b"/>
                      <a:r>
                        <a:rPr lang="en-US" sz="1000" b="1" i="0" u="none" strike="noStrike" dirty="0">
                          <a:solidFill>
                            <a:srgbClr val="E11B22"/>
                          </a:solidFill>
                          <a:effectLst/>
                          <a:latin typeface="Arial" panose="020B0604020202020204" pitchFamily="34" charset="0"/>
                        </a:rPr>
                        <a:t>3</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000" b="0" i="0" u="none" strike="noStrike" dirty="0">
                          <a:effectLst/>
                          <a:latin typeface="Arial" panose="020B0604020202020204" pitchFamily="34" charset="0"/>
                        </a:rPr>
                        <a:t>Intermediate Gov't Bonds (4-Year Duration)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-0.2%</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1.9%</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3.5%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71450">
                <a:tc>
                  <a:txBody>
                    <a:bodyPr/>
                    <a:lstStyle/>
                    <a:p>
                      <a:pPr algn="ctr" fontAlgn="b"/>
                      <a:r>
                        <a:rPr lang="en-US" sz="1000" b="1" i="0" u="none" strike="noStrike" dirty="0">
                          <a:solidFill>
                            <a:srgbClr val="E11B22"/>
                          </a:solidFill>
                          <a:effectLst/>
                          <a:latin typeface="Arial" panose="020B0604020202020204" pitchFamily="34" charset="0"/>
                        </a:rPr>
                        <a:t>4</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000" b="0" i="0" u="none" strike="noStrike" dirty="0">
                          <a:effectLst/>
                          <a:latin typeface="Arial" panose="020B0604020202020204" pitchFamily="34" charset="0"/>
                        </a:rPr>
                        <a:t>Intermediate Corporate Bonds (4-Year Duration)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0.7%</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2.8%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4.5%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71450">
                <a:tc>
                  <a:txBody>
                    <a:bodyPr/>
                    <a:lstStyle/>
                    <a:p>
                      <a:pPr algn="ctr" fontAlgn="b"/>
                      <a:r>
                        <a:rPr lang="en-US" sz="1000" b="1" i="0" u="none" strike="noStrike" dirty="0">
                          <a:solidFill>
                            <a:srgbClr val="E11B22"/>
                          </a:solidFill>
                          <a:effectLst/>
                          <a:latin typeface="Arial" panose="020B0604020202020204" pitchFamily="34" charset="0"/>
                        </a:rPr>
                        <a:t> </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000" b="1" i="0" u="none" strike="noStrike" dirty="0">
                          <a:effectLst/>
                          <a:latin typeface="Arial" panose="020B0604020202020204" pitchFamily="34" charset="0"/>
                        </a:rPr>
                        <a:t>Alternatives</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1"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1"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1"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7"/>
                  </a:ext>
                </a:extLst>
              </a:tr>
              <a:tr h="171450">
                <a:tc>
                  <a:txBody>
                    <a:bodyPr/>
                    <a:lstStyle/>
                    <a:p>
                      <a:pPr algn="ctr" fontAlgn="b"/>
                      <a:r>
                        <a:rPr lang="en-US" sz="1000" b="1" i="0" u="none" strike="noStrike" dirty="0">
                          <a:solidFill>
                            <a:srgbClr val="E11B22"/>
                          </a:solidFill>
                          <a:effectLst/>
                          <a:latin typeface="Arial" panose="020B0604020202020204" pitchFamily="34" charset="0"/>
                        </a:rPr>
                        <a:t>5</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000" b="0" i="0" u="none" strike="noStrike" dirty="0">
                          <a:effectLst/>
                          <a:latin typeface="Arial" panose="020B0604020202020204" pitchFamily="34" charset="0"/>
                        </a:rPr>
                        <a:t>Strategic Allocation (Custom)</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4.9%</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7.1%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9.0%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71450">
                <a:tc>
                  <a:txBody>
                    <a:bodyPr/>
                    <a:lstStyle/>
                    <a:p>
                      <a:pPr algn="ctr" fontAlgn="b"/>
                      <a:r>
                        <a:rPr lang="en-US" sz="1000" b="1" i="0" u="none" strike="noStrike" dirty="0">
                          <a:solidFill>
                            <a:srgbClr val="E11B22"/>
                          </a:solidFill>
                          <a:effectLst/>
                          <a:latin typeface="Arial" panose="020B0604020202020204" pitchFamily="34" charset="0"/>
                        </a:rPr>
                        <a:t>6</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000" b="0" i="0" u="none" strike="noStrike" dirty="0">
                          <a:effectLst/>
                          <a:latin typeface="Arial" panose="020B0604020202020204" pitchFamily="34" charset="0"/>
                        </a:rPr>
                        <a:t>Real Estate (Custom)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3.1%</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5.3%</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16.0%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171450">
                <a:tc>
                  <a:txBody>
                    <a:bodyPr/>
                    <a:lstStyle/>
                    <a:p>
                      <a:pPr algn="ctr" fontAlgn="b"/>
                      <a:r>
                        <a:rPr lang="en-US" sz="1000" b="1" i="0" u="none" strike="noStrike" dirty="0">
                          <a:solidFill>
                            <a:srgbClr val="E11B22"/>
                          </a:solidFill>
                          <a:effectLst/>
                          <a:latin typeface="Arial" panose="020B0604020202020204" pitchFamily="34" charset="0"/>
                        </a:rPr>
                        <a:t>7</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000" b="0" i="0" u="none" strike="noStrike" dirty="0">
                          <a:effectLst/>
                          <a:latin typeface="Arial" panose="020B0604020202020204" pitchFamily="34" charset="0"/>
                        </a:rPr>
                        <a:t>Private Equity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5.8%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8.0%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25.5%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171450">
                <a:tc>
                  <a:txBody>
                    <a:bodyPr/>
                    <a:lstStyle/>
                    <a:p>
                      <a:pPr algn="ctr" fontAlgn="b"/>
                      <a:r>
                        <a:rPr lang="en-US" sz="1000" b="1" i="0" u="none" strike="noStrike" dirty="0">
                          <a:solidFill>
                            <a:srgbClr val="E11B22"/>
                          </a:solidFill>
                          <a:effectLst/>
                          <a:latin typeface="Arial" panose="020B0604020202020204" pitchFamily="34" charset="0"/>
                        </a:rPr>
                        <a:t> </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000" b="1" i="0" u="none" strike="noStrike" dirty="0">
                          <a:effectLst/>
                          <a:latin typeface="Arial" panose="020B0604020202020204" pitchFamily="34" charset="0"/>
                        </a:rPr>
                        <a:t>Inflation</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1"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1"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1" i="0" u="none" strike="noStrike" dirty="0">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11"/>
                  </a:ext>
                </a:extLst>
              </a:tr>
              <a:tr h="171450">
                <a:tc>
                  <a:txBody>
                    <a:bodyPr/>
                    <a:lstStyle/>
                    <a:p>
                      <a:pPr algn="ctr" fontAlgn="b"/>
                      <a:r>
                        <a:rPr lang="en-US" sz="1000" b="1" i="0" u="none" strike="noStrike" dirty="0">
                          <a:solidFill>
                            <a:srgbClr val="E11B22"/>
                          </a:solidFill>
                          <a:effectLst/>
                          <a:latin typeface="Arial" panose="020B0604020202020204" pitchFamily="34" charset="0"/>
                        </a:rPr>
                        <a:t>8</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000" b="0" i="0" u="none" strike="noStrike" dirty="0">
                          <a:effectLst/>
                          <a:latin typeface="Arial" panose="020B0604020202020204" pitchFamily="34" charset="0"/>
                        </a:rPr>
                        <a:t>Inflation</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0.0%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2.1%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effectLst/>
                          <a:latin typeface="Arial" panose="020B0604020202020204" pitchFamily="34" charset="0"/>
                        </a:rPr>
                        <a:t>1.5%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171450">
                <a:tc>
                  <a:txBody>
                    <a:bodyPr/>
                    <a:lstStyle/>
                    <a:p>
                      <a:pPr algn="ctr" fontAlgn="b"/>
                      <a:r>
                        <a:rPr lang="en-US" sz="900" b="0" i="0" u="none" strike="noStrike" dirty="0">
                          <a:solidFill>
                            <a:srgbClr val="E11B22"/>
                          </a:solidFill>
                          <a:effectLst/>
                          <a:latin typeface="Arial"/>
                        </a:rPr>
                        <a:t> </a:t>
                      </a:r>
                    </a:p>
                  </a:txBody>
                  <a:tcPr marL="0" marR="0" marT="0" marB="0" anchor="ctr">
                    <a:lnL>
                      <a:noFill/>
                    </a:lnL>
                    <a:lnR>
                      <a:noFill/>
                    </a:lnR>
                    <a:lnT>
                      <a:noFill/>
                    </a:lnT>
                    <a:lnB>
                      <a:noFill/>
                    </a:lnB>
                    <a:solidFill>
                      <a:srgbClr val="FFFFFF"/>
                    </a:solidFill>
                  </a:tcPr>
                </a:tc>
                <a:tc>
                  <a:txBody>
                    <a:bodyPr/>
                    <a:lstStyle/>
                    <a:p>
                      <a:pPr algn="l" fontAlgn="b"/>
                      <a:r>
                        <a:rPr lang="en-US" sz="900" b="0" i="0" u="none" strike="noStrike" dirty="0">
                          <a:effectLst/>
                          <a:latin typeface="Arial"/>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900" b="0" i="0" u="none" strike="noStrike" dirty="0">
                          <a:effectLst/>
                          <a:latin typeface="Arial"/>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900" b="0" i="0" u="none" strike="noStrike" dirty="0">
                          <a:effectLst/>
                          <a:latin typeface="Arial"/>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900" b="0" i="0" u="none" strike="noStrike" dirty="0">
                          <a:effectLst/>
                          <a:latin typeface="Arial"/>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13"/>
                  </a:ext>
                </a:extLst>
              </a:tr>
            </a:tbl>
          </a:graphicData>
        </a:graphic>
      </p:graphicFrame>
      <p:sp>
        <p:nvSpPr>
          <p:cNvPr id="5" name="TextBox 4"/>
          <p:cNvSpPr txBox="1"/>
          <p:nvPr/>
        </p:nvSpPr>
        <p:spPr>
          <a:xfrm>
            <a:off x="372794" y="3807034"/>
            <a:ext cx="7171006" cy="861774"/>
          </a:xfrm>
          <a:prstGeom prst="rect">
            <a:avLst/>
          </a:prstGeom>
          <a:noFill/>
        </p:spPr>
        <p:txBody>
          <a:bodyPr wrap="square" lIns="0" tIns="0" rIns="0" bIns="0" rtlCol="0" anchor="b" anchorCtr="0">
            <a:spAutoFit/>
          </a:bodyPr>
          <a:lstStyle/>
          <a:p>
            <a:pPr marL="57150" marR="0" lvl="0" indent="-57150" algn="l" defTabSz="914400" rtl="0" eaLnBrk="0" fontAlgn="base" latinLnBrk="0" hangingPunct="0">
              <a:lnSpc>
                <a:spcPct val="100000"/>
              </a:lnSpc>
              <a:spcBef>
                <a:spcPct val="0"/>
              </a:spcBef>
              <a:spcAft>
                <a:spcPct val="0"/>
              </a:spcAft>
              <a:buClrTx/>
              <a:buSzTx/>
              <a:buFontTx/>
              <a:buNone/>
              <a:tabLst>
                <a:tab pos="57150" algn="l"/>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1	</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Expected return assumptions are based upon the Aon Investments’ capital market assumptions adjusted for the delta in Global Equity Risk Premium (ERP) among three investment advisors: Mercer, Wilshire, and Aon Investments (-63bps adjustment)</a:t>
            </a:r>
          </a:p>
          <a:p>
            <a:pPr marL="57150" marR="0" lvl="0" indent="-57150" algn="l" defTabSz="914400" rtl="0" eaLnBrk="0" fontAlgn="base" latinLnBrk="0" hangingPunct="0">
              <a:lnSpc>
                <a:spcPct val="100000"/>
              </a:lnSpc>
              <a:spcBef>
                <a:spcPct val="0"/>
              </a:spcBef>
              <a:spcAft>
                <a:spcPct val="0"/>
              </a:spcAft>
              <a:buClrTx/>
              <a:buSzTx/>
              <a:buFontTx/>
              <a:buNone/>
              <a:tabLst>
                <a:tab pos="57150" algn="l"/>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2	</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Strategic assumption breakdown is found on the next page</a:t>
            </a:r>
          </a:p>
          <a:p>
            <a:pPr marL="57150" marR="0" lvl="0" indent="-57150" algn="l" defTabSz="914400" rtl="0" eaLnBrk="0" fontAlgn="base" latinLnBrk="0" hangingPunct="0">
              <a:lnSpc>
                <a:spcPct val="100000"/>
              </a:lnSpc>
              <a:spcBef>
                <a:spcPct val="0"/>
              </a:spcBef>
              <a:spcAft>
                <a:spcPct val="0"/>
              </a:spcAft>
              <a:buClrTx/>
              <a:buSzTx/>
              <a:buFontTx/>
              <a:buNone/>
              <a:tabLst>
                <a:tab pos="57150" algn="l"/>
              </a:tabLst>
              <a:defRPr/>
            </a:pPr>
            <a:r>
              <a:rPr kumimoji="0" lang="en-US" sz="800" b="0" i="0" u="none" strike="noStrike" kern="1200" cap="none" spc="0" normalizeH="0" baseline="30000" noProof="0" dirty="0">
                <a:ln>
                  <a:noFill/>
                </a:ln>
                <a:solidFill>
                  <a:srgbClr val="4D4F53"/>
                </a:solidFill>
                <a:effectLst/>
                <a:uLnTx/>
                <a:uFillTx/>
                <a:latin typeface="Arial" charset="0"/>
                <a:ea typeface="ＭＳ Ｐゴシック" pitchFamily="108" charset="-128"/>
                <a:cs typeface="+mn-cs"/>
              </a:rPr>
              <a:t>3	</a:t>
            </a: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Real Estate assumption was modeled as follows: </a:t>
            </a:r>
          </a:p>
          <a:p>
            <a:pPr marL="173038" marR="0" lvl="1" indent="-117475"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76.50% Core Real Estate</a:t>
            </a:r>
          </a:p>
          <a:p>
            <a:pPr marL="173038" marR="0" lvl="1" indent="-117475"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13.50% Non-Core Real Estate</a:t>
            </a:r>
          </a:p>
          <a:p>
            <a:pPr marL="173038" marR="0" lvl="1" indent="-117475"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10.00% REITs</a:t>
            </a:r>
          </a:p>
        </p:txBody>
      </p:sp>
    </p:spTree>
    <p:extLst>
      <p:ext uri="{BB962C8B-B14F-4D97-AF65-F5344CB8AC3E}">
        <p14:creationId xmlns:p14="http://schemas.microsoft.com/office/powerpoint/2010/main" val="1548242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FRS Capital Market Assumptions—Q3 2021</a:t>
            </a:r>
            <a:br>
              <a:rPr lang="en-US" altLang="en-US" dirty="0"/>
            </a:br>
            <a:r>
              <a:rPr lang="en-US" altLang="en-US" sz="1600" dirty="0"/>
              <a:t>Strategic Investment Allocation</a:t>
            </a:r>
            <a:endParaRPr lang="en-US" sz="1600" dirty="0"/>
          </a:p>
        </p:txBody>
      </p:sp>
      <p:sp>
        <p:nvSpPr>
          <p:cNvPr id="3" name="Content Placeholder 2"/>
          <p:cNvSpPr>
            <a:spLocks noGrp="1"/>
          </p:cNvSpPr>
          <p:nvPr>
            <p:ph idx="1"/>
          </p:nvPr>
        </p:nvSpPr>
        <p:spPr/>
        <p:txBody>
          <a:bodyPr/>
          <a:lstStyle/>
          <a:p>
            <a:r>
              <a:rPr lang="en-US" sz="1200" dirty="0"/>
              <a:t>The Strategic Investment allocation was modeled as follows, per Staff input:</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461669553"/>
              </p:ext>
            </p:extLst>
          </p:nvPr>
        </p:nvGraphicFramePr>
        <p:xfrm>
          <a:off x="712221" y="1145615"/>
          <a:ext cx="6831580" cy="3336036"/>
        </p:xfrm>
        <a:graphic>
          <a:graphicData uri="http://schemas.openxmlformats.org/drawingml/2006/table">
            <a:tbl>
              <a:tblPr firstRow="1" bandRow="1">
                <a:tableStyleId>{073A0DAA-6AF3-43AB-8588-CEC1D06C72B9}</a:tableStyleId>
              </a:tblPr>
              <a:tblGrid>
                <a:gridCol w="4098948">
                  <a:extLst>
                    <a:ext uri="{9D8B030D-6E8A-4147-A177-3AD203B41FA5}">
                      <a16:colId xmlns:a16="http://schemas.microsoft.com/office/drawing/2014/main" val="20000"/>
                    </a:ext>
                  </a:extLst>
                </a:gridCol>
                <a:gridCol w="1366316">
                  <a:extLst>
                    <a:ext uri="{9D8B030D-6E8A-4147-A177-3AD203B41FA5}">
                      <a16:colId xmlns:a16="http://schemas.microsoft.com/office/drawing/2014/main" val="20001"/>
                    </a:ext>
                  </a:extLst>
                </a:gridCol>
                <a:gridCol w="1366316">
                  <a:extLst>
                    <a:ext uri="{9D8B030D-6E8A-4147-A177-3AD203B41FA5}">
                      <a16:colId xmlns:a16="http://schemas.microsoft.com/office/drawing/2014/main" val="20002"/>
                    </a:ext>
                  </a:extLst>
                </a:gridCol>
              </a:tblGrid>
              <a:tr h="342900">
                <a:tc>
                  <a:txBody>
                    <a:bodyPr/>
                    <a:lstStyle/>
                    <a:p>
                      <a:r>
                        <a:rPr lang="en-US" sz="1000" dirty="0">
                          <a:latin typeface="+mn-lt"/>
                        </a:rPr>
                        <a:t>Capital Market Assumption</a:t>
                      </a: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1000" dirty="0">
                          <a:latin typeface="+mn-lt"/>
                        </a:rPr>
                        <a:t>% of Total</a:t>
                      </a:r>
                      <a:r>
                        <a:rPr lang="en-US" sz="1000" baseline="0" dirty="0">
                          <a:latin typeface="+mn-lt"/>
                        </a:rPr>
                        <a:t> Asset Allocation</a:t>
                      </a:r>
                      <a:endParaRPr lang="en-US" sz="1000" dirty="0">
                        <a:latin typeface="+mn-lt"/>
                      </a:endParaRP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a:txBody>
                    <a:bodyPr/>
                    <a:lstStyle/>
                    <a:p>
                      <a:pPr algn="ctr"/>
                      <a:r>
                        <a:rPr lang="en-US" sz="1000" dirty="0">
                          <a:latin typeface="+mn-lt"/>
                        </a:rPr>
                        <a:t>% of Strategic</a:t>
                      </a:r>
                      <a:r>
                        <a:rPr lang="en-US" sz="1000" baseline="0" dirty="0">
                          <a:latin typeface="+mn-lt"/>
                        </a:rPr>
                        <a:t> Investment</a:t>
                      </a:r>
                      <a:endParaRPr lang="en-US" sz="1000" dirty="0">
                        <a:latin typeface="+mn-lt"/>
                      </a:endParaRP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extLst>
                  <a:ext uri="{0D108BD9-81ED-4DB2-BD59-A6C34878D82A}">
                    <a16:rowId xmlns:a16="http://schemas.microsoft.com/office/drawing/2014/main" val="10000"/>
                  </a:ext>
                </a:extLst>
              </a:tr>
              <a:tr h="164592">
                <a:tc>
                  <a:txBody>
                    <a:bodyPr/>
                    <a:lstStyle/>
                    <a:p>
                      <a:pPr algn="l" fontAlgn="b"/>
                      <a:r>
                        <a:rPr lang="en-US" sz="1000" b="0" i="0" u="none" strike="noStrike" dirty="0">
                          <a:effectLst/>
                          <a:latin typeface="+mn-lt"/>
                        </a:rPr>
                        <a:t>Commodities</a:t>
                      </a:r>
                    </a:p>
                  </a:txBody>
                  <a:tcPr marR="9525" marT="9525"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0.36%</a:t>
                      </a:r>
                    </a:p>
                  </a:txBody>
                  <a:tcPr marL="9525" marR="365760" marT="9525"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3.00%</a:t>
                      </a:r>
                    </a:p>
                  </a:txBody>
                  <a:tcPr marL="9525" marR="365760" marT="9525"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64592">
                <a:tc>
                  <a:txBody>
                    <a:bodyPr/>
                    <a:lstStyle/>
                    <a:p>
                      <a:pPr algn="l" fontAlgn="b"/>
                      <a:r>
                        <a:rPr lang="en-US" sz="1000" b="0" i="0" u="none" strike="noStrike" dirty="0">
                          <a:effectLst/>
                          <a:latin typeface="+mn-lt"/>
                        </a:rPr>
                        <a:t>Global Public Equities</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1.20%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10.00%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64592">
                <a:tc>
                  <a:txBody>
                    <a:bodyPr/>
                    <a:lstStyle/>
                    <a:p>
                      <a:pPr algn="l" fontAlgn="b"/>
                      <a:r>
                        <a:rPr lang="en-US" sz="1000" b="0" i="0" u="none" strike="noStrike" dirty="0">
                          <a:effectLst/>
                          <a:latin typeface="+mn-lt"/>
                        </a:rPr>
                        <a:t>Hedge Funds - Buy List (Diversified Portfolio of Direct HFs)</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1.68%</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14.00%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64592">
                <a:tc>
                  <a:txBody>
                    <a:bodyPr/>
                    <a:lstStyle/>
                    <a:p>
                      <a:pPr algn="l" fontAlgn="b"/>
                      <a:r>
                        <a:rPr lang="en-US" sz="1000" b="0" i="0" u="none" strike="noStrike" dirty="0">
                          <a:effectLst/>
                          <a:latin typeface="+mn-lt"/>
                        </a:rPr>
                        <a:t>Hedge Funds - CTAs (Buy List)</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0.96%</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8.00%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64592">
                <a:tc>
                  <a:txBody>
                    <a:bodyPr/>
                    <a:lstStyle/>
                    <a:p>
                      <a:pPr algn="l" fontAlgn="b"/>
                      <a:r>
                        <a:rPr lang="en-US" sz="1000" b="0" i="0" u="none" strike="noStrike" dirty="0">
                          <a:effectLst/>
                          <a:latin typeface="+mn-lt"/>
                        </a:rPr>
                        <a:t>Hedge Funds - Distressed Debt (Buy List)</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0.36%</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3.00%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64592">
                <a:tc>
                  <a:txBody>
                    <a:bodyPr/>
                    <a:lstStyle/>
                    <a:p>
                      <a:pPr algn="l" fontAlgn="b"/>
                      <a:r>
                        <a:rPr lang="en-US" sz="1000" b="0" i="0" u="none" strike="noStrike" dirty="0">
                          <a:effectLst/>
                          <a:latin typeface="+mn-lt"/>
                        </a:rPr>
                        <a:t>Hedge Funds - Equity Long/Short (Buy List)</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0.36%</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3.00%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64592">
                <a:tc>
                  <a:txBody>
                    <a:bodyPr/>
                    <a:lstStyle/>
                    <a:p>
                      <a:pPr algn="l" fontAlgn="b"/>
                      <a:r>
                        <a:rPr lang="en-US" sz="1000" b="0" i="0" u="none" strike="noStrike" dirty="0">
                          <a:effectLst/>
                          <a:latin typeface="+mn-lt"/>
                        </a:rPr>
                        <a:t>Hedge Funds - Event Driven (Buy List)</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0.12%</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1.00%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64592">
                <a:tc>
                  <a:txBody>
                    <a:bodyPr/>
                    <a:lstStyle/>
                    <a:p>
                      <a:pPr algn="l" fontAlgn="b"/>
                      <a:r>
                        <a:rPr lang="en-US" sz="1000" b="0" i="0" u="none" strike="noStrike" dirty="0">
                          <a:effectLst/>
                          <a:latin typeface="+mn-lt"/>
                        </a:rPr>
                        <a:t>Hedge Funds - Global Macro (Buy List)</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0.24%</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2.00%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64592">
                <a:tc>
                  <a:txBody>
                    <a:bodyPr/>
                    <a:lstStyle/>
                    <a:p>
                      <a:pPr algn="l" fontAlgn="b"/>
                      <a:r>
                        <a:rPr lang="en-US" sz="1000" b="0" i="0" u="none" strike="noStrike" dirty="0">
                          <a:effectLst/>
                          <a:latin typeface="+mn-lt"/>
                        </a:rPr>
                        <a:t>Infrastructure</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1.20%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10.00%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164592">
                <a:tc>
                  <a:txBody>
                    <a:bodyPr/>
                    <a:lstStyle/>
                    <a:p>
                      <a:pPr algn="l" fontAlgn="b"/>
                      <a:r>
                        <a:rPr lang="en-US" sz="1000" b="0" i="0" u="none" strike="noStrike" dirty="0">
                          <a:effectLst/>
                          <a:latin typeface="+mn-lt"/>
                        </a:rPr>
                        <a:t>Insurance-Linked Securities (Catastrophe Bonds)</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0.96%</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8.00%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592">
                <a:tc>
                  <a:txBody>
                    <a:bodyPr/>
                    <a:lstStyle/>
                    <a:p>
                      <a:pPr algn="l" fontAlgn="b"/>
                      <a:r>
                        <a:rPr lang="en-US" sz="1000" b="0" i="0" u="none" strike="noStrike" dirty="0">
                          <a:effectLst/>
                          <a:latin typeface="+mn-lt"/>
                        </a:rPr>
                        <a:t>Non-Core Real Estate</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0.30%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2.50%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64592">
                <a:tc>
                  <a:txBody>
                    <a:bodyPr/>
                    <a:lstStyle/>
                    <a:p>
                      <a:pPr algn="l" fontAlgn="b"/>
                      <a:r>
                        <a:rPr lang="en-US" sz="1000" b="0" i="0" u="none" strike="noStrike" dirty="0">
                          <a:effectLst/>
                          <a:latin typeface="+mn-lt"/>
                        </a:rPr>
                        <a:t>Private Debt - Commercial Mortgages</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0.30%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2.50%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164592">
                <a:tc>
                  <a:txBody>
                    <a:bodyPr/>
                    <a:lstStyle/>
                    <a:p>
                      <a:pPr algn="l" fontAlgn="b"/>
                      <a:r>
                        <a:rPr lang="en-US" sz="1000" b="0" i="0" u="none" strike="noStrike" dirty="0">
                          <a:effectLst/>
                          <a:latin typeface="+mn-lt"/>
                        </a:rPr>
                        <a:t>Private Debt - Direct Lending</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0.72%</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6.00%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164592">
                <a:tc>
                  <a:txBody>
                    <a:bodyPr/>
                    <a:lstStyle/>
                    <a:p>
                      <a:pPr algn="l" fontAlgn="b"/>
                      <a:r>
                        <a:rPr lang="en-US" sz="1000" b="0" i="0" u="none" strike="noStrike" dirty="0">
                          <a:effectLst/>
                          <a:latin typeface="+mn-lt"/>
                        </a:rPr>
                        <a:t>Private Equity</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0.72%</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6.00%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164592">
                <a:tc>
                  <a:txBody>
                    <a:bodyPr/>
                    <a:lstStyle/>
                    <a:p>
                      <a:pPr algn="l" fontAlgn="b"/>
                      <a:r>
                        <a:rPr lang="en-US" sz="1000" b="0" i="0" u="none" strike="noStrike" dirty="0">
                          <a:effectLst/>
                          <a:latin typeface="+mn-lt"/>
                        </a:rPr>
                        <a:t>Private Equity - Distressed Debt</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1.44%</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12.00%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164592">
                <a:tc>
                  <a:txBody>
                    <a:bodyPr/>
                    <a:lstStyle/>
                    <a:p>
                      <a:pPr algn="l" fontAlgn="b"/>
                      <a:r>
                        <a:rPr lang="en-US" sz="1000" b="0" i="0" u="none" strike="noStrike" dirty="0">
                          <a:effectLst/>
                          <a:latin typeface="+mn-lt"/>
                        </a:rPr>
                        <a:t>Private Equity - Mezzanine</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0.72%</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6.00%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4961576"/>
                  </a:ext>
                </a:extLst>
              </a:tr>
              <a:tr h="164592">
                <a:tc>
                  <a:txBody>
                    <a:bodyPr/>
                    <a:lstStyle/>
                    <a:p>
                      <a:pPr algn="l" fontAlgn="b"/>
                      <a:r>
                        <a:rPr lang="en-US" sz="1000" b="0" i="0" u="none" strike="noStrike" dirty="0">
                          <a:effectLst/>
                          <a:latin typeface="+mn-lt"/>
                        </a:rPr>
                        <a:t>Timberland</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0.36%</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0" i="0" u="none" strike="noStrike" dirty="0">
                          <a:effectLst/>
                          <a:latin typeface="+mn-lt"/>
                        </a:rPr>
                        <a:t>3.00%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164592">
                <a:tc>
                  <a:txBody>
                    <a:bodyPr/>
                    <a:lstStyle/>
                    <a:p>
                      <a:pPr algn="l" fontAlgn="b"/>
                      <a:r>
                        <a:rPr lang="en-US" sz="1000" b="0" i="0" u="none" strike="noStrike" dirty="0">
                          <a:effectLst/>
                          <a:latin typeface="+mn-lt"/>
                        </a:rPr>
                        <a:t>Total</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1" i="0" u="none" strike="noStrike" dirty="0">
                          <a:effectLst/>
                          <a:latin typeface="+mn-lt"/>
                        </a:rPr>
                        <a:t>12.00%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1" i="0" u="none" strike="noStrike" dirty="0">
                          <a:effectLst/>
                          <a:latin typeface="+mn-lt"/>
                        </a:rPr>
                        <a:t>100.00%</a:t>
                      </a:r>
                    </a:p>
                  </a:txBody>
                  <a:tcPr marL="9525" marR="365760"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34282111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dirty="0"/>
              <a:t>Aon Investments’ Capital Market Assumptions—Q3 2021</a:t>
            </a:r>
          </a:p>
        </p:txBody>
      </p:sp>
      <p:graphicFrame>
        <p:nvGraphicFramePr>
          <p:cNvPr id="2" name="Table 1"/>
          <p:cNvGraphicFramePr>
            <a:graphicFrameLocks noGrp="1"/>
          </p:cNvGraphicFramePr>
          <p:nvPr>
            <p:extLst>
              <p:ext uri="{D42A27DB-BD31-4B8C-83A1-F6EECF244321}">
                <p14:modId xmlns:p14="http://schemas.microsoft.com/office/powerpoint/2010/main" val="906448878"/>
              </p:ext>
            </p:extLst>
          </p:nvPr>
        </p:nvGraphicFramePr>
        <p:xfrm>
          <a:off x="295420" y="859536"/>
          <a:ext cx="8421693" cy="1851660"/>
        </p:xfrm>
        <a:graphic>
          <a:graphicData uri="http://schemas.openxmlformats.org/drawingml/2006/table">
            <a:tbl>
              <a:tblPr/>
              <a:tblGrid>
                <a:gridCol w="422196">
                  <a:extLst>
                    <a:ext uri="{9D8B030D-6E8A-4147-A177-3AD203B41FA5}">
                      <a16:colId xmlns:a16="http://schemas.microsoft.com/office/drawing/2014/main" val="20000"/>
                    </a:ext>
                  </a:extLst>
                </a:gridCol>
                <a:gridCol w="3555329">
                  <a:extLst>
                    <a:ext uri="{9D8B030D-6E8A-4147-A177-3AD203B41FA5}">
                      <a16:colId xmlns:a16="http://schemas.microsoft.com/office/drawing/2014/main" val="20001"/>
                    </a:ext>
                  </a:extLst>
                </a:gridCol>
                <a:gridCol w="555521">
                  <a:extLst>
                    <a:ext uri="{9D8B030D-6E8A-4147-A177-3AD203B41FA5}">
                      <a16:colId xmlns:a16="http://schemas.microsoft.com/office/drawing/2014/main" val="20002"/>
                    </a:ext>
                  </a:extLst>
                </a:gridCol>
                <a:gridCol w="555521">
                  <a:extLst>
                    <a:ext uri="{9D8B030D-6E8A-4147-A177-3AD203B41FA5}">
                      <a16:colId xmlns:a16="http://schemas.microsoft.com/office/drawing/2014/main" val="20003"/>
                    </a:ext>
                  </a:extLst>
                </a:gridCol>
                <a:gridCol w="555521">
                  <a:extLst>
                    <a:ext uri="{9D8B030D-6E8A-4147-A177-3AD203B41FA5}">
                      <a16:colId xmlns:a16="http://schemas.microsoft.com/office/drawing/2014/main" val="20004"/>
                    </a:ext>
                  </a:extLst>
                </a:gridCol>
                <a:gridCol w="555521">
                  <a:extLst>
                    <a:ext uri="{9D8B030D-6E8A-4147-A177-3AD203B41FA5}">
                      <a16:colId xmlns:a16="http://schemas.microsoft.com/office/drawing/2014/main" val="20005"/>
                    </a:ext>
                  </a:extLst>
                </a:gridCol>
                <a:gridCol w="555521">
                  <a:extLst>
                    <a:ext uri="{9D8B030D-6E8A-4147-A177-3AD203B41FA5}">
                      <a16:colId xmlns:a16="http://schemas.microsoft.com/office/drawing/2014/main" val="20006"/>
                    </a:ext>
                  </a:extLst>
                </a:gridCol>
                <a:gridCol w="555521">
                  <a:extLst>
                    <a:ext uri="{9D8B030D-6E8A-4147-A177-3AD203B41FA5}">
                      <a16:colId xmlns:a16="http://schemas.microsoft.com/office/drawing/2014/main" val="20007"/>
                    </a:ext>
                  </a:extLst>
                </a:gridCol>
                <a:gridCol w="555521">
                  <a:extLst>
                    <a:ext uri="{9D8B030D-6E8A-4147-A177-3AD203B41FA5}">
                      <a16:colId xmlns:a16="http://schemas.microsoft.com/office/drawing/2014/main" val="20008"/>
                    </a:ext>
                  </a:extLst>
                </a:gridCol>
                <a:gridCol w="555521">
                  <a:extLst>
                    <a:ext uri="{9D8B030D-6E8A-4147-A177-3AD203B41FA5}">
                      <a16:colId xmlns:a16="http://schemas.microsoft.com/office/drawing/2014/main" val="20009"/>
                    </a:ext>
                  </a:extLst>
                </a:gridCol>
              </a:tblGrid>
              <a:tr h="205740">
                <a:tc>
                  <a:txBody>
                    <a:bodyPr/>
                    <a:lstStyle/>
                    <a:p>
                      <a:pPr algn="l" fontAlgn="b"/>
                      <a:r>
                        <a:rPr lang="en-US" sz="1000" b="0" i="0" u="none" strike="noStrike" dirty="0">
                          <a:effectLst/>
                          <a:latin typeface="Arial" panose="020B0604020202020204" pitchFamily="34" charset="0"/>
                        </a:rPr>
                        <a:t> </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FFFFFF"/>
                    </a:solidFill>
                  </a:tcPr>
                </a:tc>
                <a:tc>
                  <a:txBody>
                    <a:bodyPr/>
                    <a:lstStyle/>
                    <a:p>
                      <a:pPr algn="l" fontAlgn="b"/>
                      <a:r>
                        <a:rPr lang="en-US" sz="1000" b="1" i="0" u="none" strike="noStrike" dirty="0">
                          <a:effectLst/>
                          <a:latin typeface="Arial" panose="020B0604020202020204" pitchFamily="34" charset="0"/>
                        </a:rPr>
                        <a:t>Nominal Correlations</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dirty="0">
                          <a:solidFill>
                            <a:srgbClr val="E11B22"/>
                          </a:solidFill>
                          <a:effectLst/>
                          <a:latin typeface="Arial" panose="020B0604020202020204" pitchFamily="34" charset="0"/>
                        </a:rPr>
                        <a:t>1</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dirty="0">
                          <a:solidFill>
                            <a:srgbClr val="E11B22"/>
                          </a:solidFill>
                          <a:effectLst/>
                          <a:latin typeface="Arial" panose="020B0604020202020204" pitchFamily="34" charset="0"/>
                        </a:rPr>
                        <a:t>2</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dirty="0">
                          <a:solidFill>
                            <a:srgbClr val="E11B22"/>
                          </a:solidFill>
                          <a:effectLst/>
                          <a:latin typeface="Arial" panose="020B0604020202020204" pitchFamily="34" charset="0"/>
                        </a:rPr>
                        <a:t>3</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dirty="0">
                          <a:solidFill>
                            <a:srgbClr val="E11B22"/>
                          </a:solidFill>
                          <a:effectLst/>
                          <a:latin typeface="Arial" panose="020B0604020202020204" pitchFamily="34" charset="0"/>
                        </a:rPr>
                        <a:t>4</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dirty="0">
                          <a:solidFill>
                            <a:srgbClr val="E11B22"/>
                          </a:solidFill>
                          <a:effectLst/>
                          <a:latin typeface="Arial" panose="020B0604020202020204" pitchFamily="34" charset="0"/>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dirty="0">
                          <a:solidFill>
                            <a:srgbClr val="E11B22"/>
                          </a:solidFill>
                          <a:effectLst/>
                          <a:latin typeface="Arial" panose="020B0604020202020204" pitchFamily="34" charset="0"/>
                        </a:rPr>
                        <a:t>6</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dirty="0">
                          <a:solidFill>
                            <a:srgbClr val="E11B22"/>
                          </a:solidFill>
                          <a:effectLst/>
                          <a:latin typeface="Arial" panose="020B0604020202020204" pitchFamily="34" charset="0"/>
                        </a:rPr>
                        <a:t>7</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dirty="0">
                          <a:solidFill>
                            <a:srgbClr val="E11B22"/>
                          </a:solidFill>
                          <a:effectLst/>
                          <a:latin typeface="Arial" panose="020B0604020202020204" pitchFamily="34" charset="0"/>
                        </a:rPr>
                        <a:t>8</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05740">
                <a:tc>
                  <a:txBody>
                    <a:bodyPr/>
                    <a:lstStyle/>
                    <a:p>
                      <a:pPr algn="ctr" fontAlgn="b"/>
                      <a:r>
                        <a:rPr lang="en-US" sz="1000" b="1" i="0" u="none" strike="noStrike" dirty="0">
                          <a:solidFill>
                            <a:srgbClr val="E11B22"/>
                          </a:solidFill>
                          <a:effectLst/>
                          <a:latin typeface="Arial" panose="020B0604020202020204" pitchFamily="34" charset="0"/>
                        </a:rPr>
                        <a:t>1</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000" b="0" i="0" u="none" strike="noStrike" dirty="0">
                          <a:effectLst/>
                          <a:latin typeface="Arial" panose="020B0604020202020204" pitchFamily="34" charset="0"/>
                        </a:rPr>
                        <a:t>Global Equity IMI</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dirty="0">
                          <a:effectLst/>
                          <a:latin typeface="Arial" panose="020B0604020202020204" pitchFamily="34" charset="0"/>
                        </a:rPr>
                        <a:t>1.00</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0.07</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-0.08</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0.05</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0.89</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0.46</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0.67</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0.09</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05740">
                <a:tc>
                  <a:txBody>
                    <a:bodyPr/>
                    <a:lstStyle/>
                    <a:p>
                      <a:pPr algn="ctr" fontAlgn="b"/>
                      <a:r>
                        <a:rPr lang="en-US" sz="1000" b="1" i="0" u="none" strike="noStrike" dirty="0">
                          <a:solidFill>
                            <a:srgbClr val="E11B22"/>
                          </a:solidFill>
                          <a:effectLst/>
                          <a:latin typeface="Arial" panose="020B0604020202020204" pitchFamily="34" charset="0"/>
                        </a:rPr>
                        <a:t>2</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000" b="0" i="0" u="none" strike="noStrike" dirty="0">
                          <a:effectLst/>
                          <a:latin typeface="Arial" panose="020B0604020202020204" pitchFamily="34" charset="0"/>
                        </a:rPr>
                        <a:t>Cash (Gov't)</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0.07</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dirty="0">
                          <a:effectLst/>
                          <a:latin typeface="Arial" panose="020B0604020202020204" pitchFamily="34" charset="0"/>
                        </a:rPr>
                        <a:t>1.00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0.58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0.50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0.10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0.13</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0.42</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05740">
                <a:tc>
                  <a:txBody>
                    <a:bodyPr/>
                    <a:lstStyle/>
                    <a:p>
                      <a:pPr algn="ctr" fontAlgn="b"/>
                      <a:r>
                        <a:rPr lang="en-US" sz="1000" b="1" i="0" u="none" strike="noStrike" dirty="0">
                          <a:solidFill>
                            <a:srgbClr val="E11B22"/>
                          </a:solidFill>
                          <a:effectLst/>
                          <a:latin typeface="Arial" panose="020B0604020202020204" pitchFamily="34" charset="0"/>
                        </a:rPr>
                        <a:t>3</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000" b="0" i="0" u="none" strike="noStrike" dirty="0">
                          <a:effectLst/>
                          <a:latin typeface="Arial" panose="020B0604020202020204" pitchFamily="34" charset="0"/>
                        </a:rPr>
                        <a:t>Intermediate Gov't Bonds (4-Year Duration)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0.58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dirty="0">
                          <a:effectLst/>
                          <a:latin typeface="Arial" panose="020B0604020202020204" pitchFamily="34" charset="0"/>
                        </a:rPr>
                        <a:t>1.00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0.82</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0.02</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05740">
                <a:tc>
                  <a:txBody>
                    <a:bodyPr/>
                    <a:lstStyle/>
                    <a:p>
                      <a:pPr algn="ctr" fontAlgn="b"/>
                      <a:r>
                        <a:rPr lang="en-US" sz="1000" b="1" i="0" u="none" strike="noStrike" dirty="0">
                          <a:solidFill>
                            <a:srgbClr val="E11B22"/>
                          </a:solidFill>
                          <a:effectLst/>
                          <a:latin typeface="Arial" panose="020B0604020202020204" pitchFamily="34" charset="0"/>
                        </a:rPr>
                        <a:t>4</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000" b="0" i="0" u="none" strike="noStrike" dirty="0">
                          <a:effectLst/>
                          <a:latin typeface="Arial" panose="020B0604020202020204" pitchFamily="34" charset="0"/>
                        </a:rPr>
                        <a:t>Intermediate Corporate Bonds (4-Year Duration)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0.50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0.82</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dirty="0">
                          <a:effectLst/>
                          <a:latin typeface="Arial" panose="020B0604020202020204" pitchFamily="34" charset="0"/>
                        </a:rPr>
                        <a:t>1.00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0.17</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0.07</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0.06</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05740">
                <a:tc>
                  <a:txBody>
                    <a:bodyPr/>
                    <a:lstStyle/>
                    <a:p>
                      <a:pPr algn="ctr" fontAlgn="b"/>
                      <a:r>
                        <a:rPr lang="en-US" sz="1000" b="1" i="0" u="none" strike="noStrike" dirty="0">
                          <a:solidFill>
                            <a:srgbClr val="E11B22"/>
                          </a:solidFill>
                          <a:effectLst/>
                          <a:latin typeface="Arial" panose="020B0604020202020204" pitchFamily="34" charset="0"/>
                        </a:rPr>
                        <a:t>5</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000" b="0" i="0" u="none" strike="noStrike" dirty="0">
                          <a:effectLst/>
                          <a:latin typeface="Arial" panose="020B0604020202020204" pitchFamily="34" charset="0"/>
                        </a:rPr>
                        <a:t>Strategic Allocation (Custom)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0.89</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0.10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0.17</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dirty="0">
                          <a:effectLst/>
                          <a:latin typeface="Arial" panose="020B0604020202020204" pitchFamily="34" charset="0"/>
                        </a:rPr>
                        <a:t>1.00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0.48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0.71</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0.13</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05740">
                <a:tc>
                  <a:txBody>
                    <a:bodyPr/>
                    <a:lstStyle/>
                    <a:p>
                      <a:pPr algn="ctr" fontAlgn="b"/>
                      <a:r>
                        <a:rPr lang="en-US" sz="1000" b="1" i="0" u="none" strike="noStrike" dirty="0">
                          <a:solidFill>
                            <a:srgbClr val="E11B22"/>
                          </a:solidFill>
                          <a:effectLst/>
                          <a:latin typeface="Arial" panose="020B0604020202020204" pitchFamily="34" charset="0"/>
                        </a:rPr>
                        <a:t>6</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000" b="0" i="0" u="none" strike="noStrike" dirty="0">
                          <a:effectLst/>
                          <a:latin typeface="Arial" panose="020B0604020202020204" pitchFamily="34" charset="0"/>
                        </a:rPr>
                        <a:t>Real Estate (Custom)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0.46</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0.13</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0.02</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0.07</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0.48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dirty="0">
                          <a:effectLst/>
                          <a:latin typeface="Arial" panose="020B0604020202020204" pitchFamily="34" charset="0"/>
                        </a:rPr>
                        <a:t>1.00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0.37</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0.09</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05740">
                <a:tc>
                  <a:txBody>
                    <a:bodyPr/>
                    <a:lstStyle/>
                    <a:p>
                      <a:pPr algn="ctr" fontAlgn="b"/>
                      <a:r>
                        <a:rPr lang="en-US" sz="1000" b="1" i="0" u="none" strike="noStrike" dirty="0">
                          <a:solidFill>
                            <a:srgbClr val="E11B22"/>
                          </a:solidFill>
                          <a:effectLst/>
                          <a:latin typeface="Arial" panose="020B0604020202020204" pitchFamily="34" charset="0"/>
                        </a:rPr>
                        <a:t>7</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000" b="0" i="0" u="none" strike="noStrike" dirty="0">
                          <a:effectLst/>
                          <a:latin typeface="Arial" panose="020B0604020202020204" pitchFamily="34" charset="0"/>
                        </a:rPr>
                        <a:t>Private Equity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0.67</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0.71</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0.37</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dirty="0">
                          <a:effectLst/>
                          <a:latin typeface="Arial" panose="020B0604020202020204" pitchFamily="34" charset="0"/>
                        </a:rPr>
                        <a:t>1.00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0.07</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05740">
                <a:tc>
                  <a:txBody>
                    <a:bodyPr/>
                    <a:lstStyle/>
                    <a:p>
                      <a:pPr algn="ctr" fontAlgn="b"/>
                      <a:r>
                        <a:rPr lang="en-US" sz="1000" b="1" i="0" u="none" strike="noStrike" dirty="0">
                          <a:solidFill>
                            <a:srgbClr val="E11B22"/>
                          </a:solidFill>
                          <a:effectLst/>
                          <a:latin typeface="Arial" panose="020B0604020202020204" pitchFamily="34" charset="0"/>
                        </a:rPr>
                        <a:t>8</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000" b="0" i="0" u="none" strike="noStrike" dirty="0">
                          <a:effectLst/>
                          <a:latin typeface="Arial" panose="020B0604020202020204" pitchFamily="34" charset="0"/>
                        </a:rPr>
                        <a:t>Inflation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0.09</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0.42</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0.06</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0.13</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0.09</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effectLst/>
                          <a:latin typeface="Arial" panose="020B0604020202020204" pitchFamily="34" charset="0"/>
                        </a:rPr>
                        <a:t>0.07</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dirty="0">
                          <a:effectLst/>
                          <a:latin typeface="Arial" panose="020B0604020202020204" pitchFamily="34" charset="0"/>
                        </a:rPr>
                        <a:t>1.00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898651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dirty="0"/>
              <a:t>Aon Investments’ Capital Market Assumptions </a:t>
            </a:r>
            <a:br>
              <a:rPr lang="en-US" altLang="en-US" dirty="0"/>
            </a:br>
            <a:r>
              <a:rPr lang="en-US" altLang="en-US" sz="1600" dirty="0"/>
              <a:t>Explanation of Capital Market Assumptions—Q3 2021 (30 Years)</a:t>
            </a:r>
            <a:endParaRPr lang="en-US" altLang="en-US" dirty="0"/>
          </a:p>
        </p:txBody>
      </p:sp>
      <p:sp>
        <p:nvSpPr>
          <p:cNvPr id="6" name="Content Placeholder 5"/>
          <p:cNvSpPr>
            <a:spLocks noGrp="1"/>
          </p:cNvSpPr>
          <p:nvPr>
            <p:ph idx="1"/>
          </p:nvPr>
        </p:nvSpPr>
        <p:spPr>
          <a:xfrm>
            <a:off x="365760" y="858441"/>
            <a:ext cx="8412480" cy="3610372"/>
          </a:xfrm>
        </p:spPr>
        <p:txBody>
          <a:bodyPr/>
          <a:lstStyle/>
          <a:p>
            <a:r>
              <a:rPr lang="en-US" sz="1050" dirty="0"/>
              <a:t>The following capital market assumptions were developed by Aon’s Global Asset Allocation Team and represent the long-term capital market outlook (i.e., 30 years) based on data at the end of the second quarter of 2021. The assumptions were developed using a building block approach, reflecting observable inflation and interest rate information available in the fixed income markets as well as Consensus Economics forecasts.  Our long-term assumptions for other asset classes are based on historical results, current market characteristics, and our professional judgment.</a:t>
            </a:r>
          </a:p>
          <a:p>
            <a:r>
              <a:rPr lang="en-US" sz="1050" b="1" dirty="0"/>
              <a:t>Inflation – Expected Level (2.1%)</a:t>
            </a:r>
          </a:p>
          <a:p>
            <a:r>
              <a:rPr lang="en-US" sz="1050" dirty="0"/>
              <a:t>Based on Consensus Economics long-term estimates and our near-term economic outlook, we expect U.S. consumer price inflation to be approximately 2.1% during the next 30 years. </a:t>
            </a:r>
          </a:p>
          <a:p>
            <a:r>
              <a:rPr lang="en-US" sz="1050" b="1" dirty="0"/>
              <a:t>Real Returns for Asset Classes </a:t>
            </a:r>
          </a:p>
          <a:p>
            <a:r>
              <a:rPr lang="en-US" sz="1050" b="1" i="1" dirty="0"/>
              <a:t>Fixed Income  </a:t>
            </a:r>
          </a:p>
          <a:p>
            <a:pPr marL="171450" lvl="0" indent="-171450">
              <a:buFont typeface="Wingdings" panose="05000000000000000000" pitchFamily="2" charset="2"/>
              <a:buChar char="§"/>
            </a:pPr>
            <a:r>
              <a:rPr lang="en-US" sz="1050" b="1" dirty="0"/>
              <a:t>Cash (-0.2%)</a:t>
            </a:r>
            <a:r>
              <a:rPr lang="en-US" sz="1050" dirty="0"/>
              <a:t> – Over the long run, we expect the real yield on cash and money market instruments to produce a real return of -0.2% in a moderate to low-inflationary environment.</a:t>
            </a:r>
          </a:p>
          <a:p>
            <a:pPr marL="171450" lvl="0" indent="-171450">
              <a:buFont typeface="Wingdings" panose="05000000000000000000" pitchFamily="2" charset="2"/>
              <a:buChar char="§"/>
            </a:pPr>
            <a:r>
              <a:rPr lang="en-US" sz="1050" b="1" dirty="0"/>
              <a:t>TIPS (-0.03)</a:t>
            </a:r>
            <a:r>
              <a:rPr lang="en-US" sz="1050" dirty="0"/>
              <a:t> – We expect intermediate duration Treasury Inflation-Protected Securities to produce a real return of   about -0.3%.</a:t>
            </a:r>
          </a:p>
          <a:p>
            <a:pPr marL="171450" lvl="0" indent="-171450">
              <a:buFont typeface="Wingdings" panose="05000000000000000000" pitchFamily="2" charset="2"/>
              <a:buChar char="§"/>
            </a:pPr>
            <a:r>
              <a:rPr lang="en-US" sz="1050" b="1" dirty="0"/>
              <a:t>Core Fixed Income (i.e., Market Duration) (0.4%)</a:t>
            </a:r>
            <a:r>
              <a:rPr lang="en-US" sz="1050" dirty="0"/>
              <a:t> – We expect intermediate duration Treasuries to produce a real  return of about -0.2%. We estimate the fair value credit spread (credit risk premium - expected losses from defaults and downgrades) to be 0.6%, resulting in a long-term real return of 0.4%.</a:t>
            </a:r>
          </a:p>
          <a:p>
            <a:pPr marL="171450" lvl="0" indent="-171450">
              <a:buFont typeface="Wingdings" panose="05000000000000000000" pitchFamily="2" charset="2"/>
              <a:buChar char="§"/>
            </a:pPr>
            <a:r>
              <a:rPr lang="en-US" sz="1050" b="1" dirty="0"/>
              <a:t>Long Duration Bonds – Government and Credit (0.5%)</a:t>
            </a:r>
            <a:r>
              <a:rPr lang="en-US" sz="1050" dirty="0"/>
              <a:t> – We expect Treasuries with a duration comparable to the Long Government Credit Index to produce a real return of 0.0%.  We estimate the fair value credit spread (credit risk premium - expected losses from defaults and downgrades) to be 0.5%, resulting in an expected real return of 0.5%.</a:t>
            </a:r>
          </a:p>
          <a:p>
            <a:endParaRPr lang="en-US" sz="1050" dirty="0"/>
          </a:p>
        </p:txBody>
      </p:sp>
    </p:spTree>
    <p:extLst>
      <p:ext uri="{BB962C8B-B14F-4D97-AF65-F5344CB8AC3E}">
        <p14:creationId xmlns:p14="http://schemas.microsoft.com/office/powerpoint/2010/main" val="18182935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dirty="0"/>
              <a:t>Aon Investments’ Capital Market Assumptions </a:t>
            </a:r>
            <a:br>
              <a:rPr lang="en-US" altLang="en-US" dirty="0"/>
            </a:br>
            <a:r>
              <a:rPr lang="en-US" altLang="en-US" sz="1600" dirty="0"/>
              <a:t>Explanation of Capital Market Assumptions—Q3 2021 (30 Years)</a:t>
            </a:r>
            <a:endParaRPr lang="en-US" altLang="en-US" dirty="0"/>
          </a:p>
        </p:txBody>
      </p:sp>
      <p:sp>
        <p:nvSpPr>
          <p:cNvPr id="6" name="Content Placeholder 5"/>
          <p:cNvSpPr>
            <a:spLocks noGrp="1"/>
          </p:cNvSpPr>
          <p:nvPr>
            <p:ph idx="1"/>
          </p:nvPr>
        </p:nvSpPr>
        <p:spPr>
          <a:xfrm>
            <a:off x="365760" y="866392"/>
            <a:ext cx="8412480" cy="3310334"/>
          </a:xfrm>
        </p:spPr>
        <p:txBody>
          <a:bodyPr/>
          <a:lstStyle/>
          <a:p>
            <a:pPr marL="171450" lvl="0" indent="-171450">
              <a:buFont typeface="Wingdings" panose="05000000000000000000" pitchFamily="2" charset="2"/>
              <a:buChar char="§"/>
            </a:pPr>
            <a:r>
              <a:rPr lang="en-US" sz="1050" b="1" dirty="0"/>
              <a:t>Long Duration Bonds – Credit (0.8%)</a:t>
            </a:r>
            <a:r>
              <a:rPr lang="en-US" sz="1050" dirty="0"/>
              <a:t> – We expect Treasuries with a duration comparable to the Long Credit Index to produce a real return of 0.0%.  We estimate the fair value credit spread (credit risk premium - expected losses from defaults and downgrades) to be 0.8, resulting in an expected real return of 0.8%.</a:t>
            </a:r>
            <a:r>
              <a:rPr lang="en-US" sz="1050" b="1" dirty="0"/>
              <a:t> </a:t>
            </a:r>
            <a:endParaRPr lang="en-US" sz="1050" dirty="0"/>
          </a:p>
          <a:p>
            <a:pPr marL="171450" lvl="0" indent="-171450">
              <a:buFont typeface="Wingdings" panose="05000000000000000000" pitchFamily="2" charset="2"/>
              <a:buChar char="§"/>
            </a:pPr>
            <a:r>
              <a:rPr lang="en-US" sz="1050" b="1" dirty="0"/>
              <a:t>Long Duration Bonds – Government (0.0%)</a:t>
            </a:r>
            <a:r>
              <a:rPr lang="en-US" sz="1050" dirty="0"/>
              <a:t> – We expect Treasuries with a duration of ~12 years to produce a real return of 0.0% during the next 30 years.</a:t>
            </a:r>
          </a:p>
          <a:p>
            <a:pPr marL="171450" lvl="0" indent="-171450">
              <a:buFont typeface="Wingdings" panose="05000000000000000000" pitchFamily="2" charset="2"/>
              <a:buChar char="§"/>
            </a:pPr>
            <a:r>
              <a:rPr lang="en-US" sz="1050" b="1" dirty="0"/>
              <a:t>High Yield Bonds (2.4%)</a:t>
            </a:r>
            <a:r>
              <a:rPr lang="en-US" sz="1050" dirty="0"/>
              <a:t> – We expect intermediate duration Treasuries to produce a real return of about -0.2%. We estimate the fair value credit spread (credit risk premium - expected losses from defaults and downgrades) to be 2.6%, resulting in an expected real return of 2.4%. </a:t>
            </a:r>
          </a:p>
          <a:p>
            <a:pPr marL="171450" lvl="0" indent="-171450">
              <a:buFont typeface="Wingdings" panose="05000000000000000000" pitchFamily="2" charset="2"/>
              <a:buChar char="§"/>
            </a:pPr>
            <a:r>
              <a:rPr lang="en-US" sz="1050" b="1" dirty="0"/>
              <a:t>Bank Loans (2.8%)</a:t>
            </a:r>
            <a:r>
              <a:rPr lang="en-US" sz="1050" dirty="0"/>
              <a:t> – We expect LIBOR to produce a real return of about 0.1%. We estimate the fair value credit spread (credit risk premium - expected losses from defaults) to be 2.7%, resulting in an expected real return of 2.8%.</a:t>
            </a:r>
          </a:p>
          <a:p>
            <a:pPr marL="171450" lvl="0" indent="-171450">
              <a:buFont typeface="Wingdings" panose="05000000000000000000" pitchFamily="2" charset="2"/>
              <a:buChar char="§"/>
            </a:pPr>
            <a:r>
              <a:rPr lang="en-US" sz="1050" b="1" dirty="0"/>
              <a:t>Non-US Developed Bonds: 50% Hedged (-0.1%) </a:t>
            </a:r>
            <a:r>
              <a:rPr lang="en-US" sz="1050" dirty="0"/>
              <a:t>–</a:t>
            </a:r>
            <a:r>
              <a:rPr lang="en-US" sz="1050" b="1" dirty="0"/>
              <a:t> </a:t>
            </a:r>
            <a:r>
              <a:rPr lang="en-US" sz="1050" dirty="0"/>
              <a:t>We forecast real returns for non-US developed market bonds to be -0.1% over a 30-year period after adjusting for a 50% currency hedge. We assume a blend of one-third investment grade corporate bonds and two-thirds government bonds. We also produce assumptions for 0% hedged and 100% hedged non-US developed bonds.</a:t>
            </a:r>
          </a:p>
          <a:p>
            <a:pPr marL="171450" lvl="0" indent="-171450">
              <a:buFont typeface="Wingdings" panose="05000000000000000000" pitchFamily="2" charset="2"/>
              <a:buChar char="§"/>
            </a:pPr>
            <a:r>
              <a:rPr lang="en-US" sz="1050" b="1" dirty="0"/>
              <a:t>Emerging Market Bonds (Sovereign; USD) (2.2%)</a:t>
            </a:r>
            <a:r>
              <a:rPr lang="en-US" sz="1050" dirty="0"/>
              <a:t> –</a:t>
            </a:r>
            <a:r>
              <a:rPr lang="en-US" sz="1050" b="1" dirty="0"/>
              <a:t> </a:t>
            </a:r>
            <a:r>
              <a:rPr lang="en-US" sz="1050" dirty="0"/>
              <a:t>We forecast real returns for emerging market sovereign bonds denominated in US dollars to be 2.2% over a 30-year period.</a:t>
            </a:r>
          </a:p>
          <a:p>
            <a:pPr marL="171450" lvl="0" indent="-171450">
              <a:buFont typeface="Wingdings" panose="05000000000000000000" pitchFamily="2" charset="2"/>
              <a:buChar char="§"/>
            </a:pPr>
            <a:r>
              <a:rPr lang="en-US" sz="1050" b="1" dirty="0"/>
              <a:t>Emerging Market Bonds (Corporate; USD) (2.1%)</a:t>
            </a:r>
            <a:r>
              <a:rPr lang="en-US" sz="1050" dirty="0"/>
              <a:t> –</a:t>
            </a:r>
            <a:r>
              <a:rPr lang="en-US" sz="1050" b="1" dirty="0"/>
              <a:t> </a:t>
            </a:r>
            <a:r>
              <a:rPr lang="en-US" sz="1050" dirty="0"/>
              <a:t>We forecast real returns for emerging market corporate bonds denominated in US dollars to be 2.1% over a 30-year period.</a:t>
            </a:r>
          </a:p>
          <a:p>
            <a:pPr marL="171450" lvl="0" indent="-171450">
              <a:buFont typeface="Wingdings" panose="05000000000000000000" pitchFamily="2" charset="2"/>
              <a:buChar char="§"/>
            </a:pPr>
            <a:r>
              <a:rPr lang="en-US" sz="1050" b="1" dirty="0"/>
              <a:t>Emerging Market Bonds (Sovereign; Local) (2.1%) </a:t>
            </a:r>
            <a:r>
              <a:rPr lang="en-US" sz="1050" dirty="0"/>
              <a:t>– We forecast real returns for emerging market sovereign bonds denominated in local currency to be 2.1% over a 30-year period.</a:t>
            </a:r>
          </a:p>
        </p:txBody>
      </p:sp>
    </p:spTree>
    <p:extLst>
      <p:ext uri="{BB962C8B-B14F-4D97-AF65-F5344CB8AC3E}">
        <p14:creationId xmlns:p14="http://schemas.microsoft.com/office/powerpoint/2010/main" val="32808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dirty="0"/>
              <a:t>Table of Contents</a:t>
            </a:r>
          </a:p>
        </p:txBody>
      </p:sp>
      <p:sp>
        <p:nvSpPr>
          <p:cNvPr id="15363" name="Rectangle 3"/>
          <p:cNvSpPr>
            <a:spLocks noGrp="1" noChangeArrowheads="1"/>
          </p:cNvSpPr>
          <p:nvPr>
            <p:ph idx="1"/>
          </p:nvPr>
        </p:nvSpPr>
        <p:spPr/>
        <p:txBody>
          <a:bodyPr/>
          <a:lstStyle/>
          <a:p>
            <a:pPr lvl="1"/>
            <a:r>
              <a:rPr lang="en-US" altLang="en-US" dirty="0"/>
              <a:t>Executive Summary</a:t>
            </a:r>
          </a:p>
          <a:p>
            <a:pPr lvl="1"/>
            <a:r>
              <a:rPr lang="en-US" altLang="en-US" dirty="0"/>
              <a:t>Analysis</a:t>
            </a:r>
          </a:p>
          <a:p>
            <a:pPr lvl="2"/>
            <a:r>
              <a:rPr lang="en-US" altLang="en-US" dirty="0"/>
              <a:t>Asset-Liability Profile</a:t>
            </a:r>
          </a:p>
          <a:p>
            <a:pPr lvl="2"/>
            <a:r>
              <a:rPr lang="en-US" dirty="0"/>
              <a:t>SBA Approach to Assumption Development</a:t>
            </a:r>
          </a:p>
          <a:p>
            <a:pPr lvl="2"/>
            <a:r>
              <a:rPr lang="en-US" altLang="en-US" dirty="0"/>
              <a:t>Portfolio Analysis</a:t>
            </a:r>
          </a:p>
          <a:p>
            <a:pPr lvl="2"/>
            <a:r>
              <a:rPr lang="en-US" altLang="en-US" dirty="0"/>
              <a:t>Asset-Liability Projection Analysis</a:t>
            </a:r>
          </a:p>
          <a:p>
            <a:pPr lvl="2"/>
            <a:r>
              <a:rPr lang="en-US" altLang="en-US" dirty="0"/>
              <a:t>Liquidity Analysis</a:t>
            </a:r>
          </a:p>
          <a:p>
            <a:pPr lvl="2"/>
            <a:r>
              <a:rPr lang="en-US" dirty="0"/>
              <a:t>Public Pension Peer Comparison</a:t>
            </a:r>
          </a:p>
          <a:p>
            <a:pPr lvl="1"/>
            <a:r>
              <a:rPr lang="en-US" altLang="en-US" dirty="0"/>
              <a:t>Summary &amp; Conclusions</a:t>
            </a:r>
          </a:p>
          <a:p>
            <a:pPr lvl="1"/>
            <a:r>
              <a:rPr lang="en-US" altLang="en-US" dirty="0"/>
              <a:t>Appendix</a:t>
            </a:r>
          </a:p>
        </p:txBody>
      </p:sp>
    </p:spTree>
    <p:extLst>
      <p:ext uri="{BB962C8B-B14F-4D97-AF65-F5344CB8AC3E}">
        <p14:creationId xmlns:p14="http://schemas.microsoft.com/office/powerpoint/2010/main" val="38975543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dirty="0"/>
              <a:t>Aon Investments’ Capital Market Assumptions </a:t>
            </a:r>
            <a:br>
              <a:rPr lang="en-US" altLang="en-US" dirty="0"/>
            </a:br>
            <a:r>
              <a:rPr lang="en-US" altLang="en-US" sz="1600" dirty="0"/>
              <a:t>Explanation of Capital Market Assumptions—Q3 2021 (30 Years)</a:t>
            </a:r>
            <a:endParaRPr lang="en-US" altLang="en-US" dirty="0"/>
          </a:p>
        </p:txBody>
      </p:sp>
      <p:sp>
        <p:nvSpPr>
          <p:cNvPr id="9" name="Rectangle 6">
            <a:extLst>
              <a:ext uri="{FF2B5EF4-FFF2-40B4-BE49-F238E27FC236}">
                <a16:creationId xmlns:a16="http://schemas.microsoft.com/office/drawing/2014/main" id="{3F84EDF1-4CF9-4E29-BA5A-C28DAD497C8E}"/>
              </a:ext>
            </a:extLst>
          </p:cNvPr>
          <p:cNvSpPr>
            <a:spLocks noGrp="1" noChangeArrowheads="1"/>
          </p:cNvSpPr>
          <p:nvPr>
            <p:ph idx="1"/>
          </p:nvPr>
        </p:nvSpPr>
        <p:spPr bwMode="auto">
          <a:xfrm>
            <a:off x="365760" y="868680"/>
            <a:ext cx="8412480" cy="326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tabLst>
                <a:tab pos="136525" algn="l"/>
                <a:tab pos="228600" algn="l"/>
                <a:tab pos="338138" algn="l"/>
                <a:tab pos="365125" algn="l"/>
                <a:tab pos="466725" algn="l"/>
              </a:tabLst>
              <a:defRPr>
                <a:solidFill>
                  <a:schemeClr val="tx1"/>
                </a:solidFill>
                <a:latin typeface="Arial" panose="020B0604020202020204" pitchFamily="34" charset="0"/>
              </a:defRPr>
            </a:lvl1pPr>
            <a:lvl2pPr>
              <a:tabLst>
                <a:tab pos="136525" algn="l"/>
                <a:tab pos="228600" algn="l"/>
                <a:tab pos="338138" algn="l"/>
                <a:tab pos="365125" algn="l"/>
                <a:tab pos="466725" algn="l"/>
              </a:tabLst>
              <a:defRPr>
                <a:solidFill>
                  <a:schemeClr val="tx1"/>
                </a:solidFill>
                <a:latin typeface="Arial" panose="020B0604020202020204" pitchFamily="34" charset="0"/>
              </a:defRPr>
            </a:lvl2pPr>
            <a:lvl3pPr>
              <a:tabLst>
                <a:tab pos="136525" algn="l"/>
                <a:tab pos="228600" algn="l"/>
                <a:tab pos="338138" algn="l"/>
                <a:tab pos="365125" algn="l"/>
                <a:tab pos="466725" algn="l"/>
              </a:tabLst>
              <a:defRPr>
                <a:solidFill>
                  <a:schemeClr val="tx1"/>
                </a:solidFill>
                <a:latin typeface="Arial" panose="020B0604020202020204" pitchFamily="34" charset="0"/>
              </a:defRPr>
            </a:lvl3pPr>
            <a:lvl4pPr>
              <a:tabLst>
                <a:tab pos="136525" algn="l"/>
                <a:tab pos="228600" algn="l"/>
                <a:tab pos="338138" algn="l"/>
                <a:tab pos="365125" algn="l"/>
                <a:tab pos="466725" algn="l"/>
              </a:tabLst>
              <a:defRPr>
                <a:solidFill>
                  <a:schemeClr val="tx1"/>
                </a:solidFill>
                <a:latin typeface="Arial" panose="020B0604020202020204" pitchFamily="34" charset="0"/>
              </a:defRPr>
            </a:lvl4pPr>
            <a:lvl5pPr>
              <a:tabLst>
                <a:tab pos="136525" algn="l"/>
                <a:tab pos="228600" algn="l"/>
                <a:tab pos="338138" algn="l"/>
                <a:tab pos="365125" algn="l"/>
                <a:tab pos="466725" algn="l"/>
              </a:tabLst>
              <a:defRPr>
                <a:solidFill>
                  <a:schemeClr val="tx1"/>
                </a:solidFill>
                <a:latin typeface="Arial" panose="020B0604020202020204" pitchFamily="34" charset="0"/>
              </a:defRPr>
            </a:lvl5pPr>
            <a:lvl6pPr eaLnBrk="0" fontAlgn="base" hangingPunct="0">
              <a:spcBef>
                <a:spcPct val="0"/>
              </a:spcBef>
              <a:spcAft>
                <a:spcPct val="0"/>
              </a:spcAft>
              <a:tabLst>
                <a:tab pos="136525" algn="l"/>
                <a:tab pos="228600" algn="l"/>
                <a:tab pos="338138" algn="l"/>
                <a:tab pos="365125" algn="l"/>
                <a:tab pos="466725" algn="l"/>
              </a:tabLst>
              <a:defRPr>
                <a:solidFill>
                  <a:schemeClr val="tx1"/>
                </a:solidFill>
                <a:latin typeface="Arial" panose="020B0604020202020204" pitchFamily="34" charset="0"/>
              </a:defRPr>
            </a:lvl6pPr>
            <a:lvl7pPr eaLnBrk="0" fontAlgn="base" hangingPunct="0">
              <a:spcBef>
                <a:spcPct val="0"/>
              </a:spcBef>
              <a:spcAft>
                <a:spcPct val="0"/>
              </a:spcAft>
              <a:tabLst>
                <a:tab pos="136525" algn="l"/>
                <a:tab pos="228600" algn="l"/>
                <a:tab pos="338138" algn="l"/>
                <a:tab pos="365125" algn="l"/>
                <a:tab pos="466725" algn="l"/>
              </a:tabLst>
              <a:defRPr>
                <a:solidFill>
                  <a:schemeClr val="tx1"/>
                </a:solidFill>
                <a:latin typeface="Arial" panose="020B0604020202020204" pitchFamily="34" charset="0"/>
              </a:defRPr>
            </a:lvl7pPr>
            <a:lvl8pPr eaLnBrk="0" fontAlgn="base" hangingPunct="0">
              <a:spcBef>
                <a:spcPct val="0"/>
              </a:spcBef>
              <a:spcAft>
                <a:spcPct val="0"/>
              </a:spcAft>
              <a:tabLst>
                <a:tab pos="136525" algn="l"/>
                <a:tab pos="228600" algn="l"/>
                <a:tab pos="338138" algn="l"/>
                <a:tab pos="365125" algn="l"/>
                <a:tab pos="466725" algn="l"/>
              </a:tabLst>
              <a:defRPr>
                <a:solidFill>
                  <a:schemeClr val="tx1"/>
                </a:solidFill>
                <a:latin typeface="Arial" panose="020B0604020202020204" pitchFamily="34" charset="0"/>
              </a:defRPr>
            </a:lvl8pPr>
            <a:lvl9pPr eaLnBrk="0" fontAlgn="base" hangingPunct="0">
              <a:spcBef>
                <a:spcPct val="0"/>
              </a:spcBef>
              <a:spcAft>
                <a:spcPct val="0"/>
              </a:spcAft>
              <a:tabLst>
                <a:tab pos="136525" algn="l"/>
                <a:tab pos="228600" algn="l"/>
                <a:tab pos="338138" algn="l"/>
                <a:tab pos="365125" algn="l"/>
                <a:tab pos="466725" algn="l"/>
              </a:tabLst>
              <a:defRPr>
                <a:solidFill>
                  <a:schemeClr val="tx1"/>
                </a:solidFill>
                <a:latin typeface="Arial" panose="020B0604020202020204" pitchFamily="34" charset="0"/>
              </a:defRPr>
            </a:lvl9pPr>
          </a:lstStyle>
          <a:p>
            <a:pPr marL="171450" lvl="0" indent="-171450">
              <a:buFont typeface="Wingdings" panose="05000000000000000000" pitchFamily="2" charset="2"/>
              <a:buChar char="§"/>
            </a:pPr>
            <a:r>
              <a:rPr lang="en-US" sz="1050" b="1" dirty="0"/>
              <a:t>Multi Asset Credit (MAC) (3.4%)</a:t>
            </a:r>
            <a:r>
              <a:rPr lang="en-US" sz="1050" dirty="0"/>
              <a:t> –</a:t>
            </a:r>
            <a:r>
              <a:rPr lang="en-US" sz="1050" b="1" dirty="0"/>
              <a:t> </a:t>
            </a:r>
            <a:r>
              <a:rPr lang="en-US" sz="1050" dirty="0"/>
              <a:t>We assume real returns from beta exposure to high yield, bank loans and emerging market debt to add 2.6%</a:t>
            </a:r>
            <a:r>
              <a:rPr lang="en-US" sz="1050" b="1" dirty="0"/>
              <a:t> </a:t>
            </a:r>
            <a:r>
              <a:rPr lang="en-US" sz="1050" dirty="0"/>
              <a:t>plus 0.8% from alpha (net of fees) over a 30-year period.</a:t>
            </a:r>
          </a:p>
          <a:p>
            <a:pPr marL="171450" indent="-171450">
              <a:buFont typeface="Wingdings" panose="05000000000000000000" pitchFamily="2" charset="2"/>
              <a:buChar char="§"/>
            </a:pPr>
            <a:r>
              <a:rPr lang="en-US" sz="1050" b="1" dirty="0"/>
              <a:t>Private Debt-Direct Lending (3.9%)</a:t>
            </a:r>
            <a:r>
              <a:rPr lang="en-US" sz="1050" dirty="0"/>
              <a:t> –</a:t>
            </a:r>
            <a:r>
              <a:rPr lang="en-US" sz="1050" b="1" dirty="0"/>
              <a:t> </a:t>
            </a:r>
            <a:r>
              <a:rPr lang="en-US" sz="1050" dirty="0"/>
              <a:t>The base building block is bank loans 2.8% + spread 3.0% (net of management fees and performance incentives). There is 100% leverage included in the assumption with the nominal cost of financing at LIBOR + 2.5%.</a:t>
            </a:r>
            <a:endParaRPr lang="en-US" sz="1000" dirty="0"/>
          </a:p>
          <a:p>
            <a:pPr lvl="0" eaLnBrk="0" hangingPunct="0">
              <a:buClrTx/>
              <a:tabLst>
                <a:tab pos="136525" algn="l"/>
                <a:tab pos="228600" algn="l"/>
                <a:tab pos="338138" algn="l"/>
                <a:tab pos="466725" algn="l"/>
              </a:tabLst>
            </a:pPr>
            <a:r>
              <a:rPr lang="en-US" altLang="en-US" sz="1050" b="1" i="1" dirty="0">
                <a:cs typeface="Arial" panose="020B0604020202020204" pitchFamily="34" charset="0"/>
              </a:rPr>
              <a:t>Equities</a:t>
            </a:r>
            <a:endParaRPr lang="en-US" altLang="en-US" sz="800" b="1" i="1" dirty="0">
              <a:cs typeface="Arial" panose="020B0604020202020204" pitchFamily="34" charset="0"/>
            </a:endParaRPr>
          </a:p>
          <a:p>
            <a:pPr marL="171450" lvl="0" indent="-171450" eaLnBrk="0" hangingPunct="0">
              <a:buClrTx/>
              <a:buFont typeface="Wingdings" panose="05000000000000000000" pitchFamily="2" charset="2"/>
              <a:buChar char="§"/>
              <a:tabLst>
                <a:tab pos="136525" algn="l"/>
                <a:tab pos="228600" algn="l"/>
                <a:tab pos="338138" algn="l"/>
                <a:tab pos="466725" algn="l"/>
              </a:tabLst>
            </a:pPr>
            <a:r>
              <a:rPr lang="en-US" altLang="en-US" sz="1050" b="1" dirty="0">
                <a:ea typeface="Times New Roman" panose="02020603050405020304" pitchFamily="18" charset="0"/>
                <a:cs typeface="Arial" panose="020B0604020202020204" pitchFamily="34" charset="0"/>
              </a:rPr>
              <a:t>Large Cap U.S. Equity (4.1%)</a:t>
            </a:r>
            <a:r>
              <a:rPr lang="en-US" altLang="en-US" sz="1050" dirty="0">
                <a:ea typeface="Times New Roman" panose="02020603050405020304" pitchFamily="18" charset="0"/>
                <a:cs typeface="Arial" panose="020B0604020202020204" pitchFamily="34" charset="0"/>
              </a:rPr>
              <a:t> – This assumption is based on our 30-year outlook for large cap U.S. company dividends and real earnings growth. Adjustments are made for valuations as needed.</a:t>
            </a:r>
            <a:endParaRPr lang="en-US" altLang="en-US" sz="1050" dirty="0"/>
          </a:p>
          <a:p>
            <a:pPr marL="171450" lvl="0" indent="-171450" eaLnBrk="0" hangingPunct="0">
              <a:buClrTx/>
              <a:buFont typeface="Wingdings" panose="05000000000000000000" pitchFamily="2" charset="2"/>
              <a:buChar char="§"/>
              <a:tabLst>
                <a:tab pos="136525" algn="l"/>
                <a:tab pos="228600" algn="l"/>
                <a:tab pos="338138" algn="l"/>
                <a:tab pos="466725" algn="l"/>
              </a:tabLst>
            </a:pPr>
            <a:r>
              <a:rPr lang="en-US" altLang="en-US" sz="1050" b="1" dirty="0">
                <a:ea typeface="Times New Roman" panose="02020603050405020304" pitchFamily="18" charset="0"/>
                <a:cs typeface="Arial" panose="020B0604020202020204" pitchFamily="34" charset="0"/>
              </a:rPr>
              <a:t>Small Cap U.S. Equity (4.6%)</a:t>
            </a:r>
            <a:r>
              <a:rPr lang="en-US" altLang="en-US" sz="1050" dirty="0">
                <a:ea typeface="Times New Roman" panose="02020603050405020304" pitchFamily="18" charset="0"/>
                <a:cs typeface="Arial" panose="020B0604020202020204" pitchFamily="34" charset="0"/>
              </a:rPr>
              <a:t> – Adding a 0.5% return premium for small cap U.S. equity over large cap U.S. equity results in an expected real return of 4.6%. This return premium is theoretically justified by the higher risk inherent in small cap U.S. equity versus large cap U.S. equity and is also justified by historical data. In recent years, higher small cap valuations relative large cap equity has reduced the small cap premium.</a:t>
            </a:r>
            <a:endParaRPr lang="en-US" altLang="en-US" sz="1050" dirty="0"/>
          </a:p>
          <a:p>
            <a:pPr marL="171450" lvl="0" indent="-171450" eaLnBrk="0" hangingPunct="0">
              <a:buClrTx/>
              <a:buFont typeface="Wingdings" panose="05000000000000000000" pitchFamily="2" charset="2"/>
              <a:buChar char="§"/>
              <a:tabLst>
                <a:tab pos="136525" algn="l"/>
                <a:tab pos="228600" algn="l"/>
                <a:tab pos="338138" algn="l"/>
                <a:tab pos="466725" algn="l"/>
              </a:tabLst>
            </a:pPr>
            <a:r>
              <a:rPr lang="en-US" altLang="en-US" sz="1050" b="1" dirty="0">
                <a:ea typeface="Times New Roman" panose="02020603050405020304" pitchFamily="18" charset="0"/>
                <a:cs typeface="Arial" panose="020B0604020202020204" pitchFamily="34" charset="0"/>
              </a:rPr>
              <a:t>Global Equity (Developed &amp; Emerging Markets) (4.8%)</a:t>
            </a:r>
            <a:r>
              <a:rPr lang="en-US" altLang="en-US" sz="1050" dirty="0">
                <a:ea typeface="Times New Roman" panose="02020603050405020304" pitchFamily="18" charset="0"/>
                <a:cs typeface="Arial" panose="020B0604020202020204" pitchFamily="34" charset="0"/>
              </a:rPr>
              <a:t> – We employ a building block process similar to the U.S. equity model using the developed and emerging markets that comprise the MSCI All-Country World Index. Our roll-up model produces an expected real return of 4.8% for global equity.</a:t>
            </a:r>
          </a:p>
          <a:p>
            <a:pPr marL="171450" lvl="0" indent="-171450" eaLnBrk="0" hangingPunct="0">
              <a:buClrTx/>
              <a:buFont typeface="Wingdings" panose="05000000000000000000" pitchFamily="2" charset="2"/>
              <a:buChar char="§"/>
              <a:tabLst>
                <a:tab pos="136525" algn="l"/>
                <a:tab pos="228600" algn="l"/>
                <a:tab pos="338138" algn="l"/>
                <a:tab pos="466725" algn="l"/>
              </a:tabLst>
            </a:pPr>
            <a:r>
              <a:rPr lang="en-US" altLang="en-US" sz="1050" b="1" dirty="0">
                <a:ea typeface="Times New Roman" panose="02020603050405020304" pitchFamily="18" charset="0"/>
                <a:cs typeface="Arial" panose="020B0604020202020204" pitchFamily="34" charset="0"/>
              </a:rPr>
              <a:t>International (Non-U.S.) Equity, Developed Markets (4.8%)</a:t>
            </a:r>
            <a:r>
              <a:rPr lang="en-US" altLang="en-US" sz="1050" dirty="0">
                <a:ea typeface="Times New Roman" panose="02020603050405020304" pitchFamily="18" charset="0"/>
                <a:cs typeface="Arial" panose="020B0604020202020204" pitchFamily="34" charset="0"/>
              </a:rPr>
              <a:t> – We employ a building block process similar to the U.S. equity model using the non-U.S. developed equity markets that comprise the MSCI EAFE Index. </a:t>
            </a:r>
            <a:endParaRPr lang="en-US" altLang="en-US" sz="1050" dirty="0"/>
          </a:p>
          <a:p>
            <a:pPr marL="171450" lvl="0" indent="-171450" eaLnBrk="0" hangingPunct="0">
              <a:buClrTx/>
              <a:buFont typeface="Wingdings" panose="05000000000000000000" pitchFamily="2" charset="2"/>
              <a:buChar char="§"/>
              <a:tabLst>
                <a:tab pos="136525" algn="l"/>
                <a:tab pos="228600" algn="l"/>
                <a:tab pos="338138" algn="l"/>
                <a:tab pos="466725" algn="l"/>
              </a:tabLst>
            </a:pPr>
            <a:r>
              <a:rPr lang="en-US" altLang="en-US" sz="1050" b="1" dirty="0">
                <a:ea typeface="Times New Roman" panose="02020603050405020304" pitchFamily="18" charset="0"/>
                <a:cs typeface="Arial" panose="020B0604020202020204" pitchFamily="34" charset="0"/>
              </a:rPr>
              <a:t>Emerging Market Stocks (5.3%)</a:t>
            </a:r>
            <a:r>
              <a:rPr lang="en-US" altLang="en-US" sz="1050" dirty="0">
                <a:ea typeface="Times New Roman" panose="02020603050405020304" pitchFamily="18" charset="0"/>
                <a:cs typeface="Arial" panose="020B0604020202020204" pitchFamily="34" charset="0"/>
              </a:rPr>
              <a:t> – We employ a building block process similar to the U.S. equity model using the non-U.S. emerging equity markets that comprise the MSCI Emerging Markets Index. </a:t>
            </a:r>
            <a:endParaRPr lang="en-US" altLang="en-US" sz="1050" dirty="0"/>
          </a:p>
        </p:txBody>
      </p:sp>
    </p:spTree>
    <p:extLst>
      <p:ext uri="{BB962C8B-B14F-4D97-AF65-F5344CB8AC3E}">
        <p14:creationId xmlns:p14="http://schemas.microsoft.com/office/powerpoint/2010/main" val="2431891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dirty="0"/>
              <a:t>Aon Investments’ Capital Market Assumptions </a:t>
            </a:r>
            <a:br>
              <a:rPr lang="en-US" altLang="en-US" dirty="0"/>
            </a:br>
            <a:r>
              <a:rPr lang="en-US" altLang="en-US" sz="1600" dirty="0"/>
              <a:t>Explanation of Capital Market Assumptions—Q3 2021 (30 Years)</a:t>
            </a:r>
            <a:endParaRPr lang="en-US" altLang="en-US" dirty="0"/>
          </a:p>
        </p:txBody>
      </p:sp>
      <p:sp>
        <p:nvSpPr>
          <p:cNvPr id="6" name="Content Placeholder 5"/>
          <p:cNvSpPr>
            <a:spLocks noGrp="1"/>
          </p:cNvSpPr>
          <p:nvPr>
            <p:ph idx="1"/>
          </p:nvPr>
        </p:nvSpPr>
        <p:spPr/>
        <p:txBody>
          <a:bodyPr/>
          <a:lstStyle/>
          <a:p>
            <a:pPr marL="171450" lvl="0" indent="-171450" eaLnBrk="0" hangingPunct="0">
              <a:buClrTx/>
              <a:buFont typeface="Wingdings" panose="05000000000000000000" pitchFamily="2" charset="2"/>
              <a:buChar char="§"/>
              <a:tabLst>
                <a:tab pos="136525" algn="l"/>
                <a:tab pos="228600" algn="l"/>
                <a:tab pos="338138" algn="l"/>
                <a:tab pos="466725" algn="l"/>
              </a:tabLst>
            </a:pPr>
            <a:r>
              <a:rPr lang="en-US" altLang="en-US" sz="1050" b="1" dirty="0">
                <a:latin typeface="Arial" panose="020B0604020202020204" pitchFamily="34" charset="0"/>
                <a:ea typeface="Times New Roman" panose="02020603050405020304" pitchFamily="18" charset="0"/>
                <a:cs typeface="Arial" panose="020B0604020202020204" pitchFamily="34" charset="0"/>
              </a:rPr>
              <a:t>Equity Risk Insurance Premium Strategies-High Beta (3.3%)</a:t>
            </a:r>
            <a:r>
              <a:rPr lang="en-US" altLang="en-US" sz="1050" dirty="0">
                <a:latin typeface="Arial" panose="020B0604020202020204" pitchFamily="34" charset="0"/>
                <a:ea typeface="Times New Roman" panose="02020603050405020304" pitchFamily="18" charset="0"/>
                <a:cs typeface="Arial" panose="020B0604020202020204" pitchFamily="34" charset="0"/>
              </a:rPr>
              <a:t> –</a:t>
            </a:r>
            <a:r>
              <a:rPr lang="en-US" altLang="en-US" sz="1050" b="1" dirty="0">
                <a:latin typeface="Arial" panose="020B0604020202020204" pitchFamily="34" charset="0"/>
                <a:ea typeface="Times New Roman" panose="02020603050405020304" pitchFamily="18" charset="0"/>
                <a:cs typeface="Arial" panose="020B0604020202020204" pitchFamily="34" charset="0"/>
              </a:rPr>
              <a:t> </a:t>
            </a:r>
            <a:r>
              <a:rPr lang="en-US" altLang="en-US" sz="1050" dirty="0">
                <a:latin typeface="Arial" panose="020B0604020202020204" pitchFamily="34" charset="0"/>
                <a:ea typeface="Times New Roman" panose="02020603050405020304" pitchFamily="18" charset="0"/>
                <a:cs typeface="Arial" panose="020B0604020202020204" pitchFamily="34" charset="0"/>
              </a:rPr>
              <a:t>We expect real returns from 50% equity + 50% cash beta of 2.3% plus 1.0% insurance risk premium over the next 30 years.</a:t>
            </a:r>
            <a:endParaRPr lang="en-US" altLang="en-US" sz="1050" dirty="0"/>
          </a:p>
          <a:p>
            <a:pPr lvl="0" eaLnBrk="0" hangingPunct="0">
              <a:buClrTx/>
              <a:tabLst>
                <a:tab pos="136525" algn="l"/>
                <a:tab pos="228600" algn="l"/>
                <a:tab pos="338138" algn="l"/>
                <a:tab pos="466725" algn="l"/>
              </a:tabLst>
            </a:pPr>
            <a:r>
              <a:rPr lang="en-US" altLang="en-US" sz="1050" b="1" i="1" dirty="0">
                <a:latin typeface="Arial" panose="020B0604020202020204" pitchFamily="34" charset="0"/>
                <a:cs typeface="Arial" panose="020B0604020202020204" pitchFamily="34" charset="0"/>
              </a:rPr>
              <a:t>Alternative Asset Classes</a:t>
            </a:r>
            <a:endParaRPr lang="en-US" altLang="en-US" sz="800" b="1" i="1" dirty="0">
              <a:latin typeface="Arial" panose="020B0604020202020204" pitchFamily="34" charset="0"/>
              <a:cs typeface="Arial" panose="020B0604020202020204" pitchFamily="34" charset="0"/>
            </a:endParaRPr>
          </a:p>
          <a:p>
            <a:pPr marL="171450" lvl="0" indent="-171450" eaLnBrk="0" hangingPunct="0">
              <a:buClrTx/>
              <a:buFont typeface="Wingdings" panose="05000000000000000000" pitchFamily="2" charset="2"/>
              <a:buChar char="§"/>
              <a:tabLst>
                <a:tab pos="136525" algn="l"/>
                <a:tab pos="228600" algn="l"/>
                <a:tab pos="338138" algn="l"/>
                <a:tab pos="466725" algn="l"/>
              </a:tabLst>
            </a:pPr>
            <a:r>
              <a:rPr lang="en-US" altLang="en-US" sz="1050" b="1" dirty="0">
                <a:latin typeface="Arial" panose="020B0604020202020204" pitchFamily="34" charset="0"/>
                <a:ea typeface="Times New Roman" panose="02020603050405020304" pitchFamily="18" charset="0"/>
                <a:cs typeface="Arial" panose="020B0604020202020204" pitchFamily="34" charset="0"/>
              </a:rPr>
              <a:t>Hedge Fund-of-Funds Universe (1.5%)</a:t>
            </a:r>
            <a:r>
              <a:rPr lang="en-US" altLang="en-US" sz="1050" dirty="0">
                <a:latin typeface="Arial" panose="020B0604020202020204" pitchFamily="34" charset="0"/>
                <a:ea typeface="Times New Roman" panose="02020603050405020304" pitchFamily="18" charset="0"/>
                <a:cs typeface="Arial" panose="020B0604020202020204" pitchFamily="34" charset="0"/>
              </a:rPr>
              <a:t> – The generic category “hedge funds” encompasses a wide range of strategies accessed through “fund-of-funds” vehicles. We also assume the </a:t>
            </a:r>
            <a:r>
              <a:rPr lang="en-US" altLang="en-US" sz="1050" b="1" i="1" dirty="0">
                <a:latin typeface="Arial" panose="020B0604020202020204" pitchFamily="34" charset="0"/>
                <a:ea typeface="Times New Roman" panose="02020603050405020304" pitchFamily="18" charset="0"/>
                <a:cs typeface="Arial" panose="020B0604020202020204" pitchFamily="34" charset="0"/>
              </a:rPr>
              <a:t>median</a:t>
            </a:r>
            <a:r>
              <a:rPr lang="en-US" altLang="en-US" sz="1050" dirty="0">
                <a:latin typeface="Arial" panose="020B0604020202020204" pitchFamily="34" charset="0"/>
                <a:ea typeface="Times New Roman" panose="02020603050405020304" pitchFamily="18" charset="0"/>
                <a:cs typeface="Arial" panose="020B0604020202020204" pitchFamily="34" charset="0"/>
              </a:rPr>
              <a:t> manager is selected and also allow for the additional costs associated with Fund-of-Funds management. A top-tier portfolio of funds (hedge fund-of-funds buy-list) could add an additional 1.2% in return at similar volatility based on alpha, lower fees and better risk management.</a:t>
            </a:r>
            <a:endParaRPr lang="en-US" altLang="en-US" sz="1050" dirty="0">
              <a:latin typeface="Arial" panose="020B0604020202020204" pitchFamily="34" charset="0"/>
            </a:endParaRPr>
          </a:p>
          <a:p>
            <a:pPr marL="171450" lvl="0" indent="-171450" eaLnBrk="0" hangingPunct="0">
              <a:buClrTx/>
              <a:buFont typeface="Wingdings" panose="05000000000000000000" pitchFamily="2" charset="2"/>
              <a:buChar char="§"/>
              <a:tabLst>
                <a:tab pos="136525" algn="l"/>
                <a:tab pos="228600" algn="l"/>
                <a:tab pos="338138" algn="l"/>
                <a:tab pos="466725" algn="l"/>
              </a:tabLst>
            </a:pPr>
            <a:r>
              <a:rPr lang="en-US" altLang="en-US" sz="1050" b="1" dirty="0">
                <a:latin typeface="Arial" panose="020B0604020202020204" pitchFamily="34" charset="0"/>
                <a:ea typeface="Times New Roman" panose="02020603050405020304" pitchFamily="18" charset="0"/>
                <a:cs typeface="Arial" panose="020B0604020202020204" pitchFamily="34" charset="0"/>
              </a:rPr>
              <a:t>Hedge Fund-of-Funds Buy List (2.6%)</a:t>
            </a:r>
            <a:r>
              <a:rPr lang="en-US" altLang="en-US" sz="1050" dirty="0">
                <a:latin typeface="Arial" panose="020B0604020202020204" pitchFamily="34" charset="0"/>
                <a:ea typeface="Times New Roman" panose="02020603050405020304" pitchFamily="18" charset="0"/>
                <a:cs typeface="Arial" panose="020B0604020202020204" pitchFamily="34" charset="0"/>
              </a:rPr>
              <a:t> – The generic category of top-tier “hedge funds” encompasses a wide range of strategies accessed through “fund-of-funds” vehicles. We assume additional costs associated with Funds-of-Funds management</a:t>
            </a:r>
            <a:r>
              <a:rPr lang="en-US" altLang="en-US" sz="1050" dirty="0">
                <a:solidFill>
                  <a:srgbClr val="000000"/>
                </a:solidFill>
                <a:latin typeface="Arial" panose="020B0604020202020204" pitchFamily="34" charset="0"/>
                <a:ea typeface="Times New Roman" panose="02020603050405020304" pitchFamily="18" charset="0"/>
                <a:cs typeface="Arial" panose="020B0604020202020204" pitchFamily="34" charset="0"/>
              </a:rPr>
              <a:t>. To use this category the funds must be buy rated or we advise on manager selection.</a:t>
            </a:r>
            <a:endParaRPr lang="en-US" altLang="en-US" sz="1050" dirty="0"/>
          </a:p>
          <a:p>
            <a:pPr marL="171450" lvl="0" indent="-171450" eaLnBrk="0" hangingPunct="0">
              <a:buClrTx/>
              <a:buFont typeface="Wingdings" panose="05000000000000000000" pitchFamily="2" charset="2"/>
              <a:buChar char="§"/>
              <a:tabLst>
                <a:tab pos="136525" algn="l"/>
                <a:tab pos="228600" algn="l"/>
                <a:tab pos="338138" algn="l"/>
                <a:tab pos="466725" algn="l"/>
              </a:tabLst>
            </a:pPr>
            <a:r>
              <a:rPr lang="en-US" altLang="en-US" sz="1050" b="1" dirty="0">
                <a:latin typeface="Arial" panose="020B0604020202020204" pitchFamily="34" charset="0"/>
                <a:ea typeface="Times New Roman" panose="02020603050405020304" pitchFamily="18" charset="0"/>
                <a:cs typeface="Arial" panose="020B0604020202020204" pitchFamily="34" charset="0"/>
              </a:rPr>
              <a:t>Broad Hedge Funds Universe (2.8%)</a:t>
            </a:r>
            <a:r>
              <a:rPr lang="en-US" altLang="en-US" sz="1050" dirty="0">
                <a:latin typeface="Arial" panose="020B0604020202020204" pitchFamily="34" charset="0"/>
                <a:ea typeface="Times New Roman" panose="02020603050405020304" pitchFamily="18" charset="0"/>
                <a:cs typeface="Arial" panose="020B0604020202020204" pitchFamily="34" charset="0"/>
              </a:rPr>
              <a:t> – Represents a diversified portfolio of direct hedge fund investments. This investment will tend to be less diversified than a typical “fund-of-funds” strategy as there will be fewer underlying managers and will not include the extra layer of fees found in a Fund-of-Funds structure.</a:t>
            </a:r>
            <a:endParaRPr lang="en-US" altLang="en-US" sz="1050" dirty="0"/>
          </a:p>
          <a:p>
            <a:pPr marL="171450" lvl="0" indent="-171450" eaLnBrk="0" hangingPunct="0">
              <a:buClrTx/>
              <a:buFont typeface="Wingdings" panose="05000000000000000000" pitchFamily="2" charset="2"/>
              <a:buChar char="§"/>
              <a:tabLst>
                <a:tab pos="136525" algn="l"/>
                <a:tab pos="228600" algn="l"/>
                <a:tab pos="338138" algn="l"/>
                <a:tab pos="466725" algn="l"/>
              </a:tabLst>
            </a:pPr>
            <a:r>
              <a:rPr lang="en-US" altLang="en-US" sz="1050" b="1" dirty="0">
                <a:latin typeface="Arial" panose="020B0604020202020204" pitchFamily="34" charset="0"/>
                <a:ea typeface="Times New Roman" panose="02020603050405020304" pitchFamily="18" charset="0"/>
                <a:cs typeface="Arial" panose="020B0604020202020204" pitchFamily="34" charset="0"/>
              </a:rPr>
              <a:t>Broad Hedge Funds Buy List (4.1%)</a:t>
            </a:r>
            <a:r>
              <a:rPr lang="en-US" altLang="en-US" sz="1050" dirty="0">
                <a:latin typeface="Arial" panose="020B0604020202020204" pitchFamily="34" charset="0"/>
                <a:ea typeface="Times New Roman" panose="02020603050405020304" pitchFamily="18" charset="0"/>
                <a:cs typeface="Arial" panose="020B0604020202020204" pitchFamily="34" charset="0"/>
              </a:rPr>
              <a:t> – Represents a diversified portfolio of top-tier direct hedge fund investments. This investment will tend to be less diversified than a typical “fund-of-funds” strategy as there will be fewer underlying managers and will not include the extra layer of fees found in a Fund-of-Funds structure. To use this category the funds must be buy rated or we advise on manager selection.</a:t>
            </a:r>
          </a:p>
          <a:p>
            <a:pPr marL="171450" lvl="0" indent="-171450" eaLnBrk="0" hangingPunct="0">
              <a:buClrTx/>
              <a:buFont typeface="Wingdings" panose="05000000000000000000" pitchFamily="2" charset="2"/>
              <a:buChar char="§"/>
              <a:tabLst>
                <a:tab pos="136525" algn="l"/>
                <a:tab pos="228600" algn="l"/>
                <a:tab pos="338138" algn="l"/>
                <a:tab pos="466725" algn="l"/>
              </a:tabLst>
            </a:pPr>
            <a:r>
              <a:rPr lang="en-US" altLang="en-US" sz="1050" b="1" dirty="0">
                <a:latin typeface="Arial" panose="020B0604020202020204" pitchFamily="34" charset="0"/>
                <a:ea typeface="Times New Roman" panose="02020603050405020304" pitchFamily="18" charset="0"/>
                <a:cs typeface="Arial" panose="020B0604020202020204" pitchFamily="34" charset="0"/>
              </a:rPr>
              <a:t>Core Real Estate (3.3%) </a:t>
            </a:r>
            <a:r>
              <a:rPr lang="en-US" altLang="en-US" sz="1050" dirty="0">
                <a:latin typeface="Arial" panose="020B0604020202020204" pitchFamily="34" charset="0"/>
                <a:ea typeface="Times New Roman" panose="02020603050405020304" pitchFamily="18" charset="0"/>
                <a:cs typeface="Arial" panose="020B0604020202020204" pitchFamily="34" charset="0"/>
              </a:rPr>
              <a:t>– Our real return assumption for core real estate is based a gross income of about 3.5%, management fees of roughly 1%, 25% leverage and future capital appreciation near the rate of inflation during the  next 30 years. We assume a portfolio of equity real estate holdings that is diversified by property and by geographic region.</a:t>
            </a:r>
            <a:endParaRPr lang="en-US" altLang="en-US" sz="1050" dirty="0"/>
          </a:p>
        </p:txBody>
      </p:sp>
    </p:spTree>
    <p:extLst>
      <p:ext uri="{BB962C8B-B14F-4D97-AF65-F5344CB8AC3E}">
        <p14:creationId xmlns:p14="http://schemas.microsoft.com/office/powerpoint/2010/main" val="4244404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dirty="0"/>
              <a:t>Aon Investments’ Capital Market Assumptions </a:t>
            </a:r>
            <a:br>
              <a:rPr lang="en-US" altLang="en-US" dirty="0"/>
            </a:br>
            <a:r>
              <a:rPr lang="en-US" altLang="en-US" sz="1600" dirty="0"/>
              <a:t>Explanation of Capital Market Assumptions—Q3 2021 (30 Years)</a:t>
            </a:r>
            <a:endParaRPr lang="en-US" altLang="en-US" dirty="0"/>
          </a:p>
        </p:txBody>
      </p:sp>
      <p:sp>
        <p:nvSpPr>
          <p:cNvPr id="3" name="Content Placeholder 2">
            <a:extLst>
              <a:ext uri="{FF2B5EF4-FFF2-40B4-BE49-F238E27FC236}">
                <a16:creationId xmlns:a16="http://schemas.microsoft.com/office/drawing/2014/main" id="{B39DB4F2-D0B1-48B5-8F4F-A1F6A81B8AE0}"/>
              </a:ext>
            </a:extLst>
          </p:cNvPr>
          <p:cNvSpPr>
            <a:spLocks noGrp="1" noChangeArrowheads="1"/>
          </p:cNvSpPr>
          <p:nvPr>
            <p:ph idx="1"/>
          </p:nvPr>
        </p:nvSpPr>
        <p:spPr bwMode="auto">
          <a:xfrm>
            <a:off x="365760" y="858441"/>
            <a:ext cx="8412480" cy="310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tabLst>
                <a:tab pos="136525" algn="l"/>
                <a:tab pos="228600" algn="l"/>
                <a:tab pos="338138" algn="l"/>
                <a:tab pos="466725" algn="l"/>
              </a:tabLst>
              <a:defRPr>
                <a:solidFill>
                  <a:schemeClr val="tx1"/>
                </a:solidFill>
                <a:latin typeface="Arial" panose="020B0604020202020204" pitchFamily="34" charset="0"/>
              </a:defRPr>
            </a:lvl1pPr>
            <a:lvl2pPr>
              <a:tabLst>
                <a:tab pos="136525" algn="l"/>
                <a:tab pos="228600" algn="l"/>
                <a:tab pos="338138" algn="l"/>
                <a:tab pos="466725" algn="l"/>
              </a:tabLst>
              <a:defRPr>
                <a:solidFill>
                  <a:schemeClr val="tx1"/>
                </a:solidFill>
                <a:latin typeface="Arial" panose="020B0604020202020204" pitchFamily="34" charset="0"/>
              </a:defRPr>
            </a:lvl2pPr>
            <a:lvl3pPr>
              <a:tabLst>
                <a:tab pos="136525" algn="l"/>
                <a:tab pos="228600" algn="l"/>
                <a:tab pos="338138" algn="l"/>
                <a:tab pos="466725" algn="l"/>
              </a:tabLst>
              <a:defRPr>
                <a:solidFill>
                  <a:schemeClr val="tx1"/>
                </a:solidFill>
                <a:latin typeface="Arial" panose="020B0604020202020204" pitchFamily="34" charset="0"/>
              </a:defRPr>
            </a:lvl3pPr>
            <a:lvl4pPr>
              <a:tabLst>
                <a:tab pos="136525" algn="l"/>
                <a:tab pos="228600" algn="l"/>
                <a:tab pos="338138" algn="l"/>
                <a:tab pos="466725" algn="l"/>
              </a:tabLst>
              <a:defRPr>
                <a:solidFill>
                  <a:schemeClr val="tx1"/>
                </a:solidFill>
                <a:latin typeface="Arial" panose="020B0604020202020204" pitchFamily="34" charset="0"/>
              </a:defRPr>
            </a:lvl4pPr>
            <a:lvl5pPr>
              <a:tabLst>
                <a:tab pos="136525" algn="l"/>
                <a:tab pos="228600" algn="l"/>
                <a:tab pos="338138" algn="l"/>
                <a:tab pos="466725" algn="l"/>
              </a:tabLst>
              <a:defRPr>
                <a:solidFill>
                  <a:schemeClr val="tx1"/>
                </a:solidFill>
                <a:latin typeface="Arial" panose="020B0604020202020204" pitchFamily="34" charset="0"/>
              </a:defRPr>
            </a:lvl5pPr>
            <a:lvl6pPr eaLnBrk="0" fontAlgn="base" hangingPunct="0">
              <a:spcBef>
                <a:spcPct val="0"/>
              </a:spcBef>
              <a:spcAft>
                <a:spcPct val="0"/>
              </a:spcAft>
              <a:tabLst>
                <a:tab pos="136525" algn="l"/>
                <a:tab pos="228600" algn="l"/>
                <a:tab pos="338138" algn="l"/>
                <a:tab pos="466725" algn="l"/>
              </a:tabLst>
              <a:defRPr>
                <a:solidFill>
                  <a:schemeClr val="tx1"/>
                </a:solidFill>
                <a:latin typeface="Arial" panose="020B0604020202020204" pitchFamily="34" charset="0"/>
              </a:defRPr>
            </a:lvl6pPr>
            <a:lvl7pPr eaLnBrk="0" fontAlgn="base" hangingPunct="0">
              <a:spcBef>
                <a:spcPct val="0"/>
              </a:spcBef>
              <a:spcAft>
                <a:spcPct val="0"/>
              </a:spcAft>
              <a:tabLst>
                <a:tab pos="136525" algn="l"/>
                <a:tab pos="228600" algn="l"/>
                <a:tab pos="338138" algn="l"/>
                <a:tab pos="466725" algn="l"/>
              </a:tabLst>
              <a:defRPr>
                <a:solidFill>
                  <a:schemeClr val="tx1"/>
                </a:solidFill>
                <a:latin typeface="Arial" panose="020B0604020202020204" pitchFamily="34" charset="0"/>
              </a:defRPr>
            </a:lvl7pPr>
            <a:lvl8pPr eaLnBrk="0" fontAlgn="base" hangingPunct="0">
              <a:spcBef>
                <a:spcPct val="0"/>
              </a:spcBef>
              <a:spcAft>
                <a:spcPct val="0"/>
              </a:spcAft>
              <a:tabLst>
                <a:tab pos="136525" algn="l"/>
                <a:tab pos="228600" algn="l"/>
                <a:tab pos="338138" algn="l"/>
                <a:tab pos="466725" algn="l"/>
              </a:tabLst>
              <a:defRPr>
                <a:solidFill>
                  <a:schemeClr val="tx1"/>
                </a:solidFill>
                <a:latin typeface="Arial" panose="020B0604020202020204" pitchFamily="34" charset="0"/>
              </a:defRPr>
            </a:lvl8pPr>
            <a:lvl9pPr eaLnBrk="0" fontAlgn="base" hangingPunct="0">
              <a:spcBef>
                <a:spcPct val="0"/>
              </a:spcBef>
              <a:spcAft>
                <a:spcPct val="0"/>
              </a:spcAft>
              <a:tabLst>
                <a:tab pos="136525" algn="l"/>
                <a:tab pos="228600" algn="l"/>
                <a:tab pos="338138" algn="l"/>
                <a:tab pos="466725" algn="l"/>
              </a:tabLst>
              <a:defRPr>
                <a:solidFill>
                  <a:schemeClr val="tx1"/>
                </a:solidFill>
                <a:latin typeface="Arial" panose="020B0604020202020204" pitchFamily="34" charset="0"/>
              </a:defRPr>
            </a:lvl9pPr>
          </a:lstStyle>
          <a:p>
            <a:pPr marL="171450" lvl="0" indent="-171450" eaLnBrk="0" hangingPunct="0">
              <a:buClrTx/>
              <a:buFont typeface="Wingdings" panose="05000000000000000000" pitchFamily="2" charset="2"/>
              <a:buChar char="§"/>
            </a:pPr>
            <a:r>
              <a:rPr lang="en-US" altLang="en-US" sz="1050" b="1" dirty="0">
                <a:ea typeface="Times New Roman" panose="02020603050405020304" pitchFamily="18" charset="0"/>
                <a:cs typeface="Arial" panose="020B0604020202020204" pitchFamily="34" charset="0"/>
              </a:rPr>
              <a:t>Non-Core Real Estate (5.1%) </a:t>
            </a:r>
            <a:r>
              <a:rPr lang="en-US" altLang="en-US" sz="1050" dirty="0">
                <a:ea typeface="Times New Roman" panose="02020603050405020304" pitchFamily="18" charset="0"/>
                <a:cs typeface="Arial" panose="020B0604020202020204" pitchFamily="34" charset="0"/>
              </a:rPr>
              <a:t>– Core real estate is levered approximately 100% as the base building block for this assumption. We subtract financing costs for the leverage and 2% management costs.  We also assume nominal alpha of 3%. We assume a 50/50 mix of value-add and opportunistic investments.</a:t>
            </a:r>
            <a:endParaRPr lang="en-US" altLang="en-US" sz="1050" dirty="0"/>
          </a:p>
          <a:p>
            <a:pPr marL="171450" lvl="0" indent="-171450" eaLnBrk="0" hangingPunct="0">
              <a:buClrTx/>
              <a:buFont typeface="Wingdings" panose="05000000000000000000" pitchFamily="2" charset="2"/>
              <a:buChar char="§"/>
            </a:pPr>
            <a:r>
              <a:rPr lang="en-US" altLang="en-US" sz="1050" b="1" dirty="0">
                <a:ea typeface="Times New Roman" panose="02020603050405020304" pitchFamily="18" charset="0"/>
                <a:cs typeface="Arial" panose="020B0604020202020204" pitchFamily="34" charset="0"/>
              </a:rPr>
              <a:t>U.S. REITs (2.9%) </a:t>
            </a:r>
            <a:r>
              <a:rPr lang="en-US" altLang="en-US" sz="1050" dirty="0">
                <a:ea typeface="Times New Roman" panose="02020603050405020304" pitchFamily="18" charset="0"/>
                <a:cs typeface="Arial" panose="020B0604020202020204" pitchFamily="34" charset="0"/>
              </a:rPr>
              <a:t>– Our real return assumption for U.S. REITs is based on income of about 3.5% and future capital appreciation near the rate of inflation during the next 30 years. REITs are a sub-set of U.S. small/mid cap equity universe.</a:t>
            </a:r>
            <a:endParaRPr lang="en-US" altLang="en-US" sz="1050" dirty="0"/>
          </a:p>
          <a:p>
            <a:pPr marL="171450" lvl="0" indent="-171450" eaLnBrk="0" hangingPunct="0">
              <a:buClrTx/>
              <a:buFont typeface="Wingdings" panose="05000000000000000000" pitchFamily="2" charset="2"/>
              <a:buChar char="§"/>
            </a:pPr>
            <a:r>
              <a:rPr lang="en-US" altLang="en-US" sz="1050" b="1" dirty="0">
                <a:ea typeface="Times New Roman" panose="02020603050405020304" pitchFamily="18" charset="0"/>
                <a:cs typeface="Arial" panose="020B0604020202020204" pitchFamily="34" charset="0"/>
              </a:rPr>
              <a:t>Commodities (2.3%)</a:t>
            </a:r>
            <a:r>
              <a:rPr lang="en-US" altLang="en-US" sz="1050" dirty="0">
                <a:ea typeface="Times New Roman" panose="02020603050405020304" pitchFamily="18" charset="0"/>
                <a:cs typeface="Arial" panose="020B0604020202020204" pitchFamily="34" charset="0"/>
              </a:rPr>
              <a:t> – Our commodity assumption is for a diversified portfolio of commodity futures contracts. Commodity futures returns are composed of three parts: spot price appreciation, collateral return, and roll return (positive or negative change implied by the shape of the future curve). We believe that spot prices will converge with CPI over the long run (i.e., 2.1%). Collateral is assumed to be LIBOR cash (0.1%). Also, we believe the roll effect will be near zero, resulting in a real return of about 2.3% for commodities.</a:t>
            </a:r>
            <a:endParaRPr lang="en-US" altLang="en-US" sz="1050" dirty="0"/>
          </a:p>
          <a:p>
            <a:pPr marL="171450" lvl="0" indent="-171450">
              <a:buFont typeface="Wingdings" panose="05000000000000000000" pitchFamily="2" charset="2"/>
              <a:buChar char="§"/>
            </a:pPr>
            <a:r>
              <a:rPr lang="en-US" sz="1050" b="1" dirty="0"/>
              <a:t>Private Equity (6.5%)</a:t>
            </a:r>
            <a:r>
              <a:rPr lang="en-US" sz="1050" dirty="0"/>
              <a:t> – Our private equity assumption reflects a diversified fund of funds with exposure to buyouts, venture capital, distressed debt, and mezzanine debt. </a:t>
            </a:r>
          </a:p>
          <a:p>
            <a:pPr marL="171450" lvl="0" indent="-171450">
              <a:buFont typeface="Wingdings" panose="05000000000000000000" pitchFamily="2" charset="2"/>
              <a:buChar char="§"/>
            </a:pPr>
            <a:r>
              <a:rPr lang="en-US" sz="1050" b="1" dirty="0"/>
              <a:t>Infrastructure (4.9%)</a:t>
            </a:r>
            <a:r>
              <a:rPr lang="en-US" sz="1050" dirty="0"/>
              <a:t> – Our infrastructure assumption is formulated using a cash flow based approach that projects cash flows (on a diversified portfolio of assets) over a 30-year period. Income and capital growth as well as gearing levels, debt costs and terms, relevant tax and management expenses are all taken into consideration. Our approach produces an expected real return of 4.9% for infrastructure.</a:t>
            </a:r>
          </a:p>
          <a:p>
            <a:pPr marL="171450" lvl="0" indent="-171450">
              <a:buFont typeface="Wingdings" panose="05000000000000000000" pitchFamily="2" charset="2"/>
              <a:buChar char="§"/>
            </a:pPr>
            <a:r>
              <a:rPr lang="en-US" sz="1050" b="1" dirty="0"/>
              <a:t>Equity Risk Insurance Premium Strategies-Low Beta (2.3%)</a:t>
            </a:r>
            <a:r>
              <a:rPr lang="en-US" sz="1050" dirty="0"/>
              <a:t> –</a:t>
            </a:r>
            <a:r>
              <a:rPr lang="en-US" sz="1050" b="1" dirty="0"/>
              <a:t> </a:t>
            </a:r>
            <a:r>
              <a:rPr lang="en-US" sz="1050" dirty="0"/>
              <a:t>We assume real returns from cash of -0.2% + 2.5% from alpha.</a:t>
            </a:r>
          </a:p>
          <a:p>
            <a:pPr marL="171450" lvl="0" indent="-171450">
              <a:buFont typeface="Wingdings" panose="05000000000000000000" pitchFamily="2" charset="2"/>
              <a:buChar char="§"/>
            </a:pPr>
            <a:r>
              <a:rPr lang="en-US" sz="1050" b="1" dirty="0"/>
              <a:t>Alternative Risk Premia (ARP) (4.0%)</a:t>
            </a:r>
            <a:r>
              <a:rPr lang="en-US" sz="1050" dirty="0"/>
              <a:t> –</a:t>
            </a:r>
            <a:r>
              <a:rPr lang="en-US" sz="1050" b="1" dirty="0"/>
              <a:t> </a:t>
            </a:r>
            <a:r>
              <a:rPr lang="en-US" sz="1050" dirty="0"/>
              <a:t>Real return target LIBOR 0.1% plus 3.9% alpha (net of fees)</a:t>
            </a:r>
          </a:p>
          <a:p>
            <a:pPr marL="171450" lvl="0" indent="-171450">
              <a:buFont typeface="Wingdings" panose="05000000000000000000" pitchFamily="2" charset="2"/>
              <a:buChar char="§"/>
            </a:pPr>
            <a:r>
              <a:rPr lang="en-US" sz="1050" b="1" dirty="0"/>
              <a:t>eLDI (1.6%)</a:t>
            </a:r>
            <a:r>
              <a:rPr lang="en-US" sz="1050" dirty="0"/>
              <a:t> –</a:t>
            </a:r>
            <a:r>
              <a:rPr lang="en-US" sz="1050" b="1" dirty="0"/>
              <a:t> </a:t>
            </a:r>
            <a:r>
              <a:rPr lang="en-US" sz="1050" dirty="0"/>
              <a:t>Combination of various long credit strategies (1/6 real estate debt, 1/3 securitized debt, 1/6 CMOs, 1/3 private placements)</a:t>
            </a:r>
          </a:p>
        </p:txBody>
      </p:sp>
    </p:spTree>
    <p:extLst>
      <p:ext uri="{BB962C8B-B14F-4D97-AF65-F5344CB8AC3E}">
        <p14:creationId xmlns:p14="http://schemas.microsoft.com/office/powerpoint/2010/main" val="10453786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dirty="0"/>
              <a:t>Aon Investments’ Capital Market Assumptions </a:t>
            </a:r>
            <a:br>
              <a:rPr lang="en-US" altLang="en-US" dirty="0"/>
            </a:br>
            <a:r>
              <a:rPr lang="en-US" altLang="en-US" sz="1600" dirty="0"/>
              <a:t>Explanation of Capital Market Assumptions—Q3 2021 (30 Years)</a:t>
            </a:r>
            <a:endParaRPr lang="en-US" altLang="en-US" dirty="0"/>
          </a:p>
        </p:txBody>
      </p:sp>
      <p:sp>
        <p:nvSpPr>
          <p:cNvPr id="3" name="Content Placeholder 2">
            <a:extLst>
              <a:ext uri="{FF2B5EF4-FFF2-40B4-BE49-F238E27FC236}">
                <a16:creationId xmlns:a16="http://schemas.microsoft.com/office/drawing/2014/main" id="{B39DB4F2-D0B1-48B5-8F4F-A1F6A81B8AE0}"/>
              </a:ext>
            </a:extLst>
          </p:cNvPr>
          <p:cNvSpPr>
            <a:spLocks noGrp="1" noChangeArrowheads="1"/>
          </p:cNvSpPr>
          <p:nvPr>
            <p:ph idx="1"/>
          </p:nvPr>
        </p:nvSpPr>
        <p:spPr bwMode="auto">
          <a:xfrm>
            <a:off x="365760" y="858441"/>
            <a:ext cx="8412480" cy="118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tabLst>
                <a:tab pos="136525" algn="l"/>
                <a:tab pos="228600" algn="l"/>
                <a:tab pos="338138" algn="l"/>
                <a:tab pos="466725" algn="l"/>
              </a:tabLst>
              <a:defRPr>
                <a:solidFill>
                  <a:schemeClr val="tx1"/>
                </a:solidFill>
                <a:latin typeface="Arial" panose="020B0604020202020204" pitchFamily="34" charset="0"/>
              </a:defRPr>
            </a:lvl1pPr>
            <a:lvl2pPr>
              <a:tabLst>
                <a:tab pos="136525" algn="l"/>
                <a:tab pos="228600" algn="l"/>
                <a:tab pos="338138" algn="l"/>
                <a:tab pos="466725" algn="l"/>
              </a:tabLst>
              <a:defRPr>
                <a:solidFill>
                  <a:schemeClr val="tx1"/>
                </a:solidFill>
                <a:latin typeface="Arial" panose="020B0604020202020204" pitchFamily="34" charset="0"/>
              </a:defRPr>
            </a:lvl2pPr>
            <a:lvl3pPr>
              <a:tabLst>
                <a:tab pos="136525" algn="l"/>
                <a:tab pos="228600" algn="l"/>
                <a:tab pos="338138" algn="l"/>
                <a:tab pos="466725" algn="l"/>
              </a:tabLst>
              <a:defRPr>
                <a:solidFill>
                  <a:schemeClr val="tx1"/>
                </a:solidFill>
                <a:latin typeface="Arial" panose="020B0604020202020204" pitchFamily="34" charset="0"/>
              </a:defRPr>
            </a:lvl3pPr>
            <a:lvl4pPr>
              <a:tabLst>
                <a:tab pos="136525" algn="l"/>
                <a:tab pos="228600" algn="l"/>
                <a:tab pos="338138" algn="l"/>
                <a:tab pos="466725" algn="l"/>
              </a:tabLst>
              <a:defRPr>
                <a:solidFill>
                  <a:schemeClr val="tx1"/>
                </a:solidFill>
                <a:latin typeface="Arial" panose="020B0604020202020204" pitchFamily="34" charset="0"/>
              </a:defRPr>
            </a:lvl4pPr>
            <a:lvl5pPr>
              <a:tabLst>
                <a:tab pos="136525" algn="l"/>
                <a:tab pos="228600" algn="l"/>
                <a:tab pos="338138" algn="l"/>
                <a:tab pos="466725" algn="l"/>
              </a:tabLst>
              <a:defRPr>
                <a:solidFill>
                  <a:schemeClr val="tx1"/>
                </a:solidFill>
                <a:latin typeface="Arial" panose="020B0604020202020204" pitchFamily="34" charset="0"/>
              </a:defRPr>
            </a:lvl5pPr>
            <a:lvl6pPr eaLnBrk="0" fontAlgn="base" hangingPunct="0">
              <a:spcBef>
                <a:spcPct val="0"/>
              </a:spcBef>
              <a:spcAft>
                <a:spcPct val="0"/>
              </a:spcAft>
              <a:tabLst>
                <a:tab pos="136525" algn="l"/>
                <a:tab pos="228600" algn="l"/>
                <a:tab pos="338138" algn="l"/>
                <a:tab pos="466725" algn="l"/>
              </a:tabLst>
              <a:defRPr>
                <a:solidFill>
                  <a:schemeClr val="tx1"/>
                </a:solidFill>
                <a:latin typeface="Arial" panose="020B0604020202020204" pitchFamily="34" charset="0"/>
              </a:defRPr>
            </a:lvl6pPr>
            <a:lvl7pPr eaLnBrk="0" fontAlgn="base" hangingPunct="0">
              <a:spcBef>
                <a:spcPct val="0"/>
              </a:spcBef>
              <a:spcAft>
                <a:spcPct val="0"/>
              </a:spcAft>
              <a:tabLst>
                <a:tab pos="136525" algn="l"/>
                <a:tab pos="228600" algn="l"/>
                <a:tab pos="338138" algn="l"/>
                <a:tab pos="466725" algn="l"/>
              </a:tabLst>
              <a:defRPr>
                <a:solidFill>
                  <a:schemeClr val="tx1"/>
                </a:solidFill>
                <a:latin typeface="Arial" panose="020B0604020202020204" pitchFamily="34" charset="0"/>
              </a:defRPr>
            </a:lvl7pPr>
            <a:lvl8pPr eaLnBrk="0" fontAlgn="base" hangingPunct="0">
              <a:spcBef>
                <a:spcPct val="0"/>
              </a:spcBef>
              <a:spcAft>
                <a:spcPct val="0"/>
              </a:spcAft>
              <a:tabLst>
                <a:tab pos="136525" algn="l"/>
                <a:tab pos="228600" algn="l"/>
                <a:tab pos="338138" algn="l"/>
                <a:tab pos="466725" algn="l"/>
              </a:tabLst>
              <a:defRPr>
                <a:solidFill>
                  <a:schemeClr val="tx1"/>
                </a:solidFill>
                <a:latin typeface="Arial" panose="020B0604020202020204" pitchFamily="34" charset="0"/>
              </a:defRPr>
            </a:lvl8pPr>
            <a:lvl9pPr eaLnBrk="0" fontAlgn="base" hangingPunct="0">
              <a:spcBef>
                <a:spcPct val="0"/>
              </a:spcBef>
              <a:spcAft>
                <a:spcPct val="0"/>
              </a:spcAft>
              <a:tabLst>
                <a:tab pos="136525" algn="l"/>
                <a:tab pos="228600" algn="l"/>
                <a:tab pos="338138" algn="l"/>
                <a:tab pos="466725" algn="l"/>
              </a:tabLst>
              <a:defRPr>
                <a:solidFill>
                  <a:schemeClr val="tx1"/>
                </a:solidFill>
                <a:latin typeface="Arial" panose="020B0604020202020204" pitchFamily="34" charset="0"/>
              </a:defRPr>
            </a:lvl9pPr>
          </a:lstStyle>
          <a:p>
            <a:r>
              <a:rPr lang="en-US" sz="1050" b="1" dirty="0"/>
              <a:t>Volatility / Correlation Assumptions</a:t>
            </a:r>
          </a:p>
          <a:p>
            <a:r>
              <a:rPr lang="en-US" sz="1050" dirty="0"/>
              <a:t>Assumed volatilities are formulated with reference to implied volatilities priced into option contracts of various terms, as well as with regard to historical volatility levels. For asset classes which are not marked to market (for example real estate), we “de-smooth” historical returns before calculating volatilities. Importantly, we consider expected volatility trends in the future – in recent years we assumed the re-emergence of an economic cycle and a loss of confidence in central bankers would lead to an increase in volatility. Correlation assumptions are generally similar to actual historical results; however, we do make adjustments to reflect our forward-looking views as well as current market fundamentals. </a:t>
            </a:r>
          </a:p>
        </p:txBody>
      </p:sp>
    </p:spTree>
    <p:extLst>
      <p:ext uri="{BB962C8B-B14F-4D97-AF65-F5344CB8AC3E}">
        <p14:creationId xmlns:p14="http://schemas.microsoft.com/office/powerpoint/2010/main" val="3750409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ctrTitle"/>
          </p:nvPr>
        </p:nvSpPr>
        <p:spPr/>
        <p:txBody>
          <a:bodyPr/>
          <a:lstStyle/>
          <a:p>
            <a:r>
              <a:rPr lang="en-US" dirty="0"/>
              <a:t>Appendix</a:t>
            </a:r>
          </a:p>
        </p:txBody>
      </p:sp>
      <p:sp>
        <p:nvSpPr>
          <p:cNvPr id="4" name="Subtitle 3"/>
          <p:cNvSpPr>
            <a:spLocks noGrp="1"/>
          </p:cNvSpPr>
          <p:nvPr>
            <p:ph type="subTitle" idx="1"/>
          </p:nvPr>
        </p:nvSpPr>
        <p:spPr/>
        <p:txBody>
          <a:bodyPr/>
          <a:lstStyle/>
          <a:p>
            <a:r>
              <a:rPr lang="en-US" altLang="en-US" dirty="0"/>
              <a:t>2021 Horizon Survey of Capital Market Assumptions</a:t>
            </a:r>
            <a:endParaRPr lang="en-US" dirty="0"/>
          </a:p>
        </p:txBody>
      </p:sp>
    </p:spTree>
    <p:extLst>
      <p:ext uri="{BB962C8B-B14F-4D97-AF65-F5344CB8AC3E}">
        <p14:creationId xmlns:p14="http://schemas.microsoft.com/office/powerpoint/2010/main" val="1661371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CA" dirty="0"/>
              <a:t>2021 Horizon Survey Results</a:t>
            </a:r>
            <a:endParaRPr lang="en-US" dirty="0"/>
          </a:p>
        </p:txBody>
      </p:sp>
      <p:sp>
        <p:nvSpPr>
          <p:cNvPr id="9" name="Content Placeholder 8"/>
          <p:cNvSpPr>
            <a:spLocks noGrp="1"/>
          </p:cNvSpPr>
          <p:nvPr>
            <p:ph idx="1"/>
          </p:nvPr>
        </p:nvSpPr>
        <p:spPr>
          <a:xfrm>
            <a:off x="357187" y="857250"/>
            <a:ext cx="8421687" cy="3319463"/>
          </a:xfrm>
        </p:spPr>
        <p:txBody>
          <a:bodyPr/>
          <a:lstStyle/>
          <a:p>
            <a:r>
              <a:rPr lang="en-US" b="1" dirty="0"/>
              <a:t>What is the Horizon Survey?</a:t>
            </a:r>
          </a:p>
          <a:p>
            <a:pPr marL="3175" lvl="1" indent="0">
              <a:spcAft>
                <a:spcPts val="600"/>
              </a:spcAft>
              <a:buNone/>
            </a:pPr>
            <a:r>
              <a:rPr lang="en-CA" dirty="0"/>
              <a:t>Since 2010, Horizon Actuarial Services, LLC has conducted a capital market assumption survey of investment firms to aid in determining reasonable assumptions for a pension plan’s expected return on assets</a:t>
            </a:r>
          </a:p>
          <a:p>
            <a:pPr lvl="1">
              <a:spcAft>
                <a:spcPts val="600"/>
              </a:spcAft>
            </a:pPr>
            <a:r>
              <a:rPr lang="en-US" altLang="en-US" dirty="0"/>
              <a:t>While Aon does not seek to change our approach based on how we stack up to peers, it is a helpful double-check to make sure we are not too far off from others in the industry</a:t>
            </a:r>
          </a:p>
          <a:p>
            <a:endParaRPr lang="en-US" b="1" dirty="0"/>
          </a:p>
          <a:p>
            <a:r>
              <a:rPr lang="en-US" b="1" dirty="0"/>
              <a:t>How does Aon compare to the 2021 survey results?</a:t>
            </a:r>
          </a:p>
          <a:p>
            <a:pPr marL="3175" lvl="1" indent="0">
              <a:buNone/>
            </a:pPr>
            <a:r>
              <a:rPr lang="en-CA" dirty="0"/>
              <a:t>Aon Investments’ 2021 10-year forecast assumptions (as of March 31, 2021)</a:t>
            </a:r>
          </a:p>
          <a:p>
            <a:pPr lvl="1"/>
            <a:r>
              <a:rPr lang="en-US" b="1" i="1" dirty="0"/>
              <a:t>Equities:</a:t>
            </a:r>
            <a:r>
              <a:rPr lang="en-US" dirty="0"/>
              <a:t> approximately middle of the pack for U.S. and Non-U.S. equities</a:t>
            </a:r>
          </a:p>
          <a:p>
            <a:pPr lvl="1"/>
            <a:r>
              <a:rPr lang="en-US" b="1" i="1" dirty="0"/>
              <a:t>Fixed Income:</a:t>
            </a:r>
            <a:r>
              <a:rPr lang="en-US" dirty="0"/>
              <a:t> approximately middle of the pack relative to the survey’s median level; higher for U.S. Treasuries</a:t>
            </a:r>
          </a:p>
          <a:p>
            <a:pPr lvl="1"/>
            <a:r>
              <a:rPr lang="en-US" b="1" i="1" dirty="0"/>
              <a:t>Alternatives:</a:t>
            </a:r>
            <a:r>
              <a:rPr lang="en-US" i="1" dirty="0"/>
              <a:t> </a:t>
            </a:r>
            <a:r>
              <a:rPr lang="en-US" dirty="0"/>
              <a:t>approximately middle of the pack relative to the survey’s median level; higher for Commodities and Private Debt</a:t>
            </a:r>
          </a:p>
        </p:txBody>
      </p:sp>
    </p:spTree>
    <p:extLst>
      <p:ext uri="{BB962C8B-B14F-4D97-AF65-F5344CB8AC3E}">
        <p14:creationId xmlns:p14="http://schemas.microsoft.com/office/powerpoint/2010/main" val="1430025599"/>
      </p:ext>
    </p:extLst>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995" y="3438409"/>
            <a:ext cx="1193800" cy="798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2274" name="Rectangle 2"/>
          <p:cNvSpPr>
            <a:spLocks noGrp="1" noChangeArrowheads="1"/>
          </p:cNvSpPr>
          <p:nvPr>
            <p:ph type="title"/>
          </p:nvPr>
        </p:nvSpPr>
        <p:spPr/>
        <p:txBody>
          <a:bodyPr/>
          <a:lstStyle/>
          <a:p>
            <a:r>
              <a:rPr lang="en-US" dirty="0"/>
              <a:t>Aon Investments’ Capital Market Assumptions vs. Horizon Survey</a:t>
            </a:r>
            <a:endParaRPr lang="en-US" sz="1600" dirty="0"/>
          </a:p>
        </p:txBody>
      </p:sp>
      <p:sp>
        <p:nvSpPr>
          <p:cNvPr id="7" name="TextBox 2"/>
          <p:cNvSpPr txBox="1">
            <a:spLocks noChangeArrowheads="1"/>
          </p:cNvSpPr>
          <p:nvPr/>
        </p:nvSpPr>
        <p:spPr bwMode="auto">
          <a:xfrm>
            <a:off x="376375" y="4300361"/>
            <a:ext cx="7195561" cy="369332"/>
          </a:xfrm>
          <a:prstGeom prst="rect">
            <a:avLst/>
          </a:prstGeom>
          <a:noFill/>
          <a:ln w="9525">
            <a:noFill/>
            <a:miter lim="800000"/>
            <a:headEnd/>
            <a:tailEnd/>
          </a:ln>
        </p:spPr>
        <p:txBody>
          <a:bodyPr wrap="square" lIns="0" tIns="0" rIns="0" bIns="0"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SOURCE:</a:t>
            </a: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 Horizon Actuarial Solutions, LLC survey of 2021 capital market assumptions from 39 independent investment advisors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Expected returns of the survey are annualized over 10-years (geometric).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Aon Investments’ expected returns are annualized over 10-years as of 2Q 2021 (3/31/2021)</a:t>
            </a:r>
          </a:p>
        </p:txBody>
      </p:sp>
      <p:graphicFrame>
        <p:nvGraphicFramePr>
          <p:cNvPr id="8" name="Chart 7">
            <a:extLst>
              <a:ext uri="{FF2B5EF4-FFF2-40B4-BE49-F238E27FC236}">
                <a16:creationId xmlns:a16="http://schemas.microsoft.com/office/drawing/2014/main" id="{7E161C39-46D0-41A9-A36B-860EEABC49BF}"/>
              </a:ext>
            </a:extLst>
          </p:cNvPr>
          <p:cNvGraphicFramePr>
            <a:graphicFrameLocks/>
          </p:cNvGraphicFramePr>
          <p:nvPr>
            <p:extLst>
              <p:ext uri="{D42A27DB-BD31-4B8C-83A1-F6EECF244321}">
                <p14:modId xmlns:p14="http://schemas.microsoft.com/office/powerpoint/2010/main" val="3277772159"/>
              </p:ext>
            </p:extLst>
          </p:nvPr>
        </p:nvGraphicFramePr>
        <p:xfrm>
          <a:off x="381000" y="737672"/>
          <a:ext cx="8377239" cy="33528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89746321"/>
      </p:ext>
    </p:extLst>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CA" dirty="0"/>
              <a:t>Aon Investments vs. Peers (2021 Horizon Survey)—10-Year Forecast</a:t>
            </a:r>
            <a:endParaRPr lang="en-US" dirty="0"/>
          </a:p>
        </p:txBody>
      </p:sp>
      <p:pic>
        <p:nvPicPr>
          <p:cNvPr id="2" name="Picture 1">
            <a:extLst>
              <a:ext uri="{FF2B5EF4-FFF2-40B4-BE49-F238E27FC236}">
                <a16:creationId xmlns:a16="http://schemas.microsoft.com/office/drawing/2014/main" id="{85FEF554-FA08-4437-93C5-527B2A8653DC}"/>
              </a:ext>
            </a:extLst>
          </p:cNvPr>
          <p:cNvPicPr>
            <a:picLocks noChangeAspect="1"/>
          </p:cNvPicPr>
          <p:nvPr/>
        </p:nvPicPr>
        <p:blipFill>
          <a:blip r:embed="rId3"/>
          <a:stretch>
            <a:fillRect/>
          </a:stretch>
        </p:blipFill>
        <p:spPr>
          <a:xfrm>
            <a:off x="365761" y="859546"/>
            <a:ext cx="5661358" cy="3905680"/>
          </a:xfrm>
          <a:prstGeom prst="rect">
            <a:avLst/>
          </a:prstGeom>
        </p:spPr>
      </p:pic>
    </p:spTree>
    <p:extLst>
      <p:ext uri="{BB962C8B-B14F-4D97-AF65-F5344CB8AC3E}">
        <p14:creationId xmlns:p14="http://schemas.microsoft.com/office/powerpoint/2010/main" val="3992193770"/>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CA" dirty="0"/>
              <a:t/>
            </a:r>
            <a:br>
              <a:rPr lang="en-CA" dirty="0"/>
            </a:br>
            <a:r>
              <a:rPr lang="en-CA" dirty="0"/>
              <a:t>Leading Methodologies &amp; Reasons for Differences</a:t>
            </a:r>
            <a:endParaRPr lang="en-US" dirty="0"/>
          </a:p>
        </p:txBody>
      </p:sp>
      <p:sp>
        <p:nvSpPr>
          <p:cNvPr id="4" name="TextBox 2"/>
          <p:cNvSpPr txBox="1">
            <a:spLocks noChangeArrowheads="1"/>
          </p:cNvSpPr>
          <p:nvPr/>
        </p:nvSpPr>
        <p:spPr bwMode="auto">
          <a:xfrm>
            <a:off x="353619" y="4302549"/>
            <a:ext cx="7190181" cy="369332"/>
          </a:xfrm>
          <a:prstGeom prst="rect">
            <a:avLst/>
          </a:prstGeom>
          <a:noFill/>
          <a:ln w="9525">
            <a:noFill/>
            <a:miter lim="800000"/>
            <a:headEnd/>
            <a:tailEnd/>
          </a:ln>
        </p:spPr>
        <p:txBody>
          <a:bodyPr wrap="square" lIns="0" tIns="0" rIns="0" bIns="0" anchor="b">
            <a:spAutoFit/>
          </a:bodyPr>
          <a:lstStyle/>
          <a:p>
            <a:pPr marL="57150" marR="0" lvl="0" indent="-57150" algn="l" defTabSz="914400" rtl="0" eaLnBrk="0" fontAlgn="base" latinLnBrk="0" hangingPunct="0">
              <a:lnSpc>
                <a:spcPct val="100000"/>
              </a:lnSpc>
              <a:spcBef>
                <a:spcPct val="0"/>
              </a:spcBef>
              <a:spcAft>
                <a:spcPct val="0"/>
              </a:spcAft>
              <a:buClrTx/>
              <a:buSzTx/>
              <a:buFontTx/>
              <a:buNone/>
              <a:tabLst>
                <a:tab pos="57150" algn="l"/>
              </a:tabLst>
              <a:defRPr/>
            </a:pPr>
            <a:r>
              <a:rPr kumimoji="0" lang="en-US" sz="800" b="1"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a:t>
            </a: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 While some firms in the Horizon survey responded with arithmetic forecasts, the results have been converted to geometric forecasts for comparison purposes. Additionally, the return expectations included in the Horizon survey are generally market returns that do not reflect active management. Returns for asset classes where passive investments are not available (e.g., hedge funds and private equity) are net of fees.</a:t>
            </a:r>
          </a:p>
        </p:txBody>
      </p:sp>
      <p:graphicFrame>
        <p:nvGraphicFramePr>
          <p:cNvPr id="20" name="Diagram 19">
            <a:extLst>
              <a:ext uri="{FF2B5EF4-FFF2-40B4-BE49-F238E27FC236}">
                <a16:creationId xmlns:a16="http://schemas.microsoft.com/office/drawing/2014/main" id="{2F540BBF-477C-4522-8382-1CBE3D7FC601}"/>
              </a:ext>
            </a:extLst>
          </p:cNvPr>
          <p:cNvGraphicFramePr/>
          <p:nvPr>
            <p:extLst>
              <p:ext uri="{D42A27DB-BD31-4B8C-83A1-F6EECF244321}">
                <p14:modId xmlns:p14="http://schemas.microsoft.com/office/powerpoint/2010/main" val="2063522385"/>
              </p:ext>
            </p:extLst>
          </p:nvPr>
        </p:nvGraphicFramePr>
        <p:xfrm>
          <a:off x="365760" y="817332"/>
          <a:ext cx="8435340" cy="2063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9911406"/>
      </p:ext>
    </p:extLst>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ctrTitle"/>
          </p:nvPr>
        </p:nvSpPr>
        <p:spPr/>
        <p:txBody>
          <a:bodyPr/>
          <a:lstStyle/>
          <a:p>
            <a:r>
              <a:rPr lang="en-US" dirty="0"/>
              <a:t>Appendix</a:t>
            </a:r>
          </a:p>
        </p:txBody>
      </p:sp>
      <p:sp>
        <p:nvSpPr>
          <p:cNvPr id="4" name="Subtitle 3"/>
          <p:cNvSpPr>
            <a:spLocks noGrp="1"/>
          </p:cNvSpPr>
          <p:nvPr>
            <p:ph type="subTitle" idx="1"/>
          </p:nvPr>
        </p:nvSpPr>
        <p:spPr/>
        <p:txBody>
          <a:bodyPr/>
          <a:lstStyle/>
          <a:p>
            <a:r>
              <a:rPr lang="en-US" altLang="en-US" dirty="0"/>
              <a:t>Liquidity Analysis Detail</a:t>
            </a:r>
            <a:endParaRPr lang="en-US" dirty="0"/>
          </a:p>
        </p:txBody>
      </p:sp>
    </p:spTree>
    <p:extLst>
      <p:ext uri="{BB962C8B-B14F-4D97-AF65-F5344CB8AC3E}">
        <p14:creationId xmlns:p14="http://schemas.microsoft.com/office/powerpoint/2010/main" val="3240431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p:txBody>
          <a:bodyPr/>
          <a:lstStyle/>
          <a:p>
            <a:r>
              <a:rPr lang="en-US" altLang="en-US" dirty="0"/>
              <a:t>Executive Summary</a:t>
            </a:r>
          </a:p>
        </p:txBody>
      </p:sp>
    </p:spTree>
    <p:extLst>
      <p:ext uri="{BB962C8B-B14F-4D97-AF65-F5344CB8AC3E}">
        <p14:creationId xmlns:p14="http://schemas.microsoft.com/office/powerpoint/2010/main" val="73982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5"/>
          <p:cNvSpPr>
            <a:spLocks noGrp="1"/>
          </p:cNvSpPr>
          <p:nvPr>
            <p:ph type="title"/>
          </p:nvPr>
        </p:nvSpPr>
        <p:spPr>
          <a:xfrm>
            <a:off x="365760" y="228600"/>
            <a:ext cx="8412480" cy="390525"/>
          </a:xfrm>
        </p:spPr>
        <p:txBody>
          <a:bodyPr/>
          <a:lstStyle/>
          <a:p>
            <a:r>
              <a:rPr lang="en-GB" altLang="en-US" dirty="0"/>
              <a:t>Background</a:t>
            </a:r>
            <a:br>
              <a:rPr lang="en-GB" altLang="en-US" dirty="0"/>
            </a:br>
            <a:r>
              <a:rPr lang="en-GB" altLang="en-US" sz="1600" dirty="0"/>
              <a:t>Aon Investments’ Approach to Analyzing Liquidity Risk from Alternatives</a:t>
            </a:r>
            <a:endParaRPr lang="en-US" altLang="en-US" dirty="0"/>
          </a:p>
        </p:txBody>
      </p:sp>
      <p:sp>
        <p:nvSpPr>
          <p:cNvPr id="5123" name="TextBox 2"/>
          <p:cNvSpPr>
            <a:spLocks noGrp="1" noChangeArrowheads="1"/>
          </p:cNvSpPr>
          <p:nvPr>
            <p:ph idx="1"/>
          </p:nvPr>
        </p:nvSpPr>
        <p:spPr/>
        <p:txBody>
          <a:bodyPr/>
          <a:lstStyle/>
          <a:p>
            <a:pPr marL="231775" indent="-231775">
              <a:buFont typeface="Wingdings" panose="05000000000000000000" pitchFamily="2" charset="2"/>
              <a:buChar char="§"/>
            </a:pPr>
            <a:r>
              <a:rPr lang="en-US" altLang="en-US" dirty="0"/>
              <a:t>Intended as a stress-testing model</a:t>
            </a:r>
          </a:p>
          <a:p>
            <a:pPr marL="231775" indent="-231775">
              <a:buFont typeface="Wingdings" panose="05000000000000000000" pitchFamily="2" charset="2"/>
              <a:buChar char="§"/>
            </a:pPr>
            <a:r>
              <a:rPr lang="en-US" altLang="en-US" dirty="0"/>
              <a:t>Develops multi-year projections of assets and spending needs</a:t>
            </a:r>
          </a:p>
          <a:p>
            <a:pPr marL="231775" indent="-231775">
              <a:buFont typeface="Wingdings" panose="05000000000000000000" pitchFamily="2" charset="2"/>
              <a:buChar char="§"/>
            </a:pPr>
            <a:r>
              <a:rPr lang="en-US" altLang="en-US" dirty="0"/>
              <a:t>Uses different scenarios for economic environments and other relevant events</a:t>
            </a:r>
          </a:p>
          <a:p>
            <a:pPr marL="231775" indent="-231775">
              <a:buFont typeface="Wingdings" panose="05000000000000000000" pitchFamily="2" charset="2"/>
              <a:buChar char="§"/>
            </a:pPr>
            <a:r>
              <a:rPr lang="en-US" altLang="en-US" dirty="0"/>
              <a:t>Shows how the portfolio’s liquidity profile could evolve with a given investment strategy</a:t>
            </a:r>
          </a:p>
          <a:p>
            <a:pPr marL="231775" indent="-231775">
              <a:buFont typeface="Wingdings" panose="05000000000000000000" pitchFamily="2" charset="2"/>
              <a:buChar char="§"/>
            </a:pPr>
            <a:r>
              <a:rPr lang="en-US" altLang="en-US" dirty="0"/>
              <a:t>Incorporates the profile of the liabilities as well as expected future contributions</a:t>
            </a:r>
          </a:p>
          <a:p>
            <a:endParaRPr lang="en-US" altLang="en-US" dirty="0"/>
          </a:p>
          <a:p>
            <a:pPr lvl="1"/>
            <a:endParaRPr lang="en-US" altLang="en-US" dirty="0"/>
          </a:p>
        </p:txBody>
      </p:sp>
    </p:spTree>
    <p:extLst>
      <p:ext uri="{BB962C8B-B14F-4D97-AF65-F5344CB8AC3E}">
        <p14:creationId xmlns:p14="http://schemas.microsoft.com/office/powerpoint/2010/main" val="20717582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5"/>
          <p:cNvSpPr>
            <a:spLocks noGrp="1"/>
          </p:cNvSpPr>
          <p:nvPr>
            <p:ph type="title"/>
          </p:nvPr>
        </p:nvSpPr>
        <p:spPr/>
        <p:txBody>
          <a:bodyPr/>
          <a:lstStyle/>
          <a:p>
            <a:r>
              <a:rPr lang="en-GB" altLang="en-US" dirty="0"/>
              <a:t>Background</a:t>
            </a:r>
            <a:br>
              <a:rPr lang="en-GB" altLang="en-US" dirty="0"/>
            </a:br>
            <a:r>
              <a:rPr lang="en-GB" altLang="en-US" sz="1600" dirty="0"/>
              <a:t>Process Inputs and Outputs</a:t>
            </a:r>
            <a:endParaRPr lang="en-US" altLang="en-US" sz="1600" dirty="0"/>
          </a:p>
        </p:txBody>
      </p:sp>
      <p:grpSp>
        <p:nvGrpSpPr>
          <p:cNvPr id="4" name="Group 3"/>
          <p:cNvGrpSpPr/>
          <p:nvPr/>
        </p:nvGrpSpPr>
        <p:grpSpPr>
          <a:xfrm>
            <a:off x="1087147" y="911449"/>
            <a:ext cx="6792252" cy="2542169"/>
            <a:chOff x="482179" y="2002875"/>
            <a:chExt cx="8115166" cy="3037303"/>
          </a:xfrm>
        </p:grpSpPr>
        <p:sp>
          <p:nvSpPr>
            <p:cNvPr id="5" name="Freeform 4"/>
            <p:cNvSpPr/>
            <p:nvPr/>
          </p:nvSpPr>
          <p:spPr>
            <a:xfrm>
              <a:off x="685022" y="3136726"/>
              <a:ext cx="3059555" cy="1008262"/>
            </a:xfrm>
            <a:custGeom>
              <a:avLst/>
              <a:gdLst>
                <a:gd name="connsiteX0" fmla="*/ 0 w 3059555"/>
                <a:gd name="connsiteY0" fmla="*/ 0 h 1008262"/>
                <a:gd name="connsiteX1" fmla="*/ 3059555 w 3059555"/>
                <a:gd name="connsiteY1" fmla="*/ 0 h 1008262"/>
                <a:gd name="connsiteX2" fmla="*/ 3059555 w 3059555"/>
                <a:gd name="connsiteY2" fmla="*/ 1008262 h 1008262"/>
                <a:gd name="connsiteX3" fmla="*/ 0 w 3059555"/>
                <a:gd name="connsiteY3" fmla="*/ 1008262 h 1008262"/>
                <a:gd name="connsiteX4" fmla="*/ 0 w 3059555"/>
                <a:gd name="connsiteY4" fmla="*/ 0 h 10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555" h="1008262">
                  <a:moveTo>
                    <a:pt x="0" y="0"/>
                  </a:moveTo>
                  <a:lnTo>
                    <a:pt x="3059555" y="0"/>
                  </a:lnTo>
                  <a:lnTo>
                    <a:pt x="3059555" y="1008262"/>
                  </a:lnTo>
                  <a:lnTo>
                    <a:pt x="0" y="10082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145" tIns="17145" rIns="17145" bIns="17145" numCol="1" spcCol="1270" anchor="ctr" anchorCtr="0">
              <a:noAutofit/>
            </a:bodyPr>
            <a:lstStyle/>
            <a:p>
              <a:pPr marL="0" marR="0" lvl="0" indent="0" algn="ctr" defTabSz="600075" rtl="0" eaLnBrk="0" fontAlgn="base" latinLnBrk="0" hangingPunct="0">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Arial"/>
                  <a:ea typeface="ＭＳ Ｐゴシック"/>
                  <a:cs typeface="+mn-cs"/>
                </a:rPr>
                <a:t>Investment Strategy</a:t>
              </a:r>
            </a:p>
            <a:p>
              <a:pPr marL="0" marR="0" lvl="0" indent="0" algn="ctr" defTabSz="600075" rtl="0" eaLnBrk="0" fontAlgn="base" latinLnBrk="0" hangingPunct="0">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Arial"/>
                  <a:ea typeface="ＭＳ Ｐゴシック"/>
                  <a:cs typeface="+mn-cs"/>
                </a:rPr>
                <a:t>Economic Scenarios</a:t>
              </a:r>
            </a:p>
            <a:p>
              <a:pPr marL="0" marR="0" lvl="0" indent="0" algn="ctr" defTabSz="600075" rtl="0" eaLnBrk="0" fontAlgn="base" latinLnBrk="0" hangingPunct="0">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Arial"/>
                  <a:ea typeface="ＭＳ Ｐゴシック"/>
                  <a:cs typeface="+mn-cs"/>
                </a:rPr>
                <a:t>Contributions</a:t>
              </a:r>
            </a:p>
            <a:p>
              <a:pPr marL="0" marR="0" lvl="0" indent="0" algn="ctr" defTabSz="600075" rtl="0" eaLnBrk="0" fontAlgn="base" latinLnBrk="0" hangingPunct="0">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Arial"/>
                  <a:ea typeface="ＭＳ Ｐゴシック"/>
                  <a:cs typeface="+mn-cs"/>
                </a:rPr>
                <a:t>Benefit Payments</a:t>
              </a:r>
            </a:p>
          </p:txBody>
        </p:sp>
        <p:sp>
          <p:nvSpPr>
            <p:cNvPr id="6" name="Oval 5"/>
            <p:cNvSpPr/>
            <p:nvPr/>
          </p:nvSpPr>
          <p:spPr>
            <a:xfrm>
              <a:off x="652541" y="2786538"/>
              <a:ext cx="243373" cy="243373"/>
            </a:xfrm>
            <a:prstGeom prst="ellipse">
              <a:avLst/>
            </a:prstGeom>
            <a:solidFill>
              <a:srgbClr val="8396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Oval 6"/>
            <p:cNvSpPr/>
            <p:nvPr/>
          </p:nvSpPr>
          <p:spPr>
            <a:xfrm>
              <a:off x="822902" y="2445815"/>
              <a:ext cx="243373" cy="243373"/>
            </a:xfrm>
            <a:prstGeom prst="ellipse">
              <a:avLst/>
            </a:prstGeom>
            <a:solidFill>
              <a:srgbClr val="8396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Oval 7"/>
            <p:cNvSpPr/>
            <p:nvPr/>
          </p:nvSpPr>
          <p:spPr>
            <a:xfrm>
              <a:off x="1231770" y="2513960"/>
              <a:ext cx="382444" cy="382444"/>
            </a:xfrm>
            <a:prstGeom prst="ellipse">
              <a:avLst/>
            </a:prstGeom>
            <a:solidFill>
              <a:srgbClr val="5879B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Oval 8"/>
            <p:cNvSpPr/>
            <p:nvPr/>
          </p:nvSpPr>
          <p:spPr>
            <a:xfrm>
              <a:off x="1572493" y="2139164"/>
              <a:ext cx="243373" cy="243373"/>
            </a:xfrm>
            <a:prstGeom prst="ellipse">
              <a:avLst/>
            </a:prstGeom>
            <a:solidFill>
              <a:srgbClr val="8396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Oval 9"/>
            <p:cNvSpPr/>
            <p:nvPr/>
          </p:nvSpPr>
          <p:spPr>
            <a:xfrm>
              <a:off x="2015434" y="2002875"/>
              <a:ext cx="243373" cy="243373"/>
            </a:xfrm>
            <a:prstGeom prst="ellipse">
              <a:avLst/>
            </a:prstGeom>
            <a:solidFill>
              <a:srgbClr val="8396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Oval 10"/>
            <p:cNvSpPr/>
            <p:nvPr/>
          </p:nvSpPr>
          <p:spPr>
            <a:xfrm>
              <a:off x="2560591" y="2241381"/>
              <a:ext cx="243373" cy="243373"/>
            </a:xfrm>
            <a:prstGeom prst="ellipse">
              <a:avLst/>
            </a:prstGeom>
            <a:solidFill>
              <a:srgbClr val="8396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Oval 11"/>
            <p:cNvSpPr/>
            <p:nvPr/>
          </p:nvSpPr>
          <p:spPr>
            <a:xfrm>
              <a:off x="2901314" y="2411743"/>
              <a:ext cx="382444" cy="382444"/>
            </a:xfrm>
            <a:prstGeom prst="ellipse">
              <a:avLst/>
            </a:prstGeom>
            <a:solidFill>
              <a:srgbClr val="5879B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Oval 12"/>
            <p:cNvSpPr/>
            <p:nvPr/>
          </p:nvSpPr>
          <p:spPr>
            <a:xfrm>
              <a:off x="3378326" y="2786538"/>
              <a:ext cx="243373" cy="243373"/>
            </a:xfrm>
            <a:prstGeom prst="ellipse">
              <a:avLst/>
            </a:prstGeom>
            <a:solidFill>
              <a:srgbClr val="8396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Oval 13"/>
            <p:cNvSpPr/>
            <p:nvPr/>
          </p:nvSpPr>
          <p:spPr>
            <a:xfrm>
              <a:off x="3582760" y="3161334"/>
              <a:ext cx="243373" cy="243373"/>
            </a:xfrm>
            <a:prstGeom prst="ellipse">
              <a:avLst/>
            </a:prstGeom>
            <a:solidFill>
              <a:srgbClr val="8396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Oval 14"/>
            <p:cNvSpPr/>
            <p:nvPr/>
          </p:nvSpPr>
          <p:spPr>
            <a:xfrm>
              <a:off x="1829106" y="2364338"/>
              <a:ext cx="625818" cy="625818"/>
            </a:xfrm>
            <a:prstGeom prst="ellipse">
              <a:avLst/>
            </a:prstGeom>
            <a:solidFill>
              <a:srgbClr val="5879B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Oval 15"/>
            <p:cNvSpPr/>
            <p:nvPr/>
          </p:nvSpPr>
          <p:spPr>
            <a:xfrm>
              <a:off x="482179" y="3740563"/>
              <a:ext cx="243373" cy="243373"/>
            </a:xfrm>
            <a:prstGeom prst="ellipse">
              <a:avLst/>
            </a:prstGeom>
            <a:solidFill>
              <a:srgbClr val="8396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Oval 16"/>
            <p:cNvSpPr/>
            <p:nvPr/>
          </p:nvSpPr>
          <p:spPr>
            <a:xfrm>
              <a:off x="686613" y="4047214"/>
              <a:ext cx="382444" cy="382444"/>
            </a:xfrm>
            <a:prstGeom prst="ellipse">
              <a:avLst/>
            </a:prstGeom>
            <a:solidFill>
              <a:srgbClr val="5879B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Oval 17"/>
            <p:cNvSpPr/>
            <p:nvPr/>
          </p:nvSpPr>
          <p:spPr>
            <a:xfrm>
              <a:off x="1197698" y="4319793"/>
              <a:ext cx="556282" cy="556282"/>
            </a:xfrm>
            <a:prstGeom prst="ellipse">
              <a:avLst/>
            </a:prstGeom>
            <a:solidFill>
              <a:srgbClr val="5879B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Oval 18"/>
            <p:cNvSpPr/>
            <p:nvPr/>
          </p:nvSpPr>
          <p:spPr>
            <a:xfrm>
              <a:off x="1913217" y="4762733"/>
              <a:ext cx="243373" cy="243373"/>
            </a:xfrm>
            <a:prstGeom prst="ellipse">
              <a:avLst/>
            </a:prstGeom>
            <a:solidFill>
              <a:srgbClr val="8396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Oval 19"/>
            <p:cNvSpPr/>
            <p:nvPr/>
          </p:nvSpPr>
          <p:spPr>
            <a:xfrm>
              <a:off x="2049506" y="4319793"/>
              <a:ext cx="382444" cy="382444"/>
            </a:xfrm>
            <a:prstGeom prst="ellipse">
              <a:avLst/>
            </a:prstGeom>
            <a:solidFill>
              <a:srgbClr val="5879B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Oval 20"/>
            <p:cNvSpPr/>
            <p:nvPr/>
          </p:nvSpPr>
          <p:spPr>
            <a:xfrm>
              <a:off x="2390229" y="4796805"/>
              <a:ext cx="243373" cy="243373"/>
            </a:xfrm>
            <a:prstGeom prst="ellipse">
              <a:avLst/>
            </a:prstGeom>
            <a:solidFill>
              <a:srgbClr val="8396C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Oval 21"/>
            <p:cNvSpPr/>
            <p:nvPr/>
          </p:nvSpPr>
          <p:spPr>
            <a:xfrm>
              <a:off x="2696880" y="4251648"/>
              <a:ext cx="556282" cy="556282"/>
            </a:xfrm>
            <a:prstGeom prst="ellipse">
              <a:avLst/>
            </a:prstGeom>
            <a:solidFill>
              <a:srgbClr val="5879B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Oval 22"/>
            <p:cNvSpPr/>
            <p:nvPr/>
          </p:nvSpPr>
          <p:spPr>
            <a:xfrm>
              <a:off x="3446471" y="4115359"/>
              <a:ext cx="382444" cy="382444"/>
            </a:xfrm>
            <a:prstGeom prst="ellipse">
              <a:avLst/>
            </a:prstGeom>
            <a:solidFill>
              <a:srgbClr val="5879B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Chevron 23"/>
            <p:cNvSpPr/>
            <p:nvPr/>
          </p:nvSpPr>
          <p:spPr>
            <a:xfrm>
              <a:off x="3828916" y="2513393"/>
              <a:ext cx="1123184" cy="2144282"/>
            </a:xfrm>
            <a:prstGeom prst="chevron">
              <a:avLst>
                <a:gd name="adj" fmla="val 62310"/>
              </a:avLst>
            </a:prstGeom>
            <a:solidFill>
              <a:srgbClr val="3E6DB5"/>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5" name="Chevron 24"/>
            <p:cNvSpPr/>
            <p:nvPr/>
          </p:nvSpPr>
          <p:spPr>
            <a:xfrm>
              <a:off x="4747885" y="2513393"/>
              <a:ext cx="1123184" cy="2144282"/>
            </a:xfrm>
            <a:prstGeom prst="chevron">
              <a:avLst>
                <a:gd name="adj" fmla="val 62310"/>
              </a:avLst>
            </a:prstGeom>
            <a:solidFill>
              <a:srgbClr val="3E6DB5"/>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6" name="Freeform 25"/>
            <p:cNvSpPr/>
            <p:nvPr/>
          </p:nvSpPr>
          <p:spPr>
            <a:xfrm>
              <a:off x="5993599" y="2336185"/>
              <a:ext cx="2603746" cy="2603746"/>
            </a:xfrm>
            <a:custGeom>
              <a:avLst/>
              <a:gdLst>
                <a:gd name="connsiteX0" fmla="*/ 0 w 2603746"/>
                <a:gd name="connsiteY0" fmla="*/ 1301873 h 2603746"/>
                <a:gd name="connsiteX1" fmla="*/ 1301873 w 2603746"/>
                <a:gd name="connsiteY1" fmla="*/ 0 h 2603746"/>
                <a:gd name="connsiteX2" fmla="*/ 2603746 w 2603746"/>
                <a:gd name="connsiteY2" fmla="*/ 1301873 h 2603746"/>
                <a:gd name="connsiteX3" fmla="*/ 1301873 w 2603746"/>
                <a:gd name="connsiteY3" fmla="*/ 2603746 h 2603746"/>
                <a:gd name="connsiteX4" fmla="*/ 0 w 2603746"/>
                <a:gd name="connsiteY4" fmla="*/ 1301873 h 2603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746" h="2603746">
                  <a:moveTo>
                    <a:pt x="0" y="1301873"/>
                  </a:moveTo>
                  <a:cubicBezTo>
                    <a:pt x="0" y="582868"/>
                    <a:pt x="582868" y="0"/>
                    <a:pt x="1301873" y="0"/>
                  </a:cubicBezTo>
                  <a:cubicBezTo>
                    <a:pt x="2020878" y="0"/>
                    <a:pt x="2603746" y="582868"/>
                    <a:pt x="2603746" y="1301873"/>
                  </a:cubicBezTo>
                  <a:cubicBezTo>
                    <a:pt x="2603746" y="2020878"/>
                    <a:pt x="2020878" y="2603746"/>
                    <a:pt x="1301873" y="2603746"/>
                  </a:cubicBezTo>
                  <a:cubicBezTo>
                    <a:pt x="582868" y="2603746"/>
                    <a:pt x="0" y="2020878"/>
                    <a:pt x="0" y="1301873"/>
                  </a:cubicBezTo>
                  <a:close/>
                </a:path>
              </a:pathLst>
            </a:custGeom>
            <a:solidFill>
              <a:srgbClr val="0039A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5983" tIns="285983" rIns="285983" bIns="285983" numCol="1" spcCol="1270" anchor="ctr" anchorCtr="0">
              <a:noAutofit/>
            </a:bodyPr>
            <a:lstStyle/>
            <a:p>
              <a:pPr marL="0" marR="0" lvl="0" indent="0" algn="ctr" defTabSz="600075" rtl="0" eaLnBrk="0" fontAlgn="base" latinLnBrk="0" hangingPunct="0">
                <a:lnSpc>
                  <a:spcPct val="90000"/>
                </a:lnSpc>
                <a:spcBef>
                  <a:spcPct val="0"/>
                </a:spcBef>
                <a:spcAft>
                  <a:spcPct val="3500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a:ea typeface="ＭＳ Ｐゴシック"/>
                  <a:cs typeface="+mn-cs"/>
                </a:rPr>
                <a:t>Asset Allocation</a:t>
              </a:r>
            </a:p>
            <a:p>
              <a:pPr marL="0" marR="0" lvl="0" indent="0" algn="ctr" defTabSz="600075" rtl="0" eaLnBrk="0" fontAlgn="base" latinLnBrk="0" hangingPunct="0">
                <a:lnSpc>
                  <a:spcPct val="90000"/>
                </a:lnSpc>
                <a:spcBef>
                  <a:spcPct val="0"/>
                </a:spcBef>
                <a:spcAft>
                  <a:spcPct val="3500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a:ea typeface="ＭＳ Ｐゴシック"/>
                  <a:cs typeface="+mn-cs"/>
                </a:rPr>
                <a:t>Liquidity Profile</a:t>
              </a:r>
            </a:p>
          </p:txBody>
        </p:sp>
      </p:grpSp>
    </p:spTree>
    <p:extLst>
      <p:ext uri="{BB962C8B-B14F-4D97-AF65-F5344CB8AC3E}">
        <p14:creationId xmlns:p14="http://schemas.microsoft.com/office/powerpoint/2010/main" val="3655512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title"/>
          </p:nvPr>
        </p:nvSpPr>
        <p:spPr/>
        <p:txBody>
          <a:bodyPr/>
          <a:lstStyle/>
          <a:p>
            <a:r>
              <a:rPr lang="en-GB" altLang="en-US" dirty="0"/>
              <a:t>Background</a:t>
            </a:r>
            <a:br>
              <a:rPr lang="en-GB" altLang="en-US" dirty="0"/>
            </a:br>
            <a:r>
              <a:rPr lang="en-GB" altLang="en-US" sz="1600" dirty="0"/>
              <a:t>Modeling Parameters – Degrees of Illiquidity</a:t>
            </a:r>
            <a:endParaRPr lang="en-US" altLang="en-US" dirty="0"/>
          </a:p>
        </p:txBody>
      </p:sp>
      <p:sp>
        <p:nvSpPr>
          <p:cNvPr id="7171" name="Rectangle 7"/>
          <p:cNvSpPr>
            <a:spLocks noGrp="1" noChangeArrowheads="1"/>
          </p:cNvSpPr>
          <p:nvPr>
            <p:ph idx="1"/>
          </p:nvPr>
        </p:nvSpPr>
        <p:spPr/>
        <p:txBody>
          <a:bodyPr/>
          <a:lstStyle/>
          <a:p>
            <a:r>
              <a:rPr lang="en-US" altLang="en-US" sz="1100" dirty="0"/>
              <a:t>We categorized investments by liquidity into five buckets</a:t>
            </a:r>
          </a:p>
          <a:p>
            <a:pPr lvl="1"/>
            <a:r>
              <a:rPr lang="en-US" altLang="en-US" sz="1100" dirty="0"/>
              <a:t>Liquid (Risk-Reducing Assets): less than 3 months needed for return of capital (e.g., publicly traded securities)</a:t>
            </a:r>
          </a:p>
          <a:p>
            <a:pPr lvl="1"/>
            <a:r>
              <a:rPr lang="en-US" altLang="en-US" sz="1100" dirty="0"/>
              <a:t>Liquid (Return-Seeking Assets): less than 3 months needed for return of capital (e.g., publicly traded securities)</a:t>
            </a:r>
          </a:p>
          <a:p>
            <a:pPr lvl="1"/>
            <a:r>
              <a:rPr lang="en-US" altLang="en-US" sz="1100" dirty="0"/>
              <a:t>Quasi-Liquid: Typical lock-up of 3–12 months.  Conservatively, we assumed a 1-year lock-up in most economic environments,</a:t>
            </a:r>
            <a:br>
              <a:rPr lang="en-US" altLang="en-US" sz="1100" dirty="0"/>
            </a:br>
            <a:r>
              <a:rPr lang="en-US" altLang="en-US" sz="1100" dirty="0"/>
              <a:t>2 years in a Recession scenario, and 3 years in a Dark Skies scenario (e.g., many hedge funds, core real estate)</a:t>
            </a:r>
          </a:p>
          <a:p>
            <a:pPr lvl="1"/>
            <a:r>
              <a:rPr lang="en-US" altLang="en-US" sz="1100" dirty="0"/>
              <a:t>Illiquid: Potential lock-up of 5–10 years, depending on economic environment (e.g., closed-ended real estate)</a:t>
            </a:r>
          </a:p>
          <a:p>
            <a:pPr lvl="1"/>
            <a:r>
              <a:rPr lang="en-US" altLang="en-US" sz="1100" dirty="0"/>
              <a:t>Illiquid: Potential lock-up of 10+ years (e.g., typical private equity)</a:t>
            </a:r>
          </a:p>
          <a:p>
            <a:endParaRPr lang="en-US" altLang="en-US" sz="1100" dirty="0"/>
          </a:p>
          <a:p>
            <a:r>
              <a:rPr lang="en-US" altLang="en-US" sz="1100" dirty="0"/>
              <a:t>This is intended to be a conservative approximation of the actual liquidity properties of the assets</a:t>
            </a:r>
          </a:p>
          <a:p>
            <a:endParaRPr lang="en-US" altLang="en-US" sz="1100" dirty="0"/>
          </a:p>
          <a:p>
            <a:r>
              <a:rPr lang="en-US" altLang="en-US" sz="1100" dirty="0"/>
              <a:t>We started with the Current Policy allocation, then see how the actual allocations would change in different economic scenarios, continuing new commitments to private assets, as expected. </a:t>
            </a:r>
          </a:p>
          <a:p>
            <a:endParaRPr lang="en-US" altLang="en-US" sz="1100" dirty="0"/>
          </a:p>
          <a:p>
            <a:r>
              <a:rPr lang="en-US" altLang="en-US" sz="1100" dirty="0"/>
              <a:t>Assumptions</a:t>
            </a:r>
          </a:p>
          <a:p>
            <a:pPr lvl="1"/>
            <a:r>
              <a:rPr lang="en-US" sz="1100" dirty="0"/>
              <a:t>Starting assets based on the reported June 30, 2021 ($199.6 billion)</a:t>
            </a:r>
          </a:p>
          <a:p>
            <a:pPr lvl="1"/>
            <a:r>
              <a:rPr lang="en-US" sz="1100" dirty="0"/>
              <a:t>The plan’s contribution policy is actuarially based, leveraging the 2021 asset-liability study for projection analysis</a:t>
            </a:r>
          </a:p>
          <a:p>
            <a:pPr lvl="1"/>
            <a:r>
              <a:rPr lang="en-US" sz="1100" dirty="0"/>
              <a:t>Assumes the portfolio starts at the target asset allocation levels for illiquid assets, maintaining close to the Current</a:t>
            </a:r>
            <a:br>
              <a:rPr lang="en-US" sz="1100" dirty="0"/>
            </a:br>
            <a:r>
              <a:rPr lang="en-US" sz="1100" dirty="0"/>
              <a:t>Policy portfolio targets over the next 10 years</a:t>
            </a:r>
          </a:p>
        </p:txBody>
      </p:sp>
    </p:spTree>
    <p:extLst>
      <p:ext uri="{BB962C8B-B14F-4D97-AF65-F5344CB8AC3E}">
        <p14:creationId xmlns:p14="http://schemas.microsoft.com/office/powerpoint/2010/main" val="6086993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p:nvPr>
        </p:nvSpPr>
        <p:spPr/>
        <p:txBody>
          <a:bodyPr/>
          <a:lstStyle/>
          <a:p>
            <a:r>
              <a:rPr lang="en-GB" altLang="en-US" dirty="0"/>
              <a:t>Background</a:t>
            </a:r>
            <a:br>
              <a:rPr lang="en-GB" altLang="en-US" dirty="0"/>
            </a:br>
            <a:r>
              <a:rPr lang="en-GB" altLang="en-US" sz="1600" dirty="0"/>
              <a:t>Economic Scenarios</a:t>
            </a:r>
            <a:endParaRPr lang="en-US" altLang="en-US" sz="1600" dirty="0"/>
          </a:p>
        </p:txBody>
      </p:sp>
      <p:sp>
        <p:nvSpPr>
          <p:cNvPr id="60419" name="Rectangle 6"/>
          <p:cNvSpPr>
            <a:spLocks noGrp="1" noChangeArrowheads="1"/>
          </p:cNvSpPr>
          <p:nvPr>
            <p:ph idx="1"/>
          </p:nvPr>
        </p:nvSpPr>
        <p:spPr/>
        <p:txBody>
          <a:bodyPr/>
          <a:lstStyle/>
          <a:p>
            <a:r>
              <a:rPr lang="en-US" altLang="en-US" b="1" dirty="0"/>
              <a:t>Base Case Scenario</a:t>
            </a:r>
          </a:p>
          <a:p>
            <a:pPr lvl="1"/>
            <a:r>
              <a:rPr lang="en-US" altLang="en-US" dirty="0"/>
              <a:t>Markets perform consistent with Aon’s Capital Market Assumptions (~50th percentile)</a:t>
            </a:r>
          </a:p>
          <a:p>
            <a:endParaRPr lang="en-US" altLang="en-US" dirty="0"/>
          </a:p>
          <a:p>
            <a:pPr>
              <a:defRPr/>
            </a:pPr>
            <a:r>
              <a:rPr lang="en-US" altLang="en-US" b="1" dirty="0"/>
              <a:t>Recession Scenario</a:t>
            </a:r>
          </a:p>
          <a:p>
            <a:pPr marL="285750" indent="-285750">
              <a:buFont typeface="Wingdings" panose="05000000000000000000" pitchFamily="2" charset="2"/>
              <a:buChar char="§"/>
              <a:defRPr/>
            </a:pPr>
            <a:r>
              <a:rPr lang="en-US" altLang="en-US" dirty="0"/>
              <a:t>Somewhat pessimistic outlook for the markets (~95</a:t>
            </a:r>
            <a:r>
              <a:rPr lang="en-US" altLang="en-US" baseline="30000" dirty="0"/>
              <a:t>th</a:t>
            </a:r>
            <a:r>
              <a:rPr lang="en-US" altLang="en-US" dirty="0"/>
              <a:t> percentile)</a:t>
            </a:r>
          </a:p>
          <a:p>
            <a:pPr marL="285750" indent="-285750">
              <a:buFont typeface="Wingdings" panose="05000000000000000000" pitchFamily="2" charset="2"/>
              <a:buChar char="§"/>
              <a:defRPr/>
            </a:pPr>
            <a:r>
              <a:rPr lang="en-US" altLang="en-US" dirty="0"/>
              <a:t>Return-seeking assets decline in the first two years with a modest rebound in later years</a:t>
            </a:r>
          </a:p>
          <a:p>
            <a:pPr marL="260604">
              <a:defRPr/>
            </a:pPr>
            <a:endParaRPr lang="en-US" altLang="en-US" dirty="0"/>
          </a:p>
          <a:p>
            <a:r>
              <a:rPr lang="en-US" altLang="en-US" b="1" dirty="0"/>
              <a:t>Dark Skies Scenario</a:t>
            </a:r>
          </a:p>
          <a:p>
            <a:pPr lvl="1"/>
            <a:r>
              <a:rPr lang="en-US" altLang="en-US" dirty="0"/>
              <a:t>Very pessimistic outlook for markets (~99th percentile)</a:t>
            </a:r>
          </a:p>
          <a:p>
            <a:pPr lvl="1"/>
            <a:r>
              <a:rPr lang="en-US" altLang="en-US" dirty="0"/>
              <a:t>Return-seeking assets decline significantly</a:t>
            </a:r>
          </a:p>
          <a:p>
            <a:pPr lvl="1"/>
            <a:r>
              <a:rPr lang="en-US" altLang="en-US" dirty="0"/>
              <a:t>The value of public equities declines approximately 50% over three years, without an immediate rebound</a:t>
            </a:r>
          </a:p>
          <a:p>
            <a:endParaRPr lang="en-US" altLang="en-US" dirty="0"/>
          </a:p>
          <a:p>
            <a:endParaRPr lang="en-US" altLang="en-US" dirty="0"/>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4061272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324" y="858441"/>
            <a:ext cx="8443912" cy="3351609"/>
          </a:xfrm>
        </p:spPr>
        <p:txBody>
          <a:bodyPr/>
          <a:lstStyle/>
          <a:p>
            <a:r>
              <a:rPr lang="en-US" altLang="en-US" sz="1000" dirty="0"/>
              <a:t>The exhibit below shows the projected liquidity lock-up of the Current Policy allocation in the Base Case economic scenario, assuming commitments are continued as expected</a:t>
            </a:r>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r>
              <a:rPr lang="en-US" altLang="en-US" sz="1000" b="1" dirty="0"/>
              <a:t>Key Takeaway:</a:t>
            </a:r>
          </a:p>
          <a:p>
            <a:pPr lvl="1"/>
            <a:r>
              <a:rPr lang="en-US" altLang="en-US" sz="1000" dirty="0"/>
              <a:t>Total illiquid and quasi-liquid assets are projected to stay near 27% of the Plan and can be maintained near the target with no cash flow problems</a:t>
            </a:r>
            <a:endParaRPr lang="en-US" altLang="en-US" sz="1100" dirty="0"/>
          </a:p>
        </p:txBody>
      </p:sp>
      <p:sp>
        <p:nvSpPr>
          <p:cNvPr id="2" name="Title 1"/>
          <p:cNvSpPr>
            <a:spLocks noGrp="1"/>
          </p:cNvSpPr>
          <p:nvPr>
            <p:ph type="title"/>
          </p:nvPr>
        </p:nvSpPr>
        <p:spPr/>
        <p:txBody>
          <a:bodyPr/>
          <a:lstStyle/>
          <a:p>
            <a:r>
              <a:rPr lang="en-GB" altLang="en-US" dirty="0"/>
              <a:t>Liquidity Analysis: Base Case Economic Scenario</a:t>
            </a:r>
            <a:br>
              <a:rPr lang="en-GB" altLang="en-US" dirty="0"/>
            </a:br>
            <a:r>
              <a:rPr lang="en-GB" altLang="en-US" sz="1600" dirty="0"/>
              <a:t>Current Policy (Assuming Full Actuarial Contributions)</a:t>
            </a:r>
            <a:endParaRPr lang="en-US" sz="1200" dirty="0"/>
          </a:p>
        </p:txBody>
      </p:sp>
      <p:sp>
        <p:nvSpPr>
          <p:cNvPr id="10" name="TextBox 2">
            <a:extLst>
              <a:ext uri="{FF2B5EF4-FFF2-40B4-BE49-F238E27FC236}">
                <a16:creationId xmlns:a16="http://schemas.microsoft.com/office/drawing/2014/main" id="{48A49A1F-6220-4AE5-BE32-2E28C0CD22D4}"/>
              </a:ext>
            </a:extLst>
          </p:cNvPr>
          <p:cNvSpPr txBox="1">
            <a:spLocks noChangeArrowheads="1"/>
          </p:cNvSpPr>
          <p:nvPr/>
        </p:nvSpPr>
        <p:spPr bwMode="auto">
          <a:xfrm>
            <a:off x="382292" y="4548827"/>
            <a:ext cx="7161508" cy="123111"/>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Note: Year 0 represents a starting point of June 30, 2021</a:t>
            </a:r>
          </a:p>
        </p:txBody>
      </p:sp>
      <p:pic>
        <p:nvPicPr>
          <p:cNvPr id="11" name="Picture 10">
            <a:extLst>
              <a:ext uri="{FF2B5EF4-FFF2-40B4-BE49-F238E27FC236}">
                <a16:creationId xmlns:a16="http://schemas.microsoft.com/office/drawing/2014/main" id="{6F6AEADC-C1CB-4C78-91EC-97136B8EFFED}"/>
              </a:ext>
            </a:extLst>
          </p:cNvPr>
          <p:cNvPicPr>
            <a:picLocks noChangeAspect="1"/>
          </p:cNvPicPr>
          <p:nvPr/>
        </p:nvPicPr>
        <p:blipFill>
          <a:blip r:embed="rId2"/>
          <a:stretch>
            <a:fillRect/>
          </a:stretch>
        </p:blipFill>
        <p:spPr>
          <a:xfrm>
            <a:off x="1616284" y="1244994"/>
            <a:ext cx="5976960" cy="260931"/>
          </a:xfrm>
          <a:prstGeom prst="rect">
            <a:avLst/>
          </a:prstGeom>
        </p:spPr>
      </p:pic>
      <p:pic>
        <p:nvPicPr>
          <p:cNvPr id="4" name="Picture 3">
            <a:extLst>
              <a:ext uri="{FF2B5EF4-FFF2-40B4-BE49-F238E27FC236}">
                <a16:creationId xmlns:a16="http://schemas.microsoft.com/office/drawing/2014/main" id="{1931F293-7185-4C4C-8D7E-131583DF4FDF}"/>
              </a:ext>
            </a:extLst>
          </p:cNvPr>
          <p:cNvPicPr>
            <a:picLocks noChangeAspect="1"/>
          </p:cNvPicPr>
          <p:nvPr/>
        </p:nvPicPr>
        <p:blipFill>
          <a:blip r:embed="rId3"/>
          <a:stretch>
            <a:fillRect/>
          </a:stretch>
        </p:blipFill>
        <p:spPr>
          <a:xfrm>
            <a:off x="365760" y="1463042"/>
            <a:ext cx="4073457" cy="2036728"/>
          </a:xfrm>
          <a:prstGeom prst="rect">
            <a:avLst/>
          </a:prstGeom>
        </p:spPr>
      </p:pic>
      <p:pic>
        <p:nvPicPr>
          <p:cNvPr id="7" name="Picture 6">
            <a:extLst>
              <a:ext uri="{FF2B5EF4-FFF2-40B4-BE49-F238E27FC236}">
                <a16:creationId xmlns:a16="http://schemas.microsoft.com/office/drawing/2014/main" id="{91875726-1BBB-403A-8079-32024A7493BE}"/>
              </a:ext>
            </a:extLst>
          </p:cNvPr>
          <p:cNvPicPr>
            <a:picLocks noChangeAspect="1"/>
          </p:cNvPicPr>
          <p:nvPr/>
        </p:nvPicPr>
        <p:blipFill>
          <a:blip r:embed="rId4"/>
          <a:stretch>
            <a:fillRect/>
          </a:stretch>
        </p:blipFill>
        <p:spPr>
          <a:xfrm>
            <a:off x="4572000" y="1463042"/>
            <a:ext cx="4081260" cy="2060139"/>
          </a:xfrm>
          <a:prstGeom prst="rect">
            <a:avLst/>
          </a:prstGeom>
        </p:spPr>
      </p:pic>
    </p:spTree>
    <p:extLst>
      <p:ext uri="{BB962C8B-B14F-4D97-AF65-F5344CB8AC3E}">
        <p14:creationId xmlns:p14="http://schemas.microsoft.com/office/powerpoint/2010/main" val="14884185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sz="1200" dirty="0"/>
              <a:t>The exhibit below shows the projected liquidity lock-up of the Current Policy allocation in the Base Case economic scenario</a:t>
            </a:r>
          </a:p>
        </p:txBody>
      </p:sp>
      <p:graphicFrame>
        <p:nvGraphicFramePr>
          <p:cNvPr id="78120" name="Group 296"/>
          <p:cNvGraphicFramePr>
            <a:graphicFrameLocks noGrp="1"/>
          </p:cNvGraphicFramePr>
          <p:nvPr>
            <p:extLst>
              <p:ext uri="{D42A27DB-BD31-4B8C-83A1-F6EECF244321}">
                <p14:modId xmlns:p14="http://schemas.microsoft.com/office/powerpoint/2010/main" val="1834618282"/>
              </p:ext>
            </p:extLst>
          </p:nvPr>
        </p:nvGraphicFramePr>
        <p:xfrm>
          <a:off x="822959" y="1266094"/>
          <a:ext cx="6766560" cy="2194560"/>
        </p:xfrm>
        <a:graphic>
          <a:graphicData uri="http://schemas.openxmlformats.org/drawingml/2006/table">
            <a:tbl>
              <a:tblPr/>
              <a:tblGrid>
                <a:gridCol w="173736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tblGrid>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0" u="none" strike="noStrike" cap="none" normalizeH="0" baseline="0" dirty="0">
                          <a:ln>
                            <a:noFill/>
                          </a:ln>
                          <a:solidFill>
                            <a:schemeClr val="bg1"/>
                          </a:solidFill>
                          <a:effectLst/>
                          <a:latin typeface="Arial" charset="0"/>
                          <a:ea typeface="MS PGothic" pitchFamily="34" charset="-128"/>
                        </a:rPr>
                        <a:t>Asset Allocation</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extLst>
                  <a:ext uri="{0D108BD9-81ED-4DB2-BD59-A6C34878D82A}">
                    <a16:rowId xmlns:a16="http://schemas.microsoft.com/office/drawing/2014/main" val="10000"/>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Risk-Reducing Assets</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dirty="0">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dirty="0">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Liquid Return-Seeking</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dirty="0">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dirty="0">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1" u="none" strike="noStrike" cap="none" normalizeH="0" baseline="0" dirty="0">
                          <a:ln>
                            <a:noFill/>
                          </a:ln>
                          <a:solidFill>
                            <a:srgbClr val="000000"/>
                          </a:solidFill>
                          <a:effectLst/>
                          <a:latin typeface="Arial" charset="0"/>
                          <a:ea typeface="MS PGothic" pitchFamily="34" charset="-128"/>
                        </a:rPr>
                        <a:t>Total 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dirty="0">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dirty="0">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extLst>
                  <a:ext uri="{0D108BD9-81ED-4DB2-BD59-A6C34878D82A}">
                    <a16:rowId xmlns:a16="http://schemas.microsoft.com/office/drawing/2014/main" val="10003"/>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Quasi-Liquid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dirty="0">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dirty="0">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4"/>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Illiquid: 5-10 Year Lock-up</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dirty="0">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dirty="0">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dirty="0">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defRPr/>
                      </a:pPr>
                      <a:r>
                        <a:rPr kumimoji="0" lang="en-US" sz="900" b="0" i="0" u="none" strike="noStrike" cap="none" normalizeH="0" baseline="0" dirty="0">
                          <a:ln>
                            <a:noFill/>
                          </a:ln>
                          <a:solidFill>
                            <a:srgbClr val="000000"/>
                          </a:solidFill>
                          <a:effectLst/>
                          <a:latin typeface="Arial" charset="0"/>
                          <a:ea typeface="MS PGothic" pitchFamily="34" charset="-128"/>
                        </a:rPr>
                        <a:t>Illiquid: 10+ Year Lock-up</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dirty="0">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dirty="0">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1" u="none" strike="noStrike" cap="none" normalizeH="0" baseline="0" dirty="0">
                          <a:ln>
                            <a:noFill/>
                          </a:ln>
                          <a:solidFill>
                            <a:srgbClr val="000000"/>
                          </a:solidFill>
                          <a:effectLst/>
                          <a:latin typeface="Arial" charset="0"/>
                          <a:ea typeface="MS PGothic" pitchFamily="34" charset="-128"/>
                        </a:rPr>
                        <a:t>Total Quasi + Illiquid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dirty="0">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p:txBody>
          <a:bodyPr/>
          <a:lstStyle/>
          <a:p>
            <a:r>
              <a:rPr lang="en-GB" altLang="en-US" dirty="0"/>
              <a:t>Liquidity Analysis: Base Case Economic Scenario (continued)</a:t>
            </a:r>
            <a:br>
              <a:rPr lang="en-GB" altLang="en-US" dirty="0"/>
            </a:br>
            <a:r>
              <a:rPr lang="en-GB" altLang="en-US" sz="1600" dirty="0"/>
              <a:t>Current Policy (Assuming Full Actuarial Contributions)</a:t>
            </a:r>
            <a:endParaRPr lang="en-US" sz="1200" dirty="0"/>
          </a:p>
        </p:txBody>
      </p:sp>
      <p:sp>
        <p:nvSpPr>
          <p:cNvPr id="7" name="TextBox 2">
            <a:extLst>
              <a:ext uri="{FF2B5EF4-FFF2-40B4-BE49-F238E27FC236}">
                <a16:creationId xmlns:a16="http://schemas.microsoft.com/office/drawing/2014/main" id="{0412CE10-031E-4F83-8286-AA5C1854C954}"/>
              </a:ext>
            </a:extLst>
          </p:cNvPr>
          <p:cNvSpPr txBox="1">
            <a:spLocks noChangeArrowheads="1"/>
          </p:cNvSpPr>
          <p:nvPr/>
        </p:nvSpPr>
        <p:spPr bwMode="auto">
          <a:xfrm>
            <a:off x="389325" y="4548827"/>
            <a:ext cx="7154475" cy="123111"/>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Note: Year 0 represents a starting point of June 30, 2021; Percentages may not sum to 100% due to rounding</a:t>
            </a:r>
          </a:p>
        </p:txBody>
      </p:sp>
    </p:spTree>
    <p:extLst>
      <p:ext uri="{BB962C8B-B14F-4D97-AF65-F5344CB8AC3E}">
        <p14:creationId xmlns:p14="http://schemas.microsoft.com/office/powerpoint/2010/main" val="19872844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D0B99A-0984-491A-BC15-13DFDB62C78C}"/>
              </a:ext>
            </a:extLst>
          </p:cNvPr>
          <p:cNvPicPr>
            <a:picLocks noChangeAspect="1"/>
          </p:cNvPicPr>
          <p:nvPr/>
        </p:nvPicPr>
        <p:blipFill>
          <a:blip r:embed="rId2"/>
          <a:stretch>
            <a:fillRect/>
          </a:stretch>
        </p:blipFill>
        <p:spPr>
          <a:xfrm>
            <a:off x="1616284" y="1139484"/>
            <a:ext cx="5976960" cy="260931"/>
          </a:xfrm>
          <a:prstGeom prst="rect">
            <a:avLst/>
          </a:prstGeom>
        </p:spPr>
      </p:pic>
      <p:sp>
        <p:nvSpPr>
          <p:cNvPr id="3" name="Content Placeholder 2"/>
          <p:cNvSpPr>
            <a:spLocks noGrp="1"/>
          </p:cNvSpPr>
          <p:nvPr>
            <p:ph idx="1"/>
          </p:nvPr>
        </p:nvSpPr>
        <p:spPr>
          <a:xfrm>
            <a:off x="371256" y="858441"/>
            <a:ext cx="8443912" cy="3351609"/>
          </a:xfrm>
        </p:spPr>
        <p:txBody>
          <a:bodyPr/>
          <a:lstStyle/>
          <a:p>
            <a:r>
              <a:rPr lang="en-US" altLang="en-US" sz="1000" dirty="0"/>
              <a:t>The exhibit below shows the projected liquidity lock-up of the Current Policy allocation in the Recession economic scenario, assuming commitments are continued as expected</a:t>
            </a:r>
            <a:br>
              <a:rPr lang="en-US" altLang="en-US" sz="1000" dirty="0"/>
            </a:br>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pPr>
              <a:spcBef>
                <a:spcPts val="600"/>
              </a:spcBef>
            </a:pPr>
            <a:r>
              <a:rPr lang="en-US" altLang="en-US" sz="1000" b="1" dirty="0"/>
              <a:t>Key Takeaways:</a:t>
            </a:r>
          </a:p>
          <a:p>
            <a:pPr marL="168275" lvl="1" indent="-165100"/>
            <a:r>
              <a:rPr lang="en-US" sz="1000" dirty="0"/>
              <a:t>Commitments to illiquid alternatives are maintained at the steady state level, but recessionary markets cause the total portfolio to shrink</a:t>
            </a:r>
          </a:p>
          <a:p>
            <a:pPr marL="168275" lvl="1" indent="-165100"/>
            <a:r>
              <a:rPr lang="en-US" sz="1000" dirty="0"/>
              <a:t>Total illiquid and quasi-liquid assets are projected to reach as high as 35% of the Plan due to shrinking market value of the total Plan in this scenario</a:t>
            </a:r>
          </a:p>
          <a:p>
            <a:pPr marL="168275" lvl="1" indent="-165100"/>
            <a:r>
              <a:rPr lang="en-US" sz="1000" dirty="0"/>
              <a:t>There would not be a concern with the ability to pay benefits</a:t>
            </a:r>
          </a:p>
          <a:p>
            <a:pPr marL="168275" lvl="1" indent="-165100"/>
            <a:r>
              <a:rPr lang="en-US" sz="1000" dirty="0"/>
              <a:t>FRS may need to redeem some quasi-liquid assets to stay close to its target allocation</a:t>
            </a:r>
          </a:p>
        </p:txBody>
      </p:sp>
      <p:sp>
        <p:nvSpPr>
          <p:cNvPr id="2" name="Title 1"/>
          <p:cNvSpPr>
            <a:spLocks noGrp="1"/>
          </p:cNvSpPr>
          <p:nvPr>
            <p:ph type="title"/>
          </p:nvPr>
        </p:nvSpPr>
        <p:spPr/>
        <p:txBody>
          <a:bodyPr/>
          <a:lstStyle/>
          <a:p>
            <a:r>
              <a:rPr lang="en-GB" altLang="en-US" dirty="0"/>
              <a:t>Liquidity Analysis: Recession Economic Scenario</a:t>
            </a:r>
            <a:br>
              <a:rPr lang="en-GB" altLang="en-US" dirty="0"/>
            </a:br>
            <a:r>
              <a:rPr lang="en-GB" altLang="en-US" sz="1600" dirty="0"/>
              <a:t>Current Policy (Assuming Full Actuarial Contributions)</a:t>
            </a:r>
            <a:endParaRPr lang="en-US" sz="1200" dirty="0"/>
          </a:p>
        </p:txBody>
      </p:sp>
      <p:sp>
        <p:nvSpPr>
          <p:cNvPr id="9" name="TextBox 2">
            <a:extLst>
              <a:ext uri="{FF2B5EF4-FFF2-40B4-BE49-F238E27FC236}">
                <a16:creationId xmlns:a16="http://schemas.microsoft.com/office/drawing/2014/main" id="{DC40D231-0A3C-40F2-BC1E-2FFC7BE855DD}"/>
              </a:ext>
            </a:extLst>
          </p:cNvPr>
          <p:cNvSpPr txBox="1">
            <a:spLocks noChangeArrowheads="1"/>
          </p:cNvSpPr>
          <p:nvPr/>
        </p:nvSpPr>
        <p:spPr bwMode="auto">
          <a:xfrm>
            <a:off x="389325" y="4548827"/>
            <a:ext cx="7154475" cy="123111"/>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Note: Year 0 represents a starting point of June 30, 2021</a:t>
            </a:r>
          </a:p>
        </p:txBody>
      </p:sp>
      <p:pic>
        <p:nvPicPr>
          <p:cNvPr id="5" name="Picture 4">
            <a:extLst>
              <a:ext uri="{FF2B5EF4-FFF2-40B4-BE49-F238E27FC236}">
                <a16:creationId xmlns:a16="http://schemas.microsoft.com/office/drawing/2014/main" id="{B884F0F1-08BA-48F5-83CB-1F2EADD55F96}"/>
              </a:ext>
            </a:extLst>
          </p:cNvPr>
          <p:cNvPicPr>
            <a:picLocks noChangeAspect="1"/>
          </p:cNvPicPr>
          <p:nvPr/>
        </p:nvPicPr>
        <p:blipFill>
          <a:blip r:embed="rId3"/>
          <a:stretch>
            <a:fillRect/>
          </a:stretch>
        </p:blipFill>
        <p:spPr>
          <a:xfrm>
            <a:off x="365760" y="1371600"/>
            <a:ext cx="4073457" cy="2036728"/>
          </a:xfrm>
          <a:prstGeom prst="rect">
            <a:avLst/>
          </a:prstGeom>
        </p:spPr>
      </p:pic>
      <p:pic>
        <p:nvPicPr>
          <p:cNvPr id="6" name="Picture 5">
            <a:extLst>
              <a:ext uri="{FF2B5EF4-FFF2-40B4-BE49-F238E27FC236}">
                <a16:creationId xmlns:a16="http://schemas.microsoft.com/office/drawing/2014/main" id="{463A6BDD-16A5-4136-B753-5EBD9F6550E4}"/>
              </a:ext>
            </a:extLst>
          </p:cNvPr>
          <p:cNvPicPr>
            <a:picLocks noChangeAspect="1"/>
          </p:cNvPicPr>
          <p:nvPr/>
        </p:nvPicPr>
        <p:blipFill>
          <a:blip r:embed="rId4"/>
          <a:stretch>
            <a:fillRect/>
          </a:stretch>
        </p:blipFill>
        <p:spPr>
          <a:xfrm>
            <a:off x="4572000" y="1371600"/>
            <a:ext cx="4081260" cy="2060139"/>
          </a:xfrm>
          <a:prstGeom prst="rect">
            <a:avLst/>
          </a:prstGeom>
        </p:spPr>
      </p:pic>
    </p:spTree>
    <p:extLst>
      <p:ext uri="{BB962C8B-B14F-4D97-AF65-F5344CB8AC3E}">
        <p14:creationId xmlns:p14="http://schemas.microsoft.com/office/powerpoint/2010/main" val="9718887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sz="1100" dirty="0"/>
              <a:t>The exhibit below shows the projected liquidity lock-up of the Current Policy allocation in the Recession economic scenario</a:t>
            </a:r>
          </a:p>
        </p:txBody>
      </p:sp>
      <p:graphicFrame>
        <p:nvGraphicFramePr>
          <p:cNvPr id="78120" name="Group 296"/>
          <p:cNvGraphicFramePr>
            <a:graphicFrameLocks noGrp="1"/>
          </p:cNvGraphicFramePr>
          <p:nvPr>
            <p:extLst>
              <p:ext uri="{D42A27DB-BD31-4B8C-83A1-F6EECF244321}">
                <p14:modId xmlns:p14="http://schemas.microsoft.com/office/powerpoint/2010/main" val="2429186384"/>
              </p:ext>
            </p:extLst>
          </p:nvPr>
        </p:nvGraphicFramePr>
        <p:xfrm>
          <a:off x="1188720" y="1188720"/>
          <a:ext cx="6766560" cy="2194560"/>
        </p:xfrm>
        <a:graphic>
          <a:graphicData uri="http://schemas.openxmlformats.org/drawingml/2006/table">
            <a:tbl>
              <a:tblPr/>
              <a:tblGrid>
                <a:gridCol w="173736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tblGrid>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0" u="none" strike="noStrike" cap="none" normalizeH="0" baseline="0" dirty="0">
                          <a:ln>
                            <a:noFill/>
                          </a:ln>
                          <a:solidFill>
                            <a:schemeClr val="bg1"/>
                          </a:solidFill>
                          <a:effectLst/>
                          <a:latin typeface="Arial" charset="0"/>
                          <a:ea typeface="MS PGothic" pitchFamily="34" charset="-128"/>
                        </a:rPr>
                        <a:t>Asset Allocation</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extLst>
                  <a:ext uri="{0D108BD9-81ED-4DB2-BD59-A6C34878D82A}">
                    <a16:rowId xmlns:a16="http://schemas.microsoft.com/office/drawing/2014/main" val="10000"/>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Risk-Reducing Assets</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dirty="0">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Liquid Return-Seeking</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1" u="none" strike="noStrike" cap="none" normalizeH="0" baseline="0" dirty="0">
                          <a:ln>
                            <a:noFill/>
                          </a:ln>
                          <a:solidFill>
                            <a:srgbClr val="000000"/>
                          </a:solidFill>
                          <a:effectLst/>
                          <a:latin typeface="Arial" charset="0"/>
                          <a:ea typeface="MS PGothic" pitchFamily="34" charset="-128"/>
                        </a:rPr>
                        <a:t>Total 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extLst>
                  <a:ext uri="{0D108BD9-81ED-4DB2-BD59-A6C34878D82A}">
                    <a16:rowId xmlns:a16="http://schemas.microsoft.com/office/drawing/2014/main" val="10003"/>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Quasi-Liquid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4"/>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Illiquid: 5-10 Year Lock-up</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defRPr/>
                      </a:pPr>
                      <a:r>
                        <a:rPr kumimoji="0" lang="en-US" sz="900" b="0" i="0" u="none" strike="noStrike" cap="none" normalizeH="0" baseline="0" dirty="0">
                          <a:ln>
                            <a:noFill/>
                          </a:ln>
                          <a:solidFill>
                            <a:srgbClr val="000000"/>
                          </a:solidFill>
                          <a:effectLst/>
                          <a:latin typeface="Arial" charset="0"/>
                          <a:ea typeface="MS PGothic" pitchFamily="34" charset="-128"/>
                        </a:rPr>
                        <a:t>Illiquid: 10+ Year Lock-up</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1" u="none" strike="noStrike" cap="none" normalizeH="0" baseline="0" dirty="0">
                          <a:ln>
                            <a:noFill/>
                          </a:ln>
                          <a:solidFill>
                            <a:srgbClr val="000000"/>
                          </a:solidFill>
                          <a:effectLst/>
                          <a:latin typeface="Arial" charset="0"/>
                          <a:ea typeface="MS PGothic" pitchFamily="34" charset="-128"/>
                        </a:rPr>
                        <a:t>Total Quasi + Illiquid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dirty="0">
                          <a:solidFill>
                            <a:srgbClr val="000000"/>
                          </a:solidFill>
                          <a:effectLst/>
                          <a:latin typeface="Arial" panose="020B0604020202020204" pitchFamily="34" charset="0"/>
                        </a:rPr>
                        <a:t>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p:txBody>
          <a:bodyPr/>
          <a:lstStyle/>
          <a:p>
            <a:r>
              <a:rPr lang="en-GB" altLang="en-US" dirty="0"/>
              <a:t>Liquidity Analysis: Recession Economic Scenario (continued)</a:t>
            </a:r>
            <a:br>
              <a:rPr lang="en-GB" altLang="en-US" dirty="0"/>
            </a:br>
            <a:r>
              <a:rPr lang="en-GB" altLang="en-US" sz="1600" dirty="0"/>
              <a:t>Current Policy (Assuming Full Actuarial Contributions)</a:t>
            </a:r>
            <a:endParaRPr lang="en-US" sz="1200" dirty="0"/>
          </a:p>
        </p:txBody>
      </p:sp>
      <p:sp>
        <p:nvSpPr>
          <p:cNvPr id="6" name="TextBox 2">
            <a:extLst>
              <a:ext uri="{FF2B5EF4-FFF2-40B4-BE49-F238E27FC236}">
                <a16:creationId xmlns:a16="http://schemas.microsoft.com/office/drawing/2014/main" id="{BB056B52-BD53-4349-8563-CB982D741EAF}"/>
              </a:ext>
            </a:extLst>
          </p:cNvPr>
          <p:cNvSpPr txBox="1">
            <a:spLocks noChangeArrowheads="1"/>
          </p:cNvSpPr>
          <p:nvPr/>
        </p:nvSpPr>
        <p:spPr bwMode="auto">
          <a:xfrm>
            <a:off x="389325" y="4548827"/>
            <a:ext cx="7154475" cy="123111"/>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Note: Year 0 represents a starting point of June 30, 2021; Percentages may not sum to 100% due to rounding</a:t>
            </a:r>
          </a:p>
        </p:txBody>
      </p:sp>
    </p:spTree>
    <p:extLst>
      <p:ext uri="{BB962C8B-B14F-4D97-AF65-F5344CB8AC3E}">
        <p14:creationId xmlns:p14="http://schemas.microsoft.com/office/powerpoint/2010/main" val="13528249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34C450-DEF6-4B82-B8FC-86D6076E4F4E}"/>
              </a:ext>
            </a:extLst>
          </p:cNvPr>
          <p:cNvPicPr>
            <a:picLocks noChangeAspect="1"/>
          </p:cNvPicPr>
          <p:nvPr/>
        </p:nvPicPr>
        <p:blipFill>
          <a:blip r:embed="rId2"/>
          <a:stretch>
            <a:fillRect/>
          </a:stretch>
        </p:blipFill>
        <p:spPr>
          <a:xfrm>
            <a:off x="1616284" y="1167620"/>
            <a:ext cx="5976960" cy="260931"/>
          </a:xfrm>
          <a:prstGeom prst="rect">
            <a:avLst/>
          </a:prstGeom>
        </p:spPr>
      </p:pic>
      <p:sp>
        <p:nvSpPr>
          <p:cNvPr id="3" name="Content Placeholder 2"/>
          <p:cNvSpPr>
            <a:spLocks noGrp="1"/>
          </p:cNvSpPr>
          <p:nvPr>
            <p:ph idx="1"/>
          </p:nvPr>
        </p:nvSpPr>
        <p:spPr>
          <a:xfrm>
            <a:off x="388620" y="858441"/>
            <a:ext cx="8502162" cy="3351609"/>
          </a:xfrm>
        </p:spPr>
        <p:txBody>
          <a:bodyPr/>
          <a:lstStyle/>
          <a:p>
            <a:r>
              <a:rPr lang="en-US" altLang="en-US" sz="1000" dirty="0"/>
              <a:t>The exhibit below shows the projected liquidity lock-up of the Current Policy allocation in the Dark Skies economic scenario, assuming commitments are continued as expected</a:t>
            </a:r>
          </a:p>
          <a:p>
            <a:endParaRPr lang="en-US" altLang="en-US" sz="1000" b="1" dirty="0"/>
          </a:p>
          <a:p>
            <a:endParaRPr lang="en-US" altLang="en-US" sz="1000" b="1" dirty="0"/>
          </a:p>
          <a:p>
            <a:endParaRPr lang="en-US" altLang="en-US" sz="1000" b="1" dirty="0"/>
          </a:p>
          <a:p>
            <a:endParaRPr lang="en-US" altLang="en-US" sz="1000" b="1" dirty="0"/>
          </a:p>
          <a:p>
            <a:endParaRPr lang="en-US" altLang="en-US" sz="1000" b="1" dirty="0"/>
          </a:p>
          <a:p>
            <a:endParaRPr lang="en-US" altLang="en-US" sz="1000" b="1" dirty="0"/>
          </a:p>
          <a:p>
            <a:endParaRPr lang="en-US" altLang="en-US" sz="1000" b="1" dirty="0"/>
          </a:p>
          <a:p>
            <a:endParaRPr lang="en-US" altLang="en-US" sz="1000" b="1" dirty="0"/>
          </a:p>
          <a:p>
            <a:endParaRPr lang="en-US" altLang="en-US" sz="1000" b="1" dirty="0"/>
          </a:p>
          <a:p>
            <a:r>
              <a:rPr lang="en-US" altLang="en-US" sz="1000" b="1" dirty="0"/>
              <a:t/>
            </a:r>
            <a:br>
              <a:rPr lang="en-US" altLang="en-US" sz="1000" b="1" dirty="0"/>
            </a:br>
            <a:endParaRPr lang="en-US" altLang="en-US" sz="1000" b="1" dirty="0"/>
          </a:p>
          <a:p>
            <a:pPr>
              <a:spcBef>
                <a:spcPts val="600"/>
              </a:spcBef>
            </a:pPr>
            <a:r>
              <a:rPr lang="en-US" altLang="en-US" sz="1000" b="1" dirty="0"/>
              <a:t>Key Takeaways:</a:t>
            </a:r>
          </a:p>
          <a:p>
            <a:pPr marL="168275" lvl="1" indent="-165100"/>
            <a:r>
              <a:rPr lang="en-US" sz="1000" dirty="0"/>
              <a:t>Commitments to illiquid alternatives are maintained at the steady state level, but subpar markets cause the total portfolio to shrink</a:t>
            </a:r>
          </a:p>
          <a:p>
            <a:pPr marL="168275" lvl="1" indent="-165100"/>
            <a:r>
              <a:rPr lang="en-US" sz="1000" dirty="0"/>
              <a:t>Total illiquid and quasi-liquid assets are projected to reach as high as 51% of the Plan due to shrinking market value of the total Plan in this scenario</a:t>
            </a:r>
          </a:p>
          <a:p>
            <a:pPr marL="168275" lvl="1" indent="-165100"/>
            <a:r>
              <a:rPr lang="en-US" sz="1000" dirty="0"/>
              <a:t>There would not be a concern with the ability to pay benefits</a:t>
            </a:r>
          </a:p>
          <a:p>
            <a:pPr marL="168275" lvl="1" indent="-165100"/>
            <a:r>
              <a:rPr lang="en-US" sz="1000" dirty="0"/>
              <a:t>FRS may need to redeem some quasi-liquid assets and/or pare back future commitments to stay closer to the target allocation</a:t>
            </a:r>
          </a:p>
        </p:txBody>
      </p:sp>
      <p:sp>
        <p:nvSpPr>
          <p:cNvPr id="2" name="Title 1"/>
          <p:cNvSpPr>
            <a:spLocks noGrp="1"/>
          </p:cNvSpPr>
          <p:nvPr>
            <p:ph type="title"/>
          </p:nvPr>
        </p:nvSpPr>
        <p:spPr/>
        <p:txBody>
          <a:bodyPr/>
          <a:lstStyle/>
          <a:p>
            <a:r>
              <a:rPr lang="en-GB" altLang="en-US" dirty="0"/>
              <a:t>Liquidity Analysis: Dark Skies Economic Scenario</a:t>
            </a:r>
            <a:br>
              <a:rPr lang="en-GB" altLang="en-US" dirty="0"/>
            </a:br>
            <a:r>
              <a:rPr lang="en-GB" altLang="en-US" sz="1600" dirty="0"/>
              <a:t>Current Policy (Assuming Full Actuarial Contributions)</a:t>
            </a:r>
            <a:endParaRPr lang="en-US" sz="1200" dirty="0"/>
          </a:p>
        </p:txBody>
      </p:sp>
      <p:sp>
        <p:nvSpPr>
          <p:cNvPr id="9" name="TextBox 2">
            <a:extLst>
              <a:ext uri="{FF2B5EF4-FFF2-40B4-BE49-F238E27FC236}">
                <a16:creationId xmlns:a16="http://schemas.microsoft.com/office/drawing/2014/main" id="{5D17FB31-6958-409D-AD6A-C5848EB85607}"/>
              </a:ext>
            </a:extLst>
          </p:cNvPr>
          <p:cNvSpPr txBox="1">
            <a:spLocks noChangeArrowheads="1"/>
          </p:cNvSpPr>
          <p:nvPr/>
        </p:nvSpPr>
        <p:spPr bwMode="auto">
          <a:xfrm>
            <a:off x="389325" y="4548827"/>
            <a:ext cx="7154475" cy="123111"/>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Note: Year 0 represents a starting point of June 30, 2021</a:t>
            </a:r>
          </a:p>
        </p:txBody>
      </p:sp>
      <p:pic>
        <p:nvPicPr>
          <p:cNvPr id="4" name="Picture 3">
            <a:extLst>
              <a:ext uri="{FF2B5EF4-FFF2-40B4-BE49-F238E27FC236}">
                <a16:creationId xmlns:a16="http://schemas.microsoft.com/office/drawing/2014/main" id="{850911F2-B0E0-4B29-8381-D700476B05B1}"/>
              </a:ext>
            </a:extLst>
          </p:cNvPr>
          <p:cNvPicPr>
            <a:picLocks noChangeAspect="1"/>
          </p:cNvPicPr>
          <p:nvPr/>
        </p:nvPicPr>
        <p:blipFill>
          <a:blip r:embed="rId3"/>
          <a:stretch>
            <a:fillRect/>
          </a:stretch>
        </p:blipFill>
        <p:spPr>
          <a:xfrm>
            <a:off x="365760" y="1371600"/>
            <a:ext cx="4073457" cy="2036728"/>
          </a:xfrm>
          <a:prstGeom prst="rect">
            <a:avLst/>
          </a:prstGeom>
        </p:spPr>
      </p:pic>
      <p:pic>
        <p:nvPicPr>
          <p:cNvPr id="7" name="Picture 6">
            <a:extLst>
              <a:ext uri="{FF2B5EF4-FFF2-40B4-BE49-F238E27FC236}">
                <a16:creationId xmlns:a16="http://schemas.microsoft.com/office/drawing/2014/main" id="{FA4AC6C0-DD30-499E-B1F1-A596B8D1E8B7}"/>
              </a:ext>
            </a:extLst>
          </p:cNvPr>
          <p:cNvPicPr>
            <a:picLocks noChangeAspect="1"/>
          </p:cNvPicPr>
          <p:nvPr/>
        </p:nvPicPr>
        <p:blipFill>
          <a:blip r:embed="rId4"/>
          <a:stretch>
            <a:fillRect/>
          </a:stretch>
        </p:blipFill>
        <p:spPr>
          <a:xfrm>
            <a:off x="4572000" y="1371600"/>
            <a:ext cx="4081260" cy="2060139"/>
          </a:xfrm>
          <a:prstGeom prst="rect">
            <a:avLst/>
          </a:prstGeom>
        </p:spPr>
      </p:pic>
    </p:spTree>
    <p:extLst>
      <p:ext uri="{BB962C8B-B14F-4D97-AF65-F5344CB8AC3E}">
        <p14:creationId xmlns:p14="http://schemas.microsoft.com/office/powerpoint/2010/main" val="26814085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sz="1050" dirty="0"/>
              <a:t>The exhibit below shows the projected liquidity lock-up of the Current Policy allocation in the Dark Skies economic scenario</a:t>
            </a:r>
          </a:p>
        </p:txBody>
      </p:sp>
      <p:graphicFrame>
        <p:nvGraphicFramePr>
          <p:cNvPr id="78120" name="Group 296"/>
          <p:cNvGraphicFramePr>
            <a:graphicFrameLocks noGrp="1"/>
          </p:cNvGraphicFramePr>
          <p:nvPr>
            <p:extLst>
              <p:ext uri="{D42A27DB-BD31-4B8C-83A1-F6EECF244321}">
                <p14:modId xmlns:p14="http://schemas.microsoft.com/office/powerpoint/2010/main" val="771817517"/>
              </p:ext>
            </p:extLst>
          </p:nvPr>
        </p:nvGraphicFramePr>
        <p:xfrm>
          <a:off x="1188720" y="1188720"/>
          <a:ext cx="6766560" cy="2194560"/>
        </p:xfrm>
        <a:graphic>
          <a:graphicData uri="http://schemas.openxmlformats.org/drawingml/2006/table">
            <a:tbl>
              <a:tblPr/>
              <a:tblGrid>
                <a:gridCol w="173736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tblGrid>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0" u="none" strike="noStrike" cap="none" normalizeH="0" baseline="0" dirty="0">
                          <a:ln>
                            <a:noFill/>
                          </a:ln>
                          <a:solidFill>
                            <a:schemeClr val="bg1"/>
                          </a:solidFill>
                          <a:effectLst/>
                          <a:latin typeface="Arial" charset="0"/>
                          <a:ea typeface="MS PGothic" pitchFamily="34" charset="-128"/>
                        </a:rPr>
                        <a:t>Asset Allocation</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extLst>
                  <a:ext uri="{0D108BD9-81ED-4DB2-BD59-A6C34878D82A}">
                    <a16:rowId xmlns:a16="http://schemas.microsoft.com/office/drawing/2014/main" val="10000"/>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Risk-Reducing Assets</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dirty="0">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Liquid Return-Seeking</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1" u="none" strike="noStrike" cap="none" normalizeH="0" baseline="0" dirty="0">
                          <a:ln>
                            <a:noFill/>
                          </a:ln>
                          <a:solidFill>
                            <a:srgbClr val="000000"/>
                          </a:solidFill>
                          <a:effectLst/>
                          <a:latin typeface="Arial" charset="0"/>
                          <a:ea typeface="MS PGothic" pitchFamily="34" charset="-128"/>
                        </a:rPr>
                        <a:t>Total 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extLst>
                  <a:ext uri="{0D108BD9-81ED-4DB2-BD59-A6C34878D82A}">
                    <a16:rowId xmlns:a16="http://schemas.microsoft.com/office/drawing/2014/main" val="10003"/>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Quasi-Liquid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4"/>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Illiquid: 5-10 Year Lock-up</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defRPr/>
                      </a:pPr>
                      <a:r>
                        <a:rPr kumimoji="0" lang="en-US" sz="900" b="0" i="0" u="none" strike="noStrike" cap="none" normalizeH="0" baseline="0" dirty="0">
                          <a:ln>
                            <a:noFill/>
                          </a:ln>
                          <a:solidFill>
                            <a:srgbClr val="000000"/>
                          </a:solidFill>
                          <a:effectLst/>
                          <a:latin typeface="Arial" charset="0"/>
                          <a:ea typeface="MS PGothic" pitchFamily="34" charset="-128"/>
                        </a:rPr>
                        <a:t>Illiquid: 10+ Year Lock-up</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1" u="none" strike="noStrike" cap="none" normalizeH="0" baseline="0" dirty="0">
                          <a:ln>
                            <a:noFill/>
                          </a:ln>
                          <a:solidFill>
                            <a:srgbClr val="000000"/>
                          </a:solidFill>
                          <a:effectLst/>
                          <a:latin typeface="Arial" charset="0"/>
                          <a:ea typeface="MS PGothic" pitchFamily="34" charset="-128"/>
                        </a:rPr>
                        <a:t>Total Quasi + Illiquid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dirty="0">
                          <a:solidFill>
                            <a:srgbClr val="000000"/>
                          </a:solidFill>
                          <a:effectLst/>
                          <a:latin typeface="Arial" panose="020B0604020202020204" pitchFamily="34" charset="0"/>
                        </a:rPr>
                        <a:t>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p:txBody>
          <a:bodyPr/>
          <a:lstStyle/>
          <a:p>
            <a:r>
              <a:rPr lang="en-GB" altLang="en-US" dirty="0"/>
              <a:t>Liquidity Analysis: Dark Skies Economic Scenario (continued)</a:t>
            </a:r>
            <a:br>
              <a:rPr lang="en-GB" altLang="en-US" dirty="0"/>
            </a:br>
            <a:r>
              <a:rPr lang="en-GB" altLang="en-US" sz="1600" dirty="0"/>
              <a:t>Current Policy (Assuming Full Actuarial Contributions)</a:t>
            </a:r>
            <a:endParaRPr lang="en-US" sz="1200" dirty="0"/>
          </a:p>
        </p:txBody>
      </p:sp>
      <p:sp>
        <p:nvSpPr>
          <p:cNvPr id="6" name="TextBox 2">
            <a:extLst>
              <a:ext uri="{FF2B5EF4-FFF2-40B4-BE49-F238E27FC236}">
                <a16:creationId xmlns:a16="http://schemas.microsoft.com/office/drawing/2014/main" id="{6EFC612E-34D7-4DB9-9764-985378702100}"/>
              </a:ext>
            </a:extLst>
          </p:cNvPr>
          <p:cNvSpPr txBox="1">
            <a:spLocks noChangeArrowheads="1"/>
          </p:cNvSpPr>
          <p:nvPr/>
        </p:nvSpPr>
        <p:spPr bwMode="auto">
          <a:xfrm>
            <a:off x="389325" y="4548827"/>
            <a:ext cx="7154475" cy="123111"/>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Note: Year 0 represents a starting point of June 30, 2021; Percentages may not sum to 100% due to rounding</a:t>
            </a:r>
          </a:p>
        </p:txBody>
      </p:sp>
    </p:spTree>
    <p:extLst>
      <p:ext uri="{BB962C8B-B14F-4D97-AF65-F5344CB8AC3E}">
        <p14:creationId xmlns:p14="http://schemas.microsoft.com/office/powerpoint/2010/main" val="452996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92A29D-E194-4F0E-8F69-44EB185AE4A1}"/>
              </a:ext>
            </a:extLst>
          </p:cNvPr>
          <p:cNvSpPr>
            <a:spLocks noGrp="1"/>
          </p:cNvSpPr>
          <p:nvPr>
            <p:ph type="title"/>
          </p:nvPr>
        </p:nvSpPr>
        <p:spPr/>
        <p:txBody>
          <a:bodyPr/>
          <a:lstStyle/>
          <a:p>
            <a:r>
              <a:rPr lang="en-US" dirty="0"/>
              <a:t>Challenges &amp; Potential Solutions for Public Pension Plan Sponsors</a:t>
            </a:r>
          </a:p>
        </p:txBody>
      </p:sp>
      <p:grpSp>
        <p:nvGrpSpPr>
          <p:cNvPr id="2" name="Group 1">
            <a:extLst>
              <a:ext uri="{FF2B5EF4-FFF2-40B4-BE49-F238E27FC236}">
                <a16:creationId xmlns:a16="http://schemas.microsoft.com/office/drawing/2014/main" id="{F3C74354-4D72-438E-8759-6EFFF3A7A305}"/>
              </a:ext>
            </a:extLst>
          </p:cNvPr>
          <p:cNvGrpSpPr/>
          <p:nvPr/>
        </p:nvGrpSpPr>
        <p:grpSpPr>
          <a:xfrm>
            <a:off x="364072" y="1005840"/>
            <a:ext cx="1403085" cy="1560858"/>
            <a:chOff x="1492907" y="1988114"/>
            <a:chExt cx="1403085" cy="1560858"/>
          </a:xfrm>
        </p:grpSpPr>
        <p:sp>
          <p:nvSpPr>
            <p:cNvPr id="12" name="Freeform 18">
              <a:extLst>
                <a:ext uri="{FF2B5EF4-FFF2-40B4-BE49-F238E27FC236}">
                  <a16:creationId xmlns:a16="http://schemas.microsoft.com/office/drawing/2014/main" id="{6565D47E-4A0C-4EC5-9E12-B52C86F9AD8B}"/>
                </a:ext>
              </a:extLst>
            </p:cNvPr>
            <p:cNvSpPr>
              <a:spLocks noChangeAspect="1"/>
            </p:cNvSpPr>
            <p:nvPr/>
          </p:nvSpPr>
          <p:spPr bwMode="auto">
            <a:xfrm>
              <a:off x="1541447" y="1988114"/>
              <a:ext cx="1306006" cy="1510125"/>
            </a:xfrm>
            <a:custGeom>
              <a:avLst/>
              <a:gdLst>
                <a:gd name="T0" fmla="*/ 723 w 723"/>
                <a:gd name="T1" fmla="*/ 626 h 836"/>
                <a:gd name="T2" fmla="*/ 362 w 723"/>
                <a:gd name="T3" fmla="*/ 836 h 836"/>
                <a:gd name="T4" fmla="*/ 0 w 723"/>
                <a:gd name="T5" fmla="*/ 626 h 836"/>
                <a:gd name="T6" fmla="*/ 0 w 723"/>
                <a:gd name="T7" fmla="*/ 210 h 836"/>
                <a:gd name="T8" fmla="*/ 362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2" y="836"/>
                  </a:lnTo>
                  <a:lnTo>
                    <a:pt x="0" y="626"/>
                  </a:lnTo>
                  <a:lnTo>
                    <a:pt x="0" y="210"/>
                  </a:lnTo>
                  <a:lnTo>
                    <a:pt x="362" y="0"/>
                  </a:lnTo>
                  <a:lnTo>
                    <a:pt x="723" y="210"/>
                  </a:lnTo>
                  <a:lnTo>
                    <a:pt x="723" y="626"/>
                  </a:lnTo>
                  <a:close/>
                </a:path>
              </a:pathLst>
            </a:custGeom>
            <a:solidFill>
              <a:srgbClr val="E11B22"/>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Challenges</a:t>
              </a:r>
            </a:p>
          </p:txBody>
        </p:sp>
        <p:pic>
          <p:nvPicPr>
            <p:cNvPr id="9" name="Picture 8">
              <a:extLst>
                <a:ext uri="{FF2B5EF4-FFF2-40B4-BE49-F238E27FC236}">
                  <a16:creationId xmlns:a16="http://schemas.microsoft.com/office/drawing/2014/main" id="{89BABFE6-E743-4DF0-A6FD-75745664BA58}"/>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492907" y="2145887"/>
              <a:ext cx="1403085" cy="1403085"/>
            </a:xfrm>
            <a:prstGeom prst="rect">
              <a:avLst/>
            </a:prstGeom>
          </p:spPr>
        </p:pic>
      </p:grpSp>
      <p:graphicFrame>
        <p:nvGraphicFramePr>
          <p:cNvPr id="20" name="Diagram 19">
            <a:extLst>
              <a:ext uri="{FF2B5EF4-FFF2-40B4-BE49-F238E27FC236}">
                <a16:creationId xmlns:a16="http://schemas.microsoft.com/office/drawing/2014/main" id="{B6D153AB-0F4B-40EF-8056-317FDEE41BDA}"/>
              </a:ext>
            </a:extLst>
          </p:cNvPr>
          <p:cNvGraphicFramePr/>
          <p:nvPr>
            <p:extLst>
              <p:ext uri="{D42A27DB-BD31-4B8C-83A1-F6EECF244321}">
                <p14:modId xmlns:p14="http://schemas.microsoft.com/office/powerpoint/2010/main" val="2178612860"/>
              </p:ext>
            </p:extLst>
          </p:nvPr>
        </p:nvGraphicFramePr>
        <p:xfrm>
          <a:off x="2011680" y="822960"/>
          <a:ext cx="6238664" cy="17774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5" name="Graphic 24" descr="Transfer">
            <a:extLst>
              <a:ext uri="{FF2B5EF4-FFF2-40B4-BE49-F238E27FC236}">
                <a16:creationId xmlns:a16="http://schemas.microsoft.com/office/drawing/2014/main" id="{1ACB95B1-905D-481A-AAAB-B0827B6D529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5400000">
            <a:off x="2117727" y="1100840"/>
            <a:ext cx="457200" cy="457200"/>
          </a:xfrm>
          <a:prstGeom prst="rect">
            <a:avLst/>
          </a:prstGeom>
        </p:spPr>
      </p:pic>
      <p:pic>
        <p:nvPicPr>
          <p:cNvPr id="26" name="Graphic 25" descr="Help">
            <a:extLst>
              <a:ext uri="{FF2B5EF4-FFF2-40B4-BE49-F238E27FC236}">
                <a16:creationId xmlns:a16="http://schemas.microsoft.com/office/drawing/2014/main" id="{496C41AE-57CB-4FC3-9BE3-302846A9E56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2072007" y="1817655"/>
            <a:ext cx="548640" cy="548640"/>
          </a:xfrm>
          <a:prstGeom prst="rect">
            <a:avLst/>
          </a:prstGeom>
        </p:spPr>
      </p:pic>
      <p:sp>
        <p:nvSpPr>
          <p:cNvPr id="28" name="Freeform 18">
            <a:extLst>
              <a:ext uri="{FF2B5EF4-FFF2-40B4-BE49-F238E27FC236}">
                <a16:creationId xmlns:a16="http://schemas.microsoft.com/office/drawing/2014/main" id="{45B93A08-79B2-41AD-B42F-8F57FD2BCD7A}"/>
              </a:ext>
            </a:extLst>
          </p:cNvPr>
          <p:cNvSpPr>
            <a:spLocks noChangeAspect="1"/>
          </p:cNvSpPr>
          <p:nvPr/>
        </p:nvSpPr>
        <p:spPr bwMode="auto">
          <a:xfrm>
            <a:off x="409308" y="2800824"/>
            <a:ext cx="1306006" cy="1510125"/>
          </a:xfrm>
          <a:custGeom>
            <a:avLst/>
            <a:gdLst>
              <a:gd name="T0" fmla="*/ 723 w 723"/>
              <a:gd name="T1" fmla="*/ 626 h 836"/>
              <a:gd name="T2" fmla="*/ 362 w 723"/>
              <a:gd name="T3" fmla="*/ 836 h 836"/>
              <a:gd name="T4" fmla="*/ 0 w 723"/>
              <a:gd name="T5" fmla="*/ 626 h 836"/>
              <a:gd name="T6" fmla="*/ 0 w 723"/>
              <a:gd name="T7" fmla="*/ 210 h 836"/>
              <a:gd name="T8" fmla="*/ 362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2" y="836"/>
                </a:lnTo>
                <a:lnTo>
                  <a:pt x="0" y="626"/>
                </a:lnTo>
                <a:lnTo>
                  <a:pt x="0" y="210"/>
                </a:lnTo>
                <a:lnTo>
                  <a:pt x="362" y="0"/>
                </a:lnTo>
                <a:lnTo>
                  <a:pt x="723" y="210"/>
                </a:lnTo>
                <a:lnTo>
                  <a:pt x="723" y="626"/>
                </a:lnTo>
                <a:close/>
              </a:path>
            </a:pathLst>
          </a:custGeom>
          <a:solidFill>
            <a:srgbClr val="5EB6E4"/>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Potential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Solutions</a:t>
            </a:r>
          </a:p>
        </p:txBody>
      </p:sp>
      <p:pic>
        <p:nvPicPr>
          <p:cNvPr id="10" name="Graphic 9" descr="Lightbulb">
            <a:extLst>
              <a:ext uri="{FF2B5EF4-FFF2-40B4-BE49-F238E27FC236}">
                <a16:creationId xmlns:a16="http://schemas.microsoft.com/office/drawing/2014/main" id="{D792B7B0-A57B-47FF-BD80-5ACADB4785F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719411" y="3451860"/>
            <a:ext cx="685800" cy="685800"/>
          </a:xfrm>
          <a:prstGeom prst="rect">
            <a:avLst/>
          </a:prstGeom>
        </p:spPr>
      </p:pic>
      <p:graphicFrame>
        <p:nvGraphicFramePr>
          <p:cNvPr id="32" name="Diagram 31">
            <a:extLst>
              <a:ext uri="{FF2B5EF4-FFF2-40B4-BE49-F238E27FC236}">
                <a16:creationId xmlns:a16="http://schemas.microsoft.com/office/drawing/2014/main" id="{9BC1CF84-E114-45A0-894A-B811CCD6ABDF}"/>
              </a:ext>
            </a:extLst>
          </p:cNvPr>
          <p:cNvGraphicFramePr/>
          <p:nvPr>
            <p:extLst>
              <p:ext uri="{D42A27DB-BD31-4B8C-83A1-F6EECF244321}">
                <p14:modId xmlns:p14="http://schemas.microsoft.com/office/powerpoint/2010/main" val="712960448"/>
              </p:ext>
            </p:extLst>
          </p:nvPr>
        </p:nvGraphicFramePr>
        <p:xfrm>
          <a:off x="2011680" y="2706378"/>
          <a:ext cx="6238664" cy="1777447"/>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33" name="Graphic 32" descr="Chess pieces">
            <a:extLst>
              <a:ext uri="{FF2B5EF4-FFF2-40B4-BE49-F238E27FC236}">
                <a16:creationId xmlns:a16="http://schemas.microsoft.com/office/drawing/2014/main" id="{CC592A5C-3276-4317-BE88-33FA4842DEE8}"/>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2095757" y="3707130"/>
            <a:ext cx="502920" cy="502920"/>
          </a:xfrm>
          <a:prstGeom prst="rect">
            <a:avLst/>
          </a:prstGeom>
        </p:spPr>
      </p:pic>
      <p:pic>
        <p:nvPicPr>
          <p:cNvPr id="34" name="Graphic 33" descr="Scales of justice">
            <a:extLst>
              <a:ext uri="{FF2B5EF4-FFF2-40B4-BE49-F238E27FC236}">
                <a16:creationId xmlns:a16="http://schemas.microsoft.com/office/drawing/2014/main" id="{AA43E275-2C40-46C7-BBC3-742C0AA6FED1}"/>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2083882" y="2931544"/>
            <a:ext cx="502920" cy="502920"/>
          </a:xfrm>
          <a:prstGeom prst="rect">
            <a:avLst/>
          </a:prstGeom>
        </p:spPr>
      </p:pic>
    </p:spTree>
    <p:extLst>
      <p:ext uri="{BB962C8B-B14F-4D97-AF65-F5344CB8AC3E}">
        <p14:creationId xmlns:p14="http://schemas.microsoft.com/office/powerpoint/2010/main" val="40188965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EFA1BF-173C-4364-86D3-ED8FC08B4428}"/>
              </a:ext>
            </a:extLst>
          </p:cNvPr>
          <p:cNvPicPr>
            <a:picLocks noChangeAspect="1"/>
          </p:cNvPicPr>
          <p:nvPr/>
        </p:nvPicPr>
        <p:blipFill>
          <a:blip r:embed="rId2"/>
          <a:stretch>
            <a:fillRect/>
          </a:stretch>
        </p:blipFill>
        <p:spPr>
          <a:xfrm>
            <a:off x="1616284" y="1273130"/>
            <a:ext cx="5976960" cy="260931"/>
          </a:xfrm>
          <a:prstGeom prst="rect">
            <a:avLst/>
          </a:prstGeom>
        </p:spPr>
      </p:pic>
      <p:sp>
        <p:nvSpPr>
          <p:cNvPr id="3" name="Content Placeholder 2"/>
          <p:cNvSpPr>
            <a:spLocks noGrp="1"/>
          </p:cNvSpPr>
          <p:nvPr>
            <p:ph idx="1"/>
          </p:nvPr>
        </p:nvSpPr>
        <p:spPr>
          <a:xfrm>
            <a:off x="385324" y="858441"/>
            <a:ext cx="8443912" cy="3351609"/>
          </a:xfrm>
        </p:spPr>
        <p:txBody>
          <a:bodyPr/>
          <a:lstStyle/>
          <a:p>
            <a:r>
              <a:rPr lang="en-US" altLang="en-US" sz="1050" dirty="0"/>
              <a:t>The exhibit below shows the projected liquidity lock-up of the Current Policy allocation in the Base Case economic scenario, assuming commitments are continued as expected</a:t>
            </a:r>
          </a:p>
          <a:p>
            <a:endParaRPr lang="en-US" altLang="en-US" sz="1050" dirty="0"/>
          </a:p>
          <a:p>
            <a:endParaRPr lang="en-US" altLang="en-US" sz="1050" dirty="0"/>
          </a:p>
          <a:p>
            <a:endParaRPr lang="en-US" altLang="en-US" sz="1050" dirty="0"/>
          </a:p>
          <a:p>
            <a:endParaRPr lang="en-US" altLang="en-US" sz="1050" dirty="0"/>
          </a:p>
          <a:p>
            <a:endParaRPr lang="en-US" altLang="en-US" sz="1050" dirty="0"/>
          </a:p>
          <a:p>
            <a:endParaRPr lang="en-US" altLang="en-US" sz="1050" dirty="0"/>
          </a:p>
          <a:p>
            <a:endParaRPr lang="en-US" altLang="en-US" sz="1050" dirty="0"/>
          </a:p>
          <a:p>
            <a:endParaRPr lang="en-US" altLang="en-US" sz="1050" dirty="0"/>
          </a:p>
          <a:p>
            <a:endParaRPr lang="en-US" altLang="en-US" sz="1050" dirty="0"/>
          </a:p>
          <a:p>
            <a:endParaRPr lang="en-US" altLang="en-US" sz="1050" dirty="0"/>
          </a:p>
          <a:p>
            <a:endParaRPr lang="en-US" altLang="en-US" sz="1050" dirty="0"/>
          </a:p>
          <a:p>
            <a:endParaRPr lang="en-US" altLang="en-US" sz="1050" dirty="0"/>
          </a:p>
          <a:p>
            <a:r>
              <a:rPr lang="en-US" altLang="en-US" sz="1050" b="1" dirty="0"/>
              <a:t>Key Takeaway:</a:t>
            </a:r>
          </a:p>
          <a:p>
            <a:pPr marL="168275" lvl="1" indent="-165100"/>
            <a:r>
              <a:rPr lang="en-US" altLang="en-US" sz="1050" dirty="0"/>
              <a:t>Total illiquid and quasi-liquid assets are projected to reach as high as 28% of the Plan and can be maintained near the target with no cash flow problems</a:t>
            </a:r>
          </a:p>
        </p:txBody>
      </p:sp>
      <p:sp>
        <p:nvSpPr>
          <p:cNvPr id="2" name="Title 1"/>
          <p:cNvSpPr>
            <a:spLocks noGrp="1"/>
          </p:cNvSpPr>
          <p:nvPr>
            <p:ph type="title"/>
          </p:nvPr>
        </p:nvSpPr>
        <p:spPr/>
        <p:txBody>
          <a:bodyPr/>
          <a:lstStyle/>
          <a:p>
            <a:r>
              <a:rPr lang="en-GB" altLang="en-US" dirty="0"/>
              <a:t>Liquidity Analysis: Base Case Economic Scenario</a:t>
            </a:r>
            <a:br>
              <a:rPr lang="en-GB" altLang="en-US" dirty="0"/>
            </a:br>
            <a:r>
              <a:rPr lang="en-GB" altLang="en-US" sz="1600" dirty="0"/>
              <a:t>Current Policy </a:t>
            </a:r>
            <a:r>
              <a:rPr lang="en-US" altLang="en-US" sz="1600" dirty="0"/>
              <a:t>(5 Years of Normal Cost Only Contributions)</a:t>
            </a:r>
            <a:endParaRPr lang="en-US" sz="1200" dirty="0"/>
          </a:p>
        </p:txBody>
      </p:sp>
      <p:sp>
        <p:nvSpPr>
          <p:cNvPr id="10" name="TextBox 2">
            <a:extLst>
              <a:ext uri="{FF2B5EF4-FFF2-40B4-BE49-F238E27FC236}">
                <a16:creationId xmlns:a16="http://schemas.microsoft.com/office/drawing/2014/main" id="{48A49A1F-6220-4AE5-BE32-2E28C0CD22D4}"/>
              </a:ext>
            </a:extLst>
          </p:cNvPr>
          <p:cNvSpPr txBox="1">
            <a:spLocks noChangeArrowheads="1"/>
          </p:cNvSpPr>
          <p:nvPr/>
        </p:nvSpPr>
        <p:spPr bwMode="auto">
          <a:xfrm>
            <a:off x="382292" y="4548827"/>
            <a:ext cx="7161508" cy="123111"/>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Note: Year 0 represents a starting point of June 30, 2021</a:t>
            </a:r>
          </a:p>
        </p:txBody>
      </p:sp>
      <p:pic>
        <p:nvPicPr>
          <p:cNvPr id="4" name="Picture 3">
            <a:extLst>
              <a:ext uri="{FF2B5EF4-FFF2-40B4-BE49-F238E27FC236}">
                <a16:creationId xmlns:a16="http://schemas.microsoft.com/office/drawing/2014/main" id="{5D51D40F-935F-4A71-9425-5D97D8A6B68B}"/>
              </a:ext>
            </a:extLst>
          </p:cNvPr>
          <p:cNvPicPr>
            <a:picLocks noChangeAspect="1"/>
          </p:cNvPicPr>
          <p:nvPr/>
        </p:nvPicPr>
        <p:blipFill>
          <a:blip r:embed="rId3"/>
          <a:stretch>
            <a:fillRect/>
          </a:stretch>
        </p:blipFill>
        <p:spPr>
          <a:xfrm>
            <a:off x="365760" y="1470076"/>
            <a:ext cx="4073457" cy="2036728"/>
          </a:xfrm>
          <a:prstGeom prst="rect">
            <a:avLst/>
          </a:prstGeom>
        </p:spPr>
      </p:pic>
      <p:pic>
        <p:nvPicPr>
          <p:cNvPr id="7" name="Picture 6">
            <a:extLst>
              <a:ext uri="{FF2B5EF4-FFF2-40B4-BE49-F238E27FC236}">
                <a16:creationId xmlns:a16="http://schemas.microsoft.com/office/drawing/2014/main" id="{58DF4CA5-528B-4FB3-BCA5-36D67216BCAA}"/>
              </a:ext>
            </a:extLst>
          </p:cNvPr>
          <p:cNvPicPr>
            <a:picLocks noChangeAspect="1"/>
          </p:cNvPicPr>
          <p:nvPr/>
        </p:nvPicPr>
        <p:blipFill>
          <a:blip r:embed="rId4"/>
          <a:stretch>
            <a:fillRect/>
          </a:stretch>
        </p:blipFill>
        <p:spPr>
          <a:xfrm>
            <a:off x="4572000" y="1470076"/>
            <a:ext cx="4081260" cy="2060139"/>
          </a:xfrm>
          <a:prstGeom prst="rect">
            <a:avLst/>
          </a:prstGeom>
        </p:spPr>
      </p:pic>
    </p:spTree>
    <p:extLst>
      <p:ext uri="{BB962C8B-B14F-4D97-AF65-F5344CB8AC3E}">
        <p14:creationId xmlns:p14="http://schemas.microsoft.com/office/powerpoint/2010/main" val="32130066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sz="1200" dirty="0"/>
              <a:t>The exhibit below shows the projected liquidity lock-up of the Current Policy allocation in the Base Case economic scenario</a:t>
            </a:r>
          </a:p>
        </p:txBody>
      </p:sp>
      <p:graphicFrame>
        <p:nvGraphicFramePr>
          <p:cNvPr id="78120" name="Group 296"/>
          <p:cNvGraphicFramePr>
            <a:graphicFrameLocks noGrp="1"/>
          </p:cNvGraphicFramePr>
          <p:nvPr>
            <p:extLst>
              <p:ext uri="{D42A27DB-BD31-4B8C-83A1-F6EECF244321}">
                <p14:modId xmlns:p14="http://schemas.microsoft.com/office/powerpoint/2010/main" val="2432603638"/>
              </p:ext>
            </p:extLst>
          </p:nvPr>
        </p:nvGraphicFramePr>
        <p:xfrm>
          <a:off x="822959" y="1266094"/>
          <a:ext cx="6766560" cy="2194560"/>
        </p:xfrm>
        <a:graphic>
          <a:graphicData uri="http://schemas.openxmlformats.org/drawingml/2006/table">
            <a:tbl>
              <a:tblPr/>
              <a:tblGrid>
                <a:gridCol w="173736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tblGrid>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0" u="none" strike="noStrike" cap="none" normalizeH="0" baseline="0" dirty="0">
                          <a:ln>
                            <a:noFill/>
                          </a:ln>
                          <a:solidFill>
                            <a:schemeClr val="bg1"/>
                          </a:solidFill>
                          <a:effectLst/>
                          <a:latin typeface="Arial" charset="0"/>
                          <a:ea typeface="MS PGothic" pitchFamily="34" charset="-128"/>
                        </a:rPr>
                        <a:t>Asset Allocation</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extLst>
                  <a:ext uri="{0D108BD9-81ED-4DB2-BD59-A6C34878D82A}">
                    <a16:rowId xmlns:a16="http://schemas.microsoft.com/office/drawing/2014/main" val="10000"/>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Risk-Reducing Assets</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dirty="0">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Liquid Return-Seeking</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1" u="none" strike="noStrike" cap="none" normalizeH="0" baseline="0" dirty="0">
                          <a:ln>
                            <a:noFill/>
                          </a:ln>
                          <a:solidFill>
                            <a:srgbClr val="000000"/>
                          </a:solidFill>
                          <a:effectLst/>
                          <a:latin typeface="Arial" charset="0"/>
                          <a:ea typeface="MS PGothic" pitchFamily="34" charset="-128"/>
                        </a:rPr>
                        <a:t>Total 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extLst>
                  <a:ext uri="{0D108BD9-81ED-4DB2-BD59-A6C34878D82A}">
                    <a16:rowId xmlns:a16="http://schemas.microsoft.com/office/drawing/2014/main" val="10003"/>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Quasi-Liquid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4"/>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Illiquid: 5-10 Year Lock-up</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defRPr/>
                      </a:pPr>
                      <a:r>
                        <a:rPr kumimoji="0" lang="en-US" sz="900" b="0" i="0" u="none" strike="noStrike" cap="none" normalizeH="0" baseline="0" dirty="0">
                          <a:ln>
                            <a:noFill/>
                          </a:ln>
                          <a:solidFill>
                            <a:srgbClr val="000000"/>
                          </a:solidFill>
                          <a:effectLst/>
                          <a:latin typeface="Arial" charset="0"/>
                          <a:ea typeface="MS PGothic" pitchFamily="34" charset="-128"/>
                        </a:rPr>
                        <a:t>Illiquid: 10+ Year Lock-up</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1" u="none" strike="noStrike" cap="none" normalizeH="0" baseline="0" dirty="0">
                          <a:ln>
                            <a:noFill/>
                          </a:ln>
                          <a:solidFill>
                            <a:srgbClr val="000000"/>
                          </a:solidFill>
                          <a:effectLst/>
                          <a:latin typeface="Arial" charset="0"/>
                          <a:ea typeface="MS PGothic" pitchFamily="34" charset="-128"/>
                        </a:rPr>
                        <a:t>Total Quasi + Illiquid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dirty="0">
                          <a:solidFill>
                            <a:srgbClr val="000000"/>
                          </a:solidFill>
                          <a:effectLst/>
                          <a:latin typeface="Arial" panose="020B0604020202020204" pitchFamily="34" charset="0"/>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p:txBody>
          <a:bodyPr/>
          <a:lstStyle/>
          <a:p>
            <a:r>
              <a:rPr lang="en-GB" altLang="en-US" dirty="0"/>
              <a:t>Liquidity Analysis: Base Case Economic Scenario (continued)</a:t>
            </a:r>
            <a:br>
              <a:rPr lang="en-GB" altLang="en-US" dirty="0"/>
            </a:br>
            <a:r>
              <a:rPr lang="en-GB" altLang="en-US" sz="1600" dirty="0"/>
              <a:t>Current Policy </a:t>
            </a:r>
            <a:r>
              <a:rPr lang="en-US" altLang="en-US" sz="1600" dirty="0"/>
              <a:t>(5 Years of Normal Cost Only Contributions)</a:t>
            </a:r>
            <a:endParaRPr lang="en-US" sz="1200" dirty="0"/>
          </a:p>
        </p:txBody>
      </p:sp>
      <p:sp>
        <p:nvSpPr>
          <p:cNvPr id="7" name="TextBox 2">
            <a:extLst>
              <a:ext uri="{FF2B5EF4-FFF2-40B4-BE49-F238E27FC236}">
                <a16:creationId xmlns:a16="http://schemas.microsoft.com/office/drawing/2014/main" id="{0412CE10-031E-4F83-8286-AA5C1854C954}"/>
              </a:ext>
            </a:extLst>
          </p:cNvPr>
          <p:cNvSpPr txBox="1">
            <a:spLocks noChangeArrowheads="1"/>
          </p:cNvSpPr>
          <p:nvPr/>
        </p:nvSpPr>
        <p:spPr bwMode="auto">
          <a:xfrm>
            <a:off x="389325" y="4548827"/>
            <a:ext cx="7154475" cy="123111"/>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Note: Year 0 represents a starting point of June 30, 2021; Percentages may not sum to 100% due to rounding</a:t>
            </a:r>
          </a:p>
        </p:txBody>
      </p:sp>
    </p:spTree>
    <p:extLst>
      <p:ext uri="{BB962C8B-B14F-4D97-AF65-F5344CB8AC3E}">
        <p14:creationId xmlns:p14="http://schemas.microsoft.com/office/powerpoint/2010/main" val="25351224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123B10-BB13-4CBA-A53E-131C9C20411A}"/>
              </a:ext>
            </a:extLst>
          </p:cNvPr>
          <p:cNvPicPr>
            <a:picLocks noChangeAspect="1"/>
          </p:cNvPicPr>
          <p:nvPr/>
        </p:nvPicPr>
        <p:blipFill>
          <a:blip r:embed="rId2"/>
          <a:stretch>
            <a:fillRect/>
          </a:stretch>
        </p:blipFill>
        <p:spPr>
          <a:xfrm>
            <a:off x="1616284" y="1188722"/>
            <a:ext cx="5976960" cy="260931"/>
          </a:xfrm>
          <a:prstGeom prst="rect">
            <a:avLst/>
          </a:prstGeom>
        </p:spPr>
      </p:pic>
      <p:sp>
        <p:nvSpPr>
          <p:cNvPr id="3" name="Content Placeholder 2"/>
          <p:cNvSpPr>
            <a:spLocks noGrp="1"/>
          </p:cNvSpPr>
          <p:nvPr>
            <p:ph idx="1"/>
          </p:nvPr>
        </p:nvSpPr>
        <p:spPr>
          <a:xfrm>
            <a:off x="371256" y="858441"/>
            <a:ext cx="8443912" cy="3351609"/>
          </a:xfrm>
        </p:spPr>
        <p:txBody>
          <a:bodyPr/>
          <a:lstStyle/>
          <a:p>
            <a:r>
              <a:rPr lang="en-US" altLang="en-US" sz="1000" dirty="0"/>
              <a:t>The exhibit below shows the projected liquidity lock-up of the Current Policy allocation in the Recession economic scenario, assuming commitments are continued as expected</a:t>
            </a:r>
            <a:br>
              <a:rPr lang="en-US" altLang="en-US" sz="1000" dirty="0"/>
            </a:br>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endParaRPr lang="en-US" altLang="en-US" sz="1000" dirty="0"/>
          </a:p>
          <a:p>
            <a:pPr>
              <a:spcBef>
                <a:spcPts val="600"/>
              </a:spcBef>
            </a:pPr>
            <a:r>
              <a:rPr lang="en-US" altLang="en-US" sz="1000" b="1" dirty="0"/>
              <a:t>Key Takeaways:</a:t>
            </a:r>
          </a:p>
          <a:p>
            <a:pPr marL="168275" lvl="1" indent="-165100"/>
            <a:r>
              <a:rPr lang="en-US" sz="1000" dirty="0"/>
              <a:t>Commitments to illiquid alternatives are maintained at the steady state level, but recessionary markets cause the total portfolio to shrink</a:t>
            </a:r>
          </a:p>
          <a:p>
            <a:pPr marL="168275" lvl="1" indent="-165100"/>
            <a:r>
              <a:rPr lang="en-US" sz="1000" dirty="0"/>
              <a:t>Total illiquid and quasi-liquid assets are projected to reach as high as 38% of the Plan due to shrinking market value of the total Plan in this scenario</a:t>
            </a:r>
          </a:p>
          <a:p>
            <a:pPr marL="168275" lvl="1" indent="-165100"/>
            <a:r>
              <a:rPr lang="en-US" sz="1000" dirty="0"/>
              <a:t>There would not be a concern with the ability to pay benefits</a:t>
            </a:r>
          </a:p>
          <a:p>
            <a:pPr marL="168275" lvl="1" indent="-165100"/>
            <a:r>
              <a:rPr lang="en-US" sz="1000" dirty="0"/>
              <a:t>FRS may need to redeem some quasi-liquid assets to stay close to its target allocation</a:t>
            </a:r>
          </a:p>
        </p:txBody>
      </p:sp>
      <p:sp>
        <p:nvSpPr>
          <p:cNvPr id="2" name="Title 1"/>
          <p:cNvSpPr>
            <a:spLocks noGrp="1"/>
          </p:cNvSpPr>
          <p:nvPr>
            <p:ph type="title"/>
          </p:nvPr>
        </p:nvSpPr>
        <p:spPr/>
        <p:txBody>
          <a:bodyPr/>
          <a:lstStyle/>
          <a:p>
            <a:r>
              <a:rPr lang="en-GB" altLang="en-US" dirty="0"/>
              <a:t>Liquidity Analysis: Recession Economic Scenario</a:t>
            </a:r>
            <a:br>
              <a:rPr lang="en-GB" altLang="en-US" dirty="0"/>
            </a:br>
            <a:r>
              <a:rPr lang="en-GB" altLang="en-US" sz="1600" dirty="0"/>
              <a:t>Current Policy </a:t>
            </a:r>
            <a:r>
              <a:rPr lang="en-US" altLang="en-US" sz="1600" dirty="0"/>
              <a:t>(5 Years of Normal Cost Only Contributions)</a:t>
            </a:r>
            <a:endParaRPr lang="en-US" sz="1200" dirty="0"/>
          </a:p>
        </p:txBody>
      </p:sp>
      <p:sp>
        <p:nvSpPr>
          <p:cNvPr id="9" name="TextBox 2">
            <a:extLst>
              <a:ext uri="{FF2B5EF4-FFF2-40B4-BE49-F238E27FC236}">
                <a16:creationId xmlns:a16="http://schemas.microsoft.com/office/drawing/2014/main" id="{DC40D231-0A3C-40F2-BC1E-2FFC7BE855DD}"/>
              </a:ext>
            </a:extLst>
          </p:cNvPr>
          <p:cNvSpPr txBox="1">
            <a:spLocks noChangeArrowheads="1"/>
          </p:cNvSpPr>
          <p:nvPr/>
        </p:nvSpPr>
        <p:spPr bwMode="auto">
          <a:xfrm>
            <a:off x="389325" y="4548827"/>
            <a:ext cx="7154475" cy="123111"/>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Note: Year 0 represents a starting point of June 30, 2021</a:t>
            </a:r>
          </a:p>
        </p:txBody>
      </p:sp>
      <p:pic>
        <p:nvPicPr>
          <p:cNvPr id="5" name="Picture 4">
            <a:extLst>
              <a:ext uri="{FF2B5EF4-FFF2-40B4-BE49-F238E27FC236}">
                <a16:creationId xmlns:a16="http://schemas.microsoft.com/office/drawing/2014/main" id="{1D810097-2008-4CA8-AD7B-15B378EEDF86}"/>
              </a:ext>
            </a:extLst>
          </p:cNvPr>
          <p:cNvPicPr>
            <a:picLocks noChangeAspect="1"/>
          </p:cNvPicPr>
          <p:nvPr/>
        </p:nvPicPr>
        <p:blipFill>
          <a:blip r:embed="rId3"/>
          <a:stretch>
            <a:fillRect/>
          </a:stretch>
        </p:blipFill>
        <p:spPr>
          <a:xfrm>
            <a:off x="365760" y="1371600"/>
            <a:ext cx="4073457" cy="2036728"/>
          </a:xfrm>
          <a:prstGeom prst="rect">
            <a:avLst/>
          </a:prstGeom>
        </p:spPr>
      </p:pic>
      <p:pic>
        <p:nvPicPr>
          <p:cNvPr id="6" name="Picture 5">
            <a:extLst>
              <a:ext uri="{FF2B5EF4-FFF2-40B4-BE49-F238E27FC236}">
                <a16:creationId xmlns:a16="http://schemas.microsoft.com/office/drawing/2014/main" id="{DE41CE5E-336D-4A74-A6B4-4A52B02DB088}"/>
              </a:ext>
            </a:extLst>
          </p:cNvPr>
          <p:cNvPicPr>
            <a:picLocks noChangeAspect="1"/>
          </p:cNvPicPr>
          <p:nvPr/>
        </p:nvPicPr>
        <p:blipFill>
          <a:blip r:embed="rId4"/>
          <a:stretch>
            <a:fillRect/>
          </a:stretch>
        </p:blipFill>
        <p:spPr>
          <a:xfrm>
            <a:off x="4572000" y="1371600"/>
            <a:ext cx="4081260" cy="2060139"/>
          </a:xfrm>
          <a:prstGeom prst="rect">
            <a:avLst/>
          </a:prstGeom>
        </p:spPr>
      </p:pic>
    </p:spTree>
    <p:extLst>
      <p:ext uri="{BB962C8B-B14F-4D97-AF65-F5344CB8AC3E}">
        <p14:creationId xmlns:p14="http://schemas.microsoft.com/office/powerpoint/2010/main" val="42399158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sz="1100" dirty="0"/>
              <a:t>The exhibit below shows the projected liquidity lock-up of the Current Policy allocation in the Recession economic scenario</a:t>
            </a:r>
          </a:p>
        </p:txBody>
      </p:sp>
      <p:graphicFrame>
        <p:nvGraphicFramePr>
          <p:cNvPr id="78120" name="Group 296"/>
          <p:cNvGraphicFramePr>
            <a:graphicFrameLocks noGrp="1"/>
          </p:cNvGraphicFramePr>
          <p:nvPr>
            <p:extLst>
              <p:ext uri="{D42A27DB-BD31-4B8C-83A1-F6EECF244321}">
                <p14:modId xmlns:p14="http://schemas.microsoft.com/office/powerpoint/2010/main" val="2996658502"/>
              </p:ext>
            </p:extLst>
          </p:nvPr>
        </p:nvGraphicFramePr>
        <p:xfrm>
          <a:off x="1188720" y="1188720"/>
          <a:ext cx="6766560" cy="2194560"/>
        </p:xfrm>
        <a:graphic>
          <a:graphicData uri="http://schemas.openxmlformats.org/drawingml/2006/table">
            <a:tbl>
              <a:tblPr/>
              <a:tblGrid>
                <a:gridCol w="173736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tblGrid>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0" u="none" strike="noStrike" cap="none" normalizeH="0" baseline="0" dirty="0">
                          <a:ln>
                            <a:noFill/>
                          </a:ln>
                          <a:solidFill>
                            <a:schemeClr val="bg1"/>
                          </a:solidFill>
                          <a:effectLst/>
                          <a:latin typeface="Arial" charset="0"/>
                          <a:ea typeface="MS PGothic" pitchFamily="34" charset="-128"/>
                        </a:rPr>
                        <a:t>Asset Allocation</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extLst>
                  <a:ext uri="{0D108BD9-81ED-4DB2-BD59-A6C34878D82A}">
                    <a16:rowId xmlns:a16="http://schemas.microsoft.com/office/drawing/2014/main" val="10000"/>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Risk-Reducing Assets</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dirty="0">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Liquid Return-Seeking</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1" u="none" strike="noStrike" cap="none" normalizeH="0" baseline="0" dirty="0">
                          <a:ln>
                            <a:noFill/>
                          </a:ln>
                          <a:solidFill>
                            <a:srgbClr val="000000"/>
                          </a:solidFill>
                          <a:effectLst/>
                          <a:latin typeface="Arial" charset="0"/>
                          <a:ea typeface="MS PGothic" pitchFamily="34" charset="-128"/>
                        </a:rPr>
                        <a:t>Total 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extLst>
                  <a:ext uri="{0D108BD9-81ED-4DB2-BD59-A6C34878D82A}">
                    <a16:rowId xmlns:a16="http://schemas.microsoft.com/office/drawing/2014/main" val="10003"/>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Quasi-Liquid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4"/>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Illiquid: 5-10 Year Lock-up</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defRPr/>
                      </a:pPr>
                      <a:r>
                        <a:rPr kumimoji="0" lang="en-US" sz="900" b="0" i="0" u="none" strike="noStrike" cap="none" normalizeH="0" baseline="0" dirty="0">
                          <a:ln>
                            <a:noFill/>
                          </a:ln>
                          <a:solidFill>
                            <a:srgbClr val="000000"/>
                          </a:solidFill>
                          <a:effectLst/>
                          <a:latin typeface="Arial" charset="0"/>
                          <a:ea typeface="MS PGothic" pitchFamily="34" charset="-128"/>
                        </a:rPr>
                        <a:t>Illiquid: 10+ Year Lock-up</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1" u="none" strike="noStrike" cap="none" normalizeH="0" baseline="0" dirty="0">
                          <a:ln>
                            <a:noFill/>
                          </a:ln>
                          <a:solidFill>
                            <a:srgbClr val="000000"/>
                          </a:solidFill>
                          <a:effectLst/>
                          <a:latin typeface="Arial" charset="0"/>
                          <a:ea typeface="MS PGothic" pitchFamily="34" charset="-128"/>
                        </a:rPr>
                        <a:t>Total Quasi + Illiquid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dirty="0">
                          <a:solidFill>
                            <a:srgbClr val="000000"/>
                          </a:solidFill>
                          <a:effectLst/>
                          <a:latin typeface="Arial" panose="020B0604020202020204" pitchFamily="34" charset="0"/>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p:txBody>
          <a:bodyPr/>
          <a:lstStyle/>
          <a:p>
            <a:r>
              <a:rPr lang="en-GB" altLang="en-US" dirty="0"/>
              <a:t>Liquidity Analysis: Recession Economic Scenario (continued)</a:t>
            </a:r>
            <a:br>
              <a:rPr lang="en-GB" altLang="en-US" dirty="0"/>
            </a:br>
            <a:r>
              <a:rPr lang="en-GB" altLang="en-US" sz="1600" dirty="0"/>
              <a:t>Current Policy </a:t>
            </a:r>
            <a:r>
              <a:rPr lang="en-US" altLang="en-US" sz="1600" dirty="0"/>
              <a:t>(5 Years of Normal Cost Only Contributions)</a:t>
            </a:r>
            <a:endParaRPr lang="en-US" sz="1200" dirty="0"/>
          </a:p>
        </p:txBody>
      </p:sp>
      <p:sp>
        <p:nvSpPr>
          <p:cNvPr id="6" name="TextBox 2">
            <a:extLst>
              <a:ext uri="{FF2B5EF4-FFF2-40B4-BE49-F238E27FC236}">
                <a16:creationId xmlns:a16="http://schemas.microsoft.com/office/drawing/2014/main" id="{BB056B52-BD53-4349-8563-CB982D741EAF}"/>
              </a:ext>
            </a:extLst>
          </p:cNvPr>
          <p:cNvSpPr txBox="1">
            <a:spLocks noChangeArrowheads="1"/>
          </p:cNvSpPr>
          <p:nvPr/>
        </p:nvSpPr>
        <p:spPr bwMode="auto">
          <a:xfrm>
            <a:off x="389325" y="4548827"/>
            <a:ext cx="7154475" cy="123111"/>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Note: Year 0 represents a starting point of June 30, 2021; Percentages may not sum to 100% due to rounding</a:t>
            </a:r>
          </a:p>
        </p:txBody>
      </p:sp>
    </p:spTree>
    <p:extLst>
      <p:ext uri="{BB962C8B-B14F-4D97-AF65-F5344CB8AC3E}">
        <p14:creationId xmlns:p14="http://schemas.microsoft.com/office/powerpoint/2010/main" val="35522832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59B3ED-86FD-4673-BDE6-01FC9C73C522}"/>
              </a:ext>
            </a:extLst>
          </p:cNvPr>
          <p:cNvPicPr>
            <a:picLocks noChangeAspect="1"/>
          </p:cNvPicPr>
          <p:nvPr/>
        </p:nvPicPr>
        <p:blipFill>
          <a:blip r:embed="rId2"/>
          <a:stretch>
            <a:fillRect/>
          </a:stretch>
        </p:blipFill>
        <p:spPr>
          <a:xfrm>
            <a:off x="1616284" y="1174654"/>
            <a:ext cx="5976960" cy="260931"/>
          </a:xfrm>
          <a:prstGeom prst="rect">
            <a:avLst/>
          </a:prstGeom>
        </p:spPr>
      </p:pic>
      <p:sp>
        <p:nvSpPr>
          <p:cNvPr id="3" name="Content Placeholder 2"/>
          <p:cNvSpPr>
            <a:spLocks noGrp="1"/>
          </p:cNvSpPr>
          <p:nvPr>
            <p:ph idx="1"/>
          </p:nvPr>
        </p:nvSpPr>
        <p:spPr>
          <a:xfrm>
            <a:off x="365759" y="858441"/>
            <a:ext cx="8468751" cy="3351609"/>
          </a:xfrm>
        </p:spPr>
        <p:txBody>
          <a:bodyPr/>
          <a:lstStyle/>
          <a:p>
            <a:r>
              <a:rPr lang="en-US" altLang="en-US" sz="1000" dirty="0"/>
              <a:t>The exhibit below shows the projected liquidity lock-up of the Current Policy allocation in the Dark Skies economic scenario, assuming commitments are continued as expected</a:t>
            </a:r>
            <a:endParaRPr lang="en-US" altLang="en-US" sz="1000" b="1" dirty="0"/>
          </a:p>
          <a:p>
            <a:endParaRPr lang="en-US" altLang="en-US" sz="1000" b="1" dirty="0"/>
          </a:p>
          <a:p>
            <a:endParaRPr lang="en-US" altLang="en-US" sz="1000" b="1" dirty="0"/>
          </a:p>
          <a:p>
            <a:endParaRPr lang="en-US" altLang="en-US" sz="1000" b="1" dirty="0"/>
          </a:p>
          <a:p>
            <a:endParaRPr lang="en-US" altLang="en-US" sz="1000" b="1" dirty="0"/>
          </a:p>
          <a:p>
            <a:endParaRPr lang="en-US" altLang="en-US" sz="1000" b="1" dirty="0"/>
          </a:p>
          <a:p>
            <a:endParaRPr lang="en-US" altLang="en-US" sz="1000" b="1" dirty="0"/>
          </a:p>
          <a:p>
            <a:endParaRPr lang="en-US" altLang="en-US" sz="1000" b="1" dirty="0"/>
          </a:p>
          <a:p>
            <a:endParaRPr lang="en-US" altLang="en-US" sz="1000" b="1" dirty="0"/>
          </a:p>
          <a:p>
            <a:r>
              <a:rPr lang="en-US" altLang="en-US" sz="1000" b="1" dirty="0"/>
              <a:t/>
            </a:r>
            <a:br>
              <a:rPr lang="en-US" altLang="en-US" sz="1000" b="1" dirty="0"/>
            </a:br>
            <a:endParaRPr lang="en-US" altLang="en-US" sz="1000" b="1" dirty="0"/>
          </a:p>
          <a:p>
            <a:endParaRPr lang="en-US" altLang="en-US" sz="1000" b="1" dirty="0"/>
          </a:p>
          <a:p>
            <a:pPr>
              <a:spcBef>
                <a:spcPts val="600"/>
              </a:spcBef>
            </a:pPr>
            <a:r>
              <a:rPr lang="en-US" altLang="en-US" sz="1000" b="1" dirty="0"/>
              <a:t>Key Takeaways:</a:t>
            </a:r>
          </a:p>
          <a:p>
            <a:pPr marL="168275" lvl="1" indent="-165100"/>
            <a:r>
              <a:rPr lang="en-US" sz="1000" dirty="0"/>
              <a:t>Commitments to illiquid alternatives are maintained at the steady state level, but subpar markets cause the total portfolio to shrink</a:t>
            </a:r>
          </a:p>
          <a:p>
            <a:pPr marL="168275" lvl="1" indent="-165100"/>
            <a:r>
              <a:rPr lang="en-US" sz="1000" dirty="0"/>
              <a:t>Total illiquid and quasi-liquid assets are projected to reach as high as 61% of the Plan due to shrinking market value of the total Plan in this scenario</a:t>
            </a:r>
          </a:p>
          <a:p>
            <a:pPr marL="168275" lvl="1" indent="-165100"/>
            <a:r>
              <a:rPr lang="en-US" sz="1000" dirty="0"/>
              <a:t>There would not be a concern with the ability to pay benefits</a:t>
            </a:r>
          </a:p>
          <a:p>
            <a:pPr marL="168275" lvl="1" indent="-165100"/>
            <a:r>
              <a:rPr lang="en-US" sz="1000" dirty="0"/>
              <a:t>FRS may need to redeem some quasi-liquid assets and/or pare back future commitments to stay closer to the target allocation</a:t>
            </a:r>
          </a:p>
        </p:txBody>
      </p:sp>
      <p:sp>
        <p:nvSpPr>
          <p:cNvPr id="2" name="Title 1"/>
          <p:cNvSpPr>
            <a:spLocks noGrp="1"/>
          </p:cNvSpPr>
          <p:nvPr>
            <p:ph type="title"/>
          </p:nvPr>
        </p:nvSpPr>
        <p:spPr/>
        <p:txBody>
          <a:bodyPr/>
          <a:lstStyle/>
          <a:p>
            <a:r>
              <a:rPr lang="en-GB" altLang="en-US" dirty="0"/>
              <a:t>Liquidity Analysis: Dark Skies Economic Scenario</a:t>
            </a:r>
            <a:br>
              <a:rPr lang="en-GB" altLang="en-US" dirty="0"/>
            </a:br>
            <a:r>
              <a:rPr lang="en-GB" altLang="en-US" sz="1600" dirty="0"/>
              <a:t>Current Policy </a:t>
            </a:r>
            <a:r>
              <a:rPr lang="en-US" altLang="en-US" sz="1600" dirty="0"/>
              <a:t>(5 Years of Normal Cost Only Contributions)</a:t>
            </a:r>
            <a:endParaRPr lang="en-US" sz="1200" dirty="0"/>
          </a:p>
        </p:txBody>
      </p:sp>
      <p:sp>
        <p:nvSpPr>
          <p:cNvPr id="9" name="TextBox 2">
            <a:extLst>
              <a:ext uri="{FF2B5EF4-FFF2-40B4-BE49-F238E27FC236}">
                <a16:creationId xmlns:a16="http://schemas.microsoft.com/office/drawing/2014/main" id="{5D17FB31-6958-409D-AD6A-C5848EB85607}"/>
              </a:ext>
            </a:extLst>
          </p:cNvPr>
          <p:cNvSpPr txBox="1">
            <a:spLocks noChangeArrowheads="1"/>
          </p:cNvSpPr>
          <p:nvPr/>
        </p:nvSpPr>
        <p:spPr bwMode="auto">
          <a:xfrm>
            <a:off x="389325" y="4548827"/>
            <a:ext cx="7154475" cy="123111"/>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Note: Year 0 represents a starting point of June 30, 2021</a:t>
            </a:r>
          </a:p>
        </p:txBody>
      </p:sp>
      <p:pic>
        <p:nvPicPr>
          <p:cNvPr id="4" name="Picture 3">
            <a:extLst>
              <a:ext uri="{FF2B5EF4-FFF2-40B4-BE49-F238E27FC236}">
                <a16:creationId xmlns:a16="http://schemas.microsoft.com/office/drawing/2014/main" id="{AEFF9C06-AFF6-4AFD-ABEB-ECBDCF5FD92E}"/>
              </a:ext>
            </a:extLst>
          </p:cNvPr>
          <p:cNvPicPr>
            <a:picLocks noChangeAspect="1"/>
          </p:cNvPicPr>
          <p:nvPr/>
        </p:nvPicPr>
        <p:blipFill>
          <a:blip r:embed="rId3"/>
          <a:stretch>
            <a:fillRect/>
          </a:stretch>
        </p:blipFill>
        <p:spPr>
          <a:xfrm>
            <a:off x="365760" y="1371600"/>
            <a:ext cx="4073457" cy="2036728"/>
          </a:xfrm>
          <a:prstGeom prst="rect">
            <a:avLst/>
          </a:prstGeom>
        </p:spPr>
      </p:pic>
      <p:pic>
        <p:nvPicPr>
          <p:cNvPr id="7" name="Picture 6">
            <a:extLst>
              <a:ext uri="{FF2B5EF4-FFF2-40B4-BE49-F238E27FC236}">
                <a16:creationId xmlns:a16="http://schemas.microsoft.com/office/drawing/2014/main" id="{588DBA87-AD65-4AC8-B774-799889B5FDDF}"/>
              </a:ext>
            </a:extLst>
          </p:cNvPr>
          <p:cNvPicPr>
            <a:picLocks noChangeAspect="1"/>
          </p:cNvPicPr>
          <p:nvPr/>
        </p:nvPicPr>
        <p:blipFill>
          <a:blip r:embed="rId4"/>
          <a:stretch>
            <a:fillRect/>
          </a:stretch>
        </p:blipFill>
        <p:spPr>
          <a:xfrm>
            <a:off x="4572000" y="1371600"/>
            <a:ext cx="4081260" cy="2060139"/>
          </a:xfrm>
          <a:prstGeom prst="rect">
            <a:avLst/>
          </a:prstGeom>
        </p:spPr>
      </p:pic>
    </p:spTree>
    <p:extLst>
      <p:ext uri="{BB962C8B-B14F-4D97-AF65-F5344CB8AC3E}">
        <p14:creationId xmlns:p14="http://schemas.microsoft.com/office/powerpoint/2010/main" val="3948544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sz="1050" dirty="0"/>
              <a:t>The exhibit below shows the projected liquidity lock-up of the Current Policy allocation in the Dark Skies economic scenario</a:t>
            </a:r>
          </a:p>
        </p:txBody>
      </p:sp>
      <p:graphicFrame>
        <p:nvGraphicFramePr>
          <p:cNvPr id="78120" name="Group 296"/>
          <p:cNvGraphicFramePr>
            <a:graphicFrameLocks noGrp="1"/>
          </p:cNvGraphicFramePr>
          <p:nvPr>
            <p:extLst>
              <p:ext uri="{D42A27DB-BD31-4B8C-83A1-F6EECF244321}">
                <p14:modId xmlns:p14="http://schemas.microsoft.com/office/powerpoint/2010/main" val="2500509009"/>
              </p:ext>
            </p:extLst>
          </p:nvPr>
        </p:nvGraphicFramePr>
        <p:xfrm>
          <a:off x="1188720" y="1188720"/>
          <a:ext cx="6766560" cy="2194560"/>
        </p:xfrm>
        <a:graphic>
          <a:graphicData uri="http://schemas.openxmlformats.org/drawingml/2006/table">
            <a:tbl>
              <a:tblPr/>
              <a:tblGrid>
                <a:gridCol w="173736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tblGrid>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0" u="none" strike="noStrike" cap="none" normalizeH="0" baseline="0" dirty="0">
                          <a:ln>
                            <a:noFill/>
                          </a:ln>
                          <a:solidFill>
                            <a:schemeClr val="bg1"/>
                          </a:solidFill>
                          <a:effectLst/>
                          <a:latin typeface="Arial" charset="0"/>
                          <a:ea typeface="MS PGothic" pitchFamily="34" charset="-128"/>
                        </a:rPr>
                        <a:t>Asset Allocation</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tc>
                  <a:txBody>
                    <a:bodyPr/>
                    <a:lstStyle/>
                    <a:p>
                      <a:pPr algn="ctr" fontAlgn="b"/>
                      <a:r>
                        <a:rPr lang="en-US" sz="900" b="1" i="0" u="none" strike="noStrike" dirty="0">
                          <a:solidFill>
                            <a:schemeClr val="bg1"/>
                          </a:solidFill>
                          <a:effectLst/>
                          <a:latin typeface="Arial"/>
                        </a:rPr>
                        <a:t>Year 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D4F53"/>
                    </a:solidFill>
                  </a:tcPr>
                </a:tc>
                <a:extLst>
                  <a:ext uri="{0D108BD9-81ED-4DB2-BD59-A6C34878D82A}">
                    <a16:rowId xmlns:a16="http://schemas.microsoft.com/office/drawing/2014/main" val="10000"/>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Risk-Reducing Assets</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dirty="0">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Liquid Return-Seeking</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1" u="none" strike="noStrike" cap="none" normalizeH="0" baseline="0" dirty="0">
                          <a:ln>
                            <a:noFill/>
                          </a:ln>
                          <a:solidFill>
                            <a:srgbClr val="000000"/>
                          </a:solidFill>
                          <a:effectLst/>
                          <a:latin typeface="Arial" charset="0"/>
                          <a:ea typeface="MS PGothic" pitchFamily="34" charset="-128"/>
                        </a:rPr>
                        <a:t>Total 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extLst>
                  <a:ext uri="{0D108BD9-81ED-4DB2-BD59-A6C34878D82A}">
                    <a16:rowId xmlns:a16="http://schemas.microsoft.com/office/drawing/2014/main" val="10003"/>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Quasi-Liquid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4"/>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0" i="0" u="none" strike="noStrike" cap="none" normalizeH="0" baseline="0" dirty="0">
                          <a:ln>
                            <a:noFill/>
                          </a:ln>
                          <a:solidFill>
                            <a:srgbClr val="000000"/>
                          </a:solidFill>
                          <a:effectLst/>
                          <a:latin typeface="Arial" charset="0"/>
                          <a:ea typeface="MS PGothic" pitchFamily="34" charset="-128"/>
                        </a:rPr>
                        <a:t>Illiquid: 5-10 Year Lock-up</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defRPr/>
                      </a:pPr>
                      <a:r>
                        <a:rPr kumimoji="0" lang="en-US" sz="900" b="0" i="0" u="none" strike="noStrike" cap="none" normalizeH="0" baseline="0" dirty="0">
                          <a:ln>
                            <a:noFill/>
                          </a:ln>
                          <a:solidFill>
                            <a:srgbClr val="000000"/>
                          </a:solidFill>
                          <a:effectLst/>
                          <a:latin typeface="Arial" charset="0"/>
                          <a:ea typeface="MS PGothic" pitchFamily="34" charset="-128"/>
                        </a:rPr>
                        <a:t>Illiquid: 10+ Year Lock-up</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en-US" sz="900" b="0" i="0" u="none" strike="noStrike">
                          <a:solidFill>
                            <a:srgbClr val="000000"/>
                          </a:solidFill>
                          <a:effectLst/>
                          <a:latin typeface="Arial" panose="020B0604020202020204" pitchFamily="34" charset="0"/>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20">
                <a:tc>
                  <a:txBody>
                    <a:bodyPr/>
                    <a:lstStyle/>
                    <a:p>
                      <a:pPr marL="0" marR="0" lvl="0" indent="0" algn="l" defTabSz="914400" rtl="0" eaLnBrk="1" fontAlgn="b" latinLnBrk="0" hangingPunct="1">
                        <a:lnSpc>
                          <a:spcPct val="100000"/>
                        </a:lnSpc>
                        <a:spcBef>
                          <a:spcPct val="0"/>
                        </a:spcBef>
                        <a:spcAft>
                          <a:spcPct val="25000"/>
                        </a:spcAft>
                        <a:buClrTx/>
                        <a:buSzTx/>
                        <a:buFontTx/>
                        <a:buNone/>
                        <a:tabLst/>
                      </a:pPr>
                      <a:r>
                        <a:rPr kumimoji="0" lang="en-US" sz="900" b="1" i="1" u="none" strike="noStrike" cap="none" normalizeH="0" baseline="0" dirty="0">
                          <a:ln>
                            <a:noFill/>
                          </a:ln>
                          <a:solidFill>
                            <a:srgbClr val="000000"/>
                          </a:solidFill>
                          <a:effectLst/>
                          <a:latin typeface="Arial" charset="0"/>
                          <a:ea typeface="MS PGothic" pitchFamily="34" charset="-128"/>
                        </a:rPr>
                        <a:t>Total Quasi + Illiquid</a:t>
                      </a:r>
                    </a:p>
                  </a:txBody>
                  <a:tcPr marL="68580" marR="68580" marT="34277" marB="3427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a:solidFill>
                            <a:srgbClr val="000000"/>
                          </a:solidFill>
                          <a:effectLst/>
                          <a:latin typeface="Arial" panose="020B0604020202020204" pitchFamily="34" charset="0"/>
                        </a:rPr>
                        <a:t>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tc>
                  <a:txBody>
                    <a:bodyPr/>
                    <a:lstStyle/>
                    <a:p>
                      <a:pPr algn="ctr" fontAlgn="ctr"/>
                      <a:r>
                        <a:rPr lang="en-US" sz="900" b="1" i="0" u="none" strike="noStrike" dirty="0">
                          <a:solidFill>
                            <a:srgbClr val="000000"/>
                          </a:solidFill>
                          <a:effectLst/>
                          <a:latin typeface="Arial" panose="020B0604020202020204" pitchFamily="34" charset="0"/>
                        </a:rPr>
                        <a:t>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9CAC8"/>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p:txBody>
          <a:bodyPr/>
          <a:lstStyle/>
          <a:p>
            <a:r>
              <a:rPr lang="en-GB" altLang="en-US" dirty="0"/>
              <a:t>Liquidity Analysis: Dark Skies Economic Scenario (continued)</a:t>
            </a:r>
            <a:br>
              <a:rPr lang="en-GB" altLang="en-US" dirty="0"/>
            </a:br>
            <a:r>
              <a:rPr lang="en-GB" altLang="en-US" sz="1600" dirty="0"/>
              <a:t>Current Policy </a:t>
            </a:r>
            <a:r>
              <a:rPr lang="en-US" altLang="en-US" sz="1600" dirty="0"/>
              <a:t>(5 Years of Normal Cost Only Contributions)</a:t>
            </a:r>
            <a:endParaRPr lang="en-US" sz="1200" dirty="0"/>
          </a:p>
        </p:txBody>
      </p:sp>
      <p:sp>
        <p:nvSpPr>
          <p:cNvPr id="6" name="TextBox 2">
            <a:extLst>
              <a:ext uri="{FF2B5EF4-FFF2-40B4-BE49-F238E27FC236}">
                <a16:creationId xmlns:a16="http://schemas.microsoft.com/office/drawing/2014/main" id="{6EFC612E-34D7-4DB9-9764-985378702100}"/>
              </a:ext>
            </a:extLst>
          </p:cNvPr>
          <p:cNvSpPr txBox="1">
            <a:spLocks noChangeArrowheads="1"/>
          </p:cNvSpPr>
          <p:nvPr/>
        </p:nvSpPr>
        <p:spPr bwMode="auto">
          <a:xfrm>
            <a:off x="389325" y="4548827"/>
            <a:ext cx="7154475" cy="123111"/>
          </a:xfrm>
          <a:prstGeom prst="rect">
            <a:avLst/>
          </a:prstGeom>
          <a:noFill/>
          <a:ln w="9525">
            <a:noFill/>
            <a:miter lim="800000"/>
            <a:headEnd/>
            <a:tailEnd/>
          </a:ln>
        </p:spPr>
        <p:txBody>
          <a:bodyPr wrap="square" lIns="0" tIns="0" rIns="0" bIns="0" anchor="b">
            <a:spAutoFit/>
          </a:bodyPr>
          <a:lstStyle/>
          <a:p>
            <a:pPr marL="42863" marR="0" lvl="0" indent="-42863" algn="l" defTabSz="914400" rtl="0" eaLnBrk="0" fontAlgn="base" latinLnBrk="0" hangingPunct="0">
              <a:lnSpc>
                <a:spcPct val="100000"/>
              </a:lnSpc>
              <a:spcBef>
                <a:spcPct val="0"/>
              </a:spcBef>
              <a:spcAft>
                <a:spcPct val="0"/>
              </a:spcAft>
              <a:buClrTx/>
              <a:buSzTx/>
              <a:buFontTx/>
              <a:buNone/>
              <a:tabLst>
                <a:tab pos="42863" algn="l"/>
              </a:tabLst>
              <a:defRPr/>
            </a:pPr>
            <a:r>
              <a:rPr kumimoji="0" lang="en-US" sz="800" b="0" i="0" u="none" strike="noStrike" kern="1200" cap="none" spc="0" normalizeH="0" baseline="0" noProof="0" dirty="0">
                <a:ln>
                  <a:noFill/>
                </a:ln>
                <a:solidFill>
                  <a:srgbClr val="4D4F53"/>
                </a:solidFill>
                <a:effectLst/>
                <a:uLnTx/>
                <a:uFillTx/>
                <a:latin typeface="Arial" panose="020B0604020202020204" pitchFamily="34" charset="0"/>
                <a:ea typeface="ＭＳ Ｐゴシック" pitchFamily="108" charset="-128"/>
                <a:cs typeface="Arial" panose="020B0604020202020204" pitchFamily="34" charset="0"/>
              </a:rPr>
              <a:t>Note: Year 0 represents a starting point of June 30, 2021; Percentages may not sum to 100% due to rounding</a:t>
            </a:r>
          </a:p>
        </p:txBody>
      </p:sp>
    </p:spTree>
    <p:extLst>
      <p:ext uri="{BB962C8B-B14F-4D97-AF65-F5344CB8AC3E}">
        <p14:creationId xmlns:p14="http://schemas.microsoft.com/office/powerpoint/2010/main" val="22179177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a:ext uri="{FF2B5EF4-FFF2-40B4-BE49-F238E27FC236}">
                <a16:creationId xmlns:a16="http://schemas.microsoft.com/office/drawing/2014/main" id="{30DEB2D6-4B75-4DA5-B2D0-E010463B5BD3}"/>
              </a:ext>
            </a:extLst>
          </p:cNvPr>
          <p:cNvSpPr>
            <a:spLocks noGrp="1" noChangeArrowheads="1"/>
          </p:cNvSpPr>
          <p:nvPr>
            <p:ph type="title"/>
          </p:nvPr>
        </p:nvSpPr>
        <p:spPr/>
        <p:txBody>
          <a:bodyPr/>
          <a:lstStyle/>
          <a:p>
            <a:r>
              <a:rPr lang="en-GB" altLang="en-US" dirty="0"/>
              <a:t>Recession Scenario</a:t>
            </a:r>
            <a:br>
              <a:rPr lang="en-GB" altLang="en-US" dirty="0"/>
            </a:br>
            <a:r>
              <a:rPr lang="en-GB" altLang="en-US" sz="1600" dirty="0"/>
              <a:t>Description</a:t>
            </a:r>
          </a:p>
        </p:txBody>
      </p:sp>
      <p:sp>
        <p:nvSpPr>
          <p:cNvPr id="7" name="Rectangle 3">
            <a:extLst>
              <a:ext uri="{FF2B5EF4-FFF2-40B4-BE49-F238E27FC236}">
                <a16:creationId xmlns:a16="http://schemas.microsoft.com/office/drawing/2014/main" id="{56958B2A-BB19-45FC-A702-46207BF3E6E0}"/>
              </a:ext>
            </a:extLst>
          </p:cNvPr>
          <p:cNvSpPr txBox="1">
            <a:spLocks noChangeArrowheads="1"/>
          </p:cNvSpPr>
          <p:nvPr/>
        </p:nvSpPr>
        <p:spPr bwMode="auto">
          <a:xfrm>
            <a:off x="365760" y="868680"/>
            <a:ext cx="4972929" cy="316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28600" indent="-228600">
              <a:spcBef>
                <a:spcPts val="400"/>
              </a:spcBef>
              <a:buClr>
                <a:schemeClr val="tx1"/>
              </a:buClr>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1pPr>
            <a:lvl2pPr marL="742950" indent="-285750">
              <a:spcBef>
                <a:spcPts val="400"/>
              </a:spcBef>
              <a:buClr>
                <a:schemeClr val="tx1"/>
              </a:buClr>
              <a:buChar char="–"/>
              <a:defRPr sz="1400">
                <a:solidFill>
                  <a:schemeClr val="tx1"/>
                </a:solidFill>
                <a:latin typeface="Arial" panose="020B0604020202020204" pitchFamily="34" charset="0"/>
                <a:ea typeface="MS PGothic" panose="020B0600070205080204" pitchFamily="34" charset="-128"/>
              </a:defRPr>
            </a:lvl2pPr>
            <a:lvl3pPr marL="1143000" indent="-228600">
              <a:spcBef>
                <a:spcPts val="400"/>
              </a:spcBef>
              <a:buClr>
                <a:schemeClr val="tx1"/>
              </a:buClr>
              <a:buChar char="•"/>
              <a:defRPr sz="1400">
                <a:solidFill>
                  <a:schemeClr val="tx1"/>
                </a:solidFill>
                <a:latin typeface="Arial" panose="020B0604020202020204" pitchFamily="34" charset="0"/>
                <a:ea typeface="MS PGothic" panose="020B0600070205080204" pitchFamily="34" charset="-128"/>
              </a:defRPr>
            </a:lvl3pPr>
            <a:lvl4pPr marL="1600200" indent="-228600">
              <a:spcBef>
                <a:spcPts val="400"/>
              </a:spcBef>
              <a:buClr>
                <a:schemeClr val="tx1"/>
              </a:buClr>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4pPr>
            <a:lvl5pPr marL="2057400" indent="-228600">
              <a:spcBef>
                <a:spcPts val="4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ts val="4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ts val="4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ts val="4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ts val="4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ts val="600"/>
              </a:spcBef>
              <a:spcAft>
                <a:spcPct val="0"/>
              </a:spcAft>
              <a:buClr>
                <a:srgbClr val="000000"/>
              </a:buClr>
              <a:buSzTx/>
              <a:buFont typeface="Wingdings" panose="05000000000000000000" pitchFamily="2" charset="2"/>
              <a:buNone/>
              <a:tabLst/>
              <a:defRPr/>
            </a:pPr>
            <a:r>
              <a:rPr kumimoji="0" lang="en-GB"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The US economy slips back into recession in 2021</a:t>
            </a:r>
            <a:endParaRPr kumimoji="0" lang="en-GB" altLang="ko-KR"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0" fontAlgn="base" latinLnBrk="0" hangingPunct="0">
              <a:lnSpc>
                <a:spcPct val="100000"/>
              </a:lnSpc>
              <a:spcBef>
                <a:spcPts val="300"/>
              </a:spcBef>
              <a:spcAft>
                <a:spcPct val="0"/>
              </a:spcAft>
              <a:buClr>
                <a:srgbClr val="000000"/>
              </a:buClr>
              <a:buSzTx/>
              <a:buFont typeface="Wingdings" panose="05000000000000000000" pitchFamily="2" charset="2"/>
              <a:buChar char="§"/>
              <a:tabLst/>
              <a:defRPr/>
            </a:pPr>
            <a:r>
              <a:rPr kumimoji="0" lang="en-GB"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resurgence of covid-19 infections driven by new variants and low vaccine take up necessitates further lockdown measures, as existing vaccines prove less effective and it takes time to develop, test and distribute updated vaccines. </a:t>
            </a:r>
          </a:p>
          <a:p>
            <a:pPr marL="228600" marR="0" lvl="0" indent="-228600" algn="l" defTabSz="914400" rtl="0" eaLnBrk="0" fontAlgn="base" latinLnBrk="0" hangingPunct="0">
              <a:lnSpc>
                <a:spcPct val="100000"/>
              </a:lnSpc>
              <a:spcBef>
                <a:spcPts val="300"/>
              </a:spcBef>
              <a:spcAft>
                <a:spcPct val="0"/>
              </a:spcAft>
              <a:buClr>
                <a:srgbClr val="000000"/>
              </a:buClr>
              <a:buSzTx/>
              <a:buFont typeface="Wingdings" panose="05000000000000000000" pitchFamily="2" charset="2"/>
              <a:buChar char="§"/>
              <a:tabLst/>
              <a:defRPr/>
            </a:pPr>
            <a:r>
              <a:rPr kumimoji="0" lang="en-GB"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global economy experiences a deeper recession than the base case, as containment measures weigh heavily on economic activity. </a:t>
            </a:r>
          </a:p>
          <a:p>
            <a:pPr marL="228600" marR="0" lvl="0" indent="-228600" algn="l" defTabSz="914400" rtl="0" eaLnBrk="0" fontAlgn="base" latinLnBrk="0" hangingPunct="0">
              <a:lnSpc>
                <a:spcPct val="100000"/>
              </a:lnSpc>
              <a:spcBef>
                <a:spcPts val="300"/>
              </a:spcBef>
              <a:spcAft>
                <a:spcPct val="0"/>
              </a:spcAft>
              <a:buClr>
                <a:srgbClr val="000000"/>
              </a:buClr>
              <a:buSzTx/>
              <a:buFont typeface="Wingdings" panose="05000000000000000000" pitchFamily="2" charset="2"/>
              <a:buChar char="§"/>
              <a:tabLst/>
              <a:defRPr/>
            </a:pPr>
            <a:r>
              <a:rPr kumimoji="0" lang="en-GB"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US experiences a deep recession in late 2021 and into 2022.</a:t>
            </a:r>
          </a:p>
          <a:p>
            <a:pPr marL="228600" marR="0" lvl="0" indent="-228600" algn="l" defTabSz="914400" rtl="0" eaLnBrk="0" fontAlgn="base" latinLnBrk="0" hangingPunct="0">
              <a:lnSpc>
                <a:spcPct val="100000"/>
              </a:lnSpc>
              <a:spcBef>
                <a:spcPts val="300"/>
              </a:spcBef>
              <a:spcAft>
                <a:spcPct val="0"/>
              </a:spcAft>
              <a:buClr>
                <a:srgbClr val="000000"/>
              </a:buClr>
              <a:buSzTx/>
              <a:buFont typeface="Wingdings" panose="05000000000000000000" pitchFamily="2" charset="2"/>
              <a:buChar char="§"/>
              <a:tabLst/>
              <a:defRPr/>
            </a:pPr>
            <a:r>
              <a:rPr kumimoji="0" lang="en-GB"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Inflation turns slightly negative in 2021 and early 2022. However, the period of deflation is short lived and inflation starts to rise in later years as an economic recovery begins to establish itself. </a:t>
            </a:r>
          </a:p>
          <a:p>
            <a:pPr marL="228600" marR="0" lvl="0" indent="-228600" algn="l" defTabSz="914400" rtl="0" eaLnBrk="0" fontAlgn="base" latinLnBrk="0" hangingPunct="0">
              <a:lnSpc>
                <a:spcPct val="100000"/>
              </a:lnSpc>
              <a:spcBef>
                <a:spcPts val="300"/>
              </a:spcBef>
              <a:spcAft>
                <a:spcPct val="0"/>
              </a:spcAft>
              <a:buClr>
                <a:srgbClr val="000000"/>
              </a:buClr>
              <a:buSzTx/>
              <a:buFont typeface="Wingdings" panose="05000000000000000000" pitchFamily="2" charset="2"/>
              <a:buChar char="§"/>
              <a:tabLst/>
              <a:defRPr/>
            </a:pPr>
            <a:r>
              <a:rPr kumimoji="0" lang="en-GB"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Treasury yields fall while TIPS yields remain at low levels as the US enters recession. Yields rise in later years as a recovery gets underway. Corporate spreads rise significantly due to the poor economic situation and increased risks of downgrades or defaults.</a:t>
            </a:r>
          </a:p>
          <a:p>
            <a:pPr marL="228600" marR="0" lvl="0" indent="-228600" algn="l" defTabSz="914400" rtl="0" eaLnBrk="0" fontAlgn="base" latinLnBrk="0" hangingPunct="0">
              <a:lnSpc>
                <a:spcPct val="100000"/>
              </a:lnSpc>
              <a:spcBef>
                <a:spcPts val="300"/>
              </a:spcBef>
              <a:spcAft>
                <a:spcPct val="0"/>
              </a:spcAft>
              <a:buClr>
                <a:srgbClr val="000000"/>
              </a:buClr>
              <a:buSzTx/>
              <a:buFont typeface="Wingdings" panose="05000000000000000000" pitchFamily="2" charset="2"/>
              <a:buChar char="§"/>
              <a:tabLst/>
              <a:defRPr/>
            </a:pPr>
            <a:r>
              <a:rPr kumimoji="0" lang="en-GB"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Most risk assets make losses in the first two years but rebound in later years as the economy recovers.</a:t>
            </a:r>
            <a:endParaRPr kumimoji="0" lang="en-GB" altLang="ko-KR" sz="11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5">
            <a:extLst>
              <a:ext uri="{FF2B5EF4-FFF2-40B4-BE49-F238E27FC236}">
                <a16:creationId xmlns:a16="http://schemas.microsoft.com/office/drawing/2014/main" id="{D15505AF-33FA-451E-9C14-540155CF2871}"/>
              </a:ext>
            </a:extLst>
          </p:cNvPr>
          <p:cNvSpPr txBox="1">
            <a:spLocks noChangeArrowheads="1"/>
          </p:cNvSpPr>
          <p:nvPr/>
        </p:nvSpPr>
        <p:spPr bwMode="auto">
          <a:xfrm>
            <a:off x="390217" y="4179468"/>
            <a:ext cx="715358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dirty="0">
                <a:ln>
                  <a:noFill/>
                </a:ln>
                <a:solidFill>
                  <a:srgbClr val="4D4F53"/>
                </a:solidFill>
                <a:effectLst/>
                <a:uLnTx/>
                <a:uFillTx/>
                <a:latin typeface="Arial" panose="020B0604020202020204" pitchFamily="34" charset="0"/>
                <a:ea typeface="MS PGothic" panose="020B0600070205080204" pitchFamily="34" charset="-128"/>
                <a:cs typeface="+mn-cs"/>
              </a:rPr>
              <a:t>Returns from 30 June 2021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dirty="0">
                <a:ln>
                  <a:noFill/>
                </a:ln>
                <a:solidFill>
                  <a:srgbClr val="4D4F53"/>
                </a:solidFill>
                <a:effectLst/>
                <a:uLnTx/>
                <a:uFillTx/>
                <a:latin typeface="Arial" panose="020B0604020202020204" pitchFamily="34" charset="0"/>
                <a:ea typeface="MS PGothic" panose="020B0600070205080204" pitchFamily="34" charset="-128"/>
                <a:cs typeface="+mn-cs"/>
              </a:rPr>
              <a:t>Source:  Aon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dirty="0">
                <a:ln>
                  <a:noFill/>
                </a:ln>
                <a:solidFill>
                  <a:srgbClr val="4D4F53"/>
                </a:solidFill>
                <a:effectLst/>
                <a:uLnTx/>
                <a:uFillTx/>
                <a:latin typeface="Arial" panose="020B0604020202020204" pitchFamily="34" charset="0"/>
                <a:ea typeface="MS PGothic" panose="020B0600070205080204" pitchFamily="34" charset="-128"/>
                <a:cs typeface="+mn-cs"/>
              </a:rPr>
              <a:t>The opinions referenced are as of the date of publication and are subject to change due to changes in the market or economic conditions and may not necessarily come to pass. Information contained herein is for informational purposes only and should not be considered investment advice.</a:t>
            </a:r>
          </a:p>
        </p:txBody>
      </p:sp>
      <p:pic>
        <p:nvPicPr>
          <p:cNvPr id="8" name="Picture 7">
            <a:extLst>
              <a:ext uri="{FF2B5EF4-FFF2-40B4-BE49-F238E27FC236}">
                <a16:creationId xmlns:a16="http://schemas.microsoft.com/office/drawing/2014/main" id="{906A6B5C-6E00-4AD2-90F3-3553B8CE31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528605" y="822962"/>
            <a:ext cx="3402351" cy="3400400"/>
          </a:xfrm>
          <a:prstGeom prst="rect">
            <a:avLst/>
          </a:prstGeom>
        </p:spPr>
      </p:pic>
    </p:spTree>
    <p:extLst>
      <p:ext uri="{BB962C8B-B14F-4D97-AF65-F5344CB8AC3E}">
        <p14:creationId xmlns:p14="http://schemas.microsoft.com/office/powerpoint/2010/main" val="3586434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Recession Scenario</a:t>
            </a:r>
            <a:br>
              <a:rPr lang="en-GB" altLang="en-US" dirty="0"/>
            </a:br>
            <a:r>
              <a:rPr lang="en-GB" altLang="en-US" sz="1600" dirty="0"/>
              <a:t>Data Table</a:t>
            </a:r>
            <a:endParaRPr lang="en-US" sz="1600" dirty="0"/>
          </a:p>
        </p:txBody>
      </p:sp>
      <p:graphicFrame>
        <p:nvGraphicFramePr>
          <p:cNvPr id="3" name="Table 2"/>
          <p:cNvGraphicFramePr>
            <a:graphicFrameLocks noGrp="1"/>
          </p:cNvGraphicFramePr>
          <p:nvPr>
            <p:extLst>
              <p:ext uri="{D42A27DB-BD31-4B8C-83A1-F6EECF244321}">
                <p14:modId xmlns:p14="http://schemas.microsoft.com/office/powerpoint/2010/main" val="3549279184"/>
              </p:ext>
            </p:extLst>
          </p:nvPr>
        </p:nvGraphicFramePr>
        <p:xfrm>
          <a:off x="1485900" y="857250"/>
          <a:ext cx="6172205" cy="3456432"/>
        </p:xfrm>
        <a:graphic>
          <a:graphicData uri="http://schemas.openxmlformats.org/drawingml/2006/table">
            <a:tbl>
              <a:tblPr/>
              <a:tblGrid>
                <a:gridCol w="1546030">
                  <a:extLst>
                    <a:ext uri="{9D8B030D-6E8A-4147-A177-3AD203B41FA5}">
                      <a16:colId xmlns:a16="http://schemas.microsoft.com/office/drawing/2014/main" val="20000"/>
                    </a:ext>
                  </a:extLst>
                </a:gridCol>
                <a:gridCol w="464831">
                  <a:extLst>
                    <a:ext uri="{9D8B030D-6E8A-4147-A177-3AD203B41FA5}">
                      <a16:colId xmlns:a16="http://schemas.microsoft.com/office/drawing/2014/main" val="20001"/>
                    </a:ext>
                  </a:extLst>
                </a:gridCol>
                <a:gridCol w="442696">
                  <a:extLst>
                    <a:ext uri="{9D8B030D-6E8A-4147-A177-3AD203B41FA5}">
                      <a16:colId xmlns:a16="http://schemas.microsoft.com/office/drawing/2014/main" val="20002"/>
                    </a:ext>
                  </a:extLst>
                </a:gridCol>
                <a:gridCol w="381400">
                  <a:extLst>
                    <a:ext uri="{9D8B030D-6E8A-4147-A177-3AD203B41FA5}">
                      <a16:colId xmlns:a16="http://schemas.microsoft.com/office/drawing/2014/main" val="20003"/>
                    </a:ext>
                  </a:extLst>
                </a:gridCol>
                <a:gridCol w="381400">
                  <a:extLst>
                    <a:ext uri="{9D8B030D-6E8A-4147-A177-3AD203B41FA5}">
                      <a16:colId xmlns:a16="http://schemas.microsoft.com/office/drawing/2014/main" val="20004"/>
                    </a:ext>
                  </a:extLst>
                </a:gridCol>
                <a:gridCol w="422264">
                  <a:extLst>
                    <a:ext uri="{9D8B030D-6E8A-4147-A177-3AD203B41FA5}">
                      <a16:colId xmlns:a16="http://schemas.microsoft.com/office/drawing/2014/main" val="20005"/>
                    </a:ext>
                  </a:extLst>
                </a:gridCol>
                <a:gridCol w="422264">
                  <a:extLst>
                    <a:ext uri="{9D8B030D-6E8A-4147-A177-3AD203B41FA5}">
                      <a16:colId xmlns:a16="http://schemas.microsoft.com/office/drawing/2014/main" val="20006"/>
                    </a:ext>
                  </a:extLst>
                </a:gridCol>
                <a:gridCol w="422264">
                  <a:extLst>
                    <a:ext uri="{9D8B030D-6E8A-4147-A177-3AD203B41FA5}">
                      <a16:colId xmlns:a16="http://schemas.microsoft.com/office/drawing/2014/main" val="20007"/>
                    </a:ext>
                  </a:extLst>
                </a:gridCol>
                <a:gridCol w="422264">
                  <a:extLst>
                    <a:ext uri="{9D8B030D-6E8A-4147-A177-3AD203B41FA5}">
                      <a16:colId xmlns:a16="http://schemas.microsoft.com/office/drawing/2014/main" val="20008"/>
                    </a:ext>
                  </a:extLst>
                </a:gridCol>
                <a:gridCol w="422264">
                  <a:extLst>
                    <a:ext uri="{9D8B030D-6E8A-4147-A177-3AD203B41FA5}">
                      <a16:colId xmlns:a16="http://schemas.microsoft.com/office/drawing/2014/main" val="20009"/>
                    </a:ext>
                  </a:extLst>
                </a:gridCol>
                <a:gridCol w="422264">
                  <a:extLst>
                    <a:ext uri="{9D8B030D-6E8A-4147-A177-3AD203B41FA5}">
                      <a16:colId xmlns:a16="http://schemas.microsoft.com/office/drawing/2014/main" val="20010"/>
                    </a:ext>
                  </a:extLst>
                </a:gridCol>
                <a:gridCol w="422264">
                  <a:extLst>
                    <a:ext uri="{9D8B030D-6E8A-4147-A177-3AD203B41FA5}">
                      <a16:colId xmlns:a16="http://schemas.microsoft.com/office/drawing/2014/main" val="20011"/>
                    </a:ext>
                  </a:extLst>
                </a:gridCol>
              </a:tblGrid>
              <a:tr h="96012">
                <a:tc>
                  <a:txBody>
                    <a:bodyPr/>
                    <a:lstStyle/>
                    <a:p>
                      <a:pPr algn="l" fontAlgn="b"/>
                      <a:r>
                        <a:rPr lang="en-US" sz="600" b="1" i="0" u="none" strike="noStrike" dirty="0">
                          <a:solidFill>
                            <a:srgbClr val="000000"/>
                          </a:solidFill>
                          <a:effectLst/>
                          <a:latin typeface="Arial"/>
                        </a:rPr>
                        <a:t>RECESSION SCENARIO</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6012">
                <a:tc>
                  <a:txBody>
                    <a:bodyPr/>
                    <a:lstStyle/>
                    <a:p>
                      <a:pPr algn="l" fontAlgn="b"/>
                      <a:endParaRPr lang="en-US" sz="600" b="0"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600" b="1" i="0" u="none" strike="noStrike" dirty="0">
                          <a:solidFill>
                            <a:srgbClr val="000000"/>
                          </a:solidFill>
                          <a:effectLst/>
                          <a:latin typeface="Arial"/>
                        </a:rPr>
                        <a:t>Year</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1"/>
                  </a:ext>
                </a:extLst>
              </a:tr>
              <a:tr h="96012">
                <a:tc>
                  <a:txBody>
                    <a:bodyPr/>
                    <a:lstStyle/>
                    <a:p>
                      <a:pPr algn="l" fontAlgn="b"/>
                      <a:endParaRPr lang="en-US" sz="600" b="0" i="0" u="none" strike="noStrike" dirty="0">
                        <a:solidFill>
                          <a:srgbClr val="000000"/>
                        </a:solidFill>
                        <a:effectLst/>
                        <a:latin typeface="Arial"/>
                      </a:endParaRP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0</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1</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2</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3</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4</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5</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6</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7</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8</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9</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10</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96012">
                <a:tc>
                  <a:txBody>
                    <a:bodyPr/>
                    <a:lstStyle/>
                    <a:p>
                      <a:pPr algn="l" fontAlgn="b"/>
                      <a:endParaRPr lang="en-US" sz="600" b="0"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6012">
                <a:tc>
                  <a:txBody>
                    <a:bodyPr/>
                    <a:lstStyle/>
                    <a:p>
                      <a:pPr algn="l" fontAlgn="b"/>
                      <a:r>
                        <a:rPr lang="en-US" sz="600" b="1" i="0" u="none" strike="noStrike" dirty="0">
                          <a:solidFill>
                            <a:srgbClr val="000000"/>
                          </a:solidFill>
                          <a:effectLst/>
                          <a:latin typeface="Arial" panose="020B0604020202020204" pitchFamily="34" charset="0"/>
                        </a:rPr>
                        <a:t>Yields (BOY)</a:t>
                      </a:r>
                    </a:p>
                  </a:txBody>
                  <a:tcPr marL="6858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6012">
                <a:tc>
                  <a:txBody>
                    <a:bodyPr/>
                    <a:lstStyle/>
                    <a:p>
                      <a:pPr algn="l" fontAlgn="b"/>
                      <a:r>
                        <a:rPr lang="en-US" sz="600" b="0" i="0" u="none" strike="noStrike" dirty="0">
                          <a:solidFill>
                            <a:srgbClr val="000000"/>
                          </a:solidFill>
                          <a:effectLst/>
                          <a:latin typeface="Arial" panose="020B0604020202020204" pitchFamily="34" charset="0"/>
                        </a:rPr>
                        <a:t>Treasury yield 5y</a:t>
                      </a:r>
                    </a:p>
                  </a:txBody>
                  <a:tcPr marL="68580" marR="0" marT="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dirty="0">
                          <a:solidFill>
                            <a:srgbClr val="000000"/>
                          </a:solidFill>
                          <a:effectLst/>
                          <a:latin typeface="Arial" panose="020B0604020202020204" pitchFamily="34" charset="0"/>
                        </a:rPr>
                        <a:t>1.0%</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1.6%</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2.2%</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2.6%</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2.8%</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2.8%</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0005"/>
                  </a:ext>
                </a:extLst>
              </a:tr>
              <a:tr h="96012">
                <a:tc>
                  <a:txBody>
                    <a:bodyPr/>
                    <a:lstStyle/>
                    <a:p>
                      <a:pPr algn="l" fontAlgn="b"/>
                      <a:r>
                        <a:rPr lang="en-US" sz="600" b="0" i="0" u="none" strike="noStrike" dirty="0">
                          <a:solidFill>
                            <a:srgbClr val="000000"/>
                          </a:solidFill>
                          <a:effectLst/>
                          <a:latin typeface="Arial" panose="020B0604020202020204" pitchFamily="34" charset="0"/>
                        </a:rPr>
                        <a:t>Long Treasury yield 15y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ctr">
                    <a:lnL>
                      <a:noFill/>
                    </a:lnL>
                    <a:lnR>
                      <a:noFill/>
                    </a:lnR>
                    <a:lnT>
                      <a:noFill/>
                    </a:lnT>
                    <a:lnB>
                      <a:noFill/>
                    </a:lnB>
                    <a:noFill/>
                  </a:tcPr>
                </a:tc>
                <a:extLst>
                  <a:ext uri="{0D108BD9-81ED-4DB2-BD59-A6C34878D82A}">
                    <a16:rowId xmlns:a16="http://schemas.microsoft.com/office/drawing/2014/main" val="10006"/>
                  </a:ext>
                </a:extLst>
              </a:tr>
              <a:tr h="96012">
                <a:tc>
                  <a:txBody>
                    <a:bodyPr/>
                    <a:lstStyle/>
                    <a:p>
                      <a:pPr algn="l" fontAlgn="b"/>
                      <a:r>
                        <a:rPr lang="en-US" sz="600" b="0" i="0" u="none" strike="noStrike" dirty="0">
                          <a:solidFill>
                            <a:srgbClr val="000000"/>
                          </a:solidFill>
                          <a:effectLst/>
                          <a:latin typeface="Arial" panose="020B0604020202020204" pitchFamily="34" charset="0"/>
                        </a:rPr>
                        <a:t>TIPS yield 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extLst>
                  <a:ext uri="{0D108BD9-81ED-4DB2-BD59-A6C34878D82A}">
                    <a16:rowId xmlns:a16="http://schemas.microsoft.com/office/drawing/2014/main" val="10007"/>
                  </a:ext>
                </a:extLst>
              </a:tr>
              <a:tr h="96012">
                <a:tc>
                  <a:txBody>
                    <a:bodyPr/>
                    <a:lstStyle/>
                    <a:p>
                      <a:pPr algn="l" fontAlgn="b"/>
                      <a:r>
                        <a:rPr lang="en-US" sz="600" b="0" i="0" u="none" strike="noStrike" dirty="0">
                          <a:solidFill>
                            <a:srgbClr val="000000"/>
                          </a:solidFill>
                          <a:effectLst/>
                          <a:latin typeface="Arial" panose="020B0604020202020204" pitchFamily="34" charset="0"/>
                        </a:rPr>
                        <a:t>Long TIPS yield 15y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0.1%</a:t>
                      </a:r>
                    </a:p>
                  </a:txBody>
                  <a:tcPr marL="0" marR="0" marT="0" marB="0" anchor="ctr">
                    <a:lnL>
                      <a:noFill/>
                    </a:lnL>
                    <a:lnR>
                      <a:noFill/>
                    </a:lnR>
                    <a:lnT>
                      <a:noFill/>
                    </a:lnT>
                    <a:lnB>
                      <a:noFill/>
                    </a:lnB>
                    <a:noFill/>
                  </a:tcPr>
                </a:tc>
                <a:extLst>
                  <a:ext uri="{0D108BD9-81ED-4DB2-BD59-A6C34878D82A}">
                    <a16:rowId xmlns:a16="http://schemas.microsoft.com/office/drawing/2014/main" val="10008"/>
                  </a:ext>
                </a:extLst>
              </a:tr>
              <a:tr h="96012">
                <a:tc>
                  <a:txBody>
                    <a:bodyPr/>
                    <a:lstStyle/>
                    <a:p>
                      <a:pPr algn="l" fontAlgn="b"/>
                      <a:r>
                        <a:rPr lang="en-US" sz="600" b="0" i="0" u="none" strike="noStrike" dirty="0">
                          <a:solidFill>
                            <a:srgbClr val="000000"/>
                          </a:solidFill>
                          <a:effectLst/>
                          <a:latin typeface="Arial" panose="020B0604020202020204" pitchFamily="34" charset="0"/>
                        </a:rPr>
                        <a:t>Breakeven price inflation 15y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ctr">
                    <a:lnL>
                      <a:noFill/>
                    </a:lnL>
                    <a:lnR>
                      <a:noFill/>
                    </a:lnR>
                    <a:lnT>
                      <a:noFill/>
                    </a:lnT>
                    <a:lnB>
                      <a:noFill/>
                    </a:lnB>
                    <a:noFill/>
                  </a:tcPr>
                </a:tc>
                <a:extLst>
                  <a:ext uri="{0D108BD9-81ED-4DB2-BD59-A6C34878D82A}">
                    <a16:rowId xmlns:a16="http://schemas.microsoft.com/office/drawing/2014/main" val="10009"/>
                  </a:ext>
                </a:extLst>
              </a:tr>
              <a:tr h="96012">
                <a:tc>
                  <a:txBody>
                    <a:bodyPr/>
                    <a:lstStyle/>
                    <a:p>
                      <a:pPr algn="l" fontAlgn="b"/>
                      <a:r>
                        <a:rPr lang="en-US" sz="600" b="0" i="0" u="none" strike="noStrike" dirty="0">
                          <a:solidFill>
                            <a:srgbClr val="000000"/>
                          </a:solidFill>
                          <a:effectLst/>
                          <a:latin typeface="Arial" panose="020B0604020202020204" pitchFamily="34" charset="0"/>
                        </a:rPr>
                        <a:t>A Corporate bond yield 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noFill/>
                  </a:tcPr>
                </a:tc>
                <a:extLst>
                  <a:ext uri="{0D108BD9-81ED-4DB2-BD59-A6C34878D82A}">
                    <a16:rowId xmlns:a16="http://schemas.microsoft.com/office/drawing/2014/main" val="10010"/>
                  </a:ext>
                </a:extLst>
              </a:tr>
              <a:tr h="96012">
                <a:tc>
                  <a:txBody>
                    <a:bodyPr/>
                    <a:lstStyle/>
                    <a:p>
                      <a:pPr algn="l" fontAlgn="b"/>
                      <a:r>
                        <a:rPr lang="en-US" sz="600" b="0" i="0" u="none" strike="noStrike" dirty="0">
                          <a:solidFill>
                            <a:srgbClr val="000000"/>
                          </a:solidFill>
                          <a:effectLst/>
                          <a:latin typeface="Arial" panose="020B0604020202020204" pitchFamily="34" charset="0"/>
                        </a:rPr>
                        <a:t>Long A Corporate bond yield 10y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3.8%</a:t>
                      </a:r>
                    </a:p>
                  </a:txBody>
                  <a:tcPr marL="0" marR="0" marT="0" marB="0" anchor="ctr">
                    <a:lnL>
                      <a:noFill/>
                    </a:lnL>
                    <a:lnR>
                      <a:noFill/>
                    </a:lnR>
                    <a:lnT>
                      <a:noFill/>
                    </a:lnT>
                    <a:lnB>
                      <a:noFill/>
                    </a:lnB>
                    <a:noFill/>
                  </a:tcPr>
                </a:tc>
                <a:extLst>
                  <a:ext uri="{0D108BD9-81ED-4DB2-BD59-A6C34878D82A}">
                    <a16:rowId xmlns:a16="http://schemas.microsoft.com/office/drawing/2014/main" val="10011"/>
                  </a:ext>
                </a:extLst>
              </a:tr>
              <a:tr h="96012">
                <a:tc>
                  <a:txBody>
                    <a:bodyPr/>
                    <a:lstStyle/>
                    <a:p>
                      <a:pPr algn="l" fontAlgn="b"/>
                      <a:r>
                        <a:rPr lang="en-US" sz="600" b="0" i="0" u="none" strike="noStrike" dirty="0">
                          <a:solidFill>
                            <a:srgbClr val="000000"/>
                          </a:solidFill>
                          <a:effectLst/>
                          <a:latin typeface="Arial" panose="020B0604020202020204" pitchFamily="34" charset="0"/>
                        </a:rPr>
                        <a:t>A Corporate spread 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0.6%</a:t>
                      </a:r>
                    </a:p>
                  </a:txBody>
                  <a:tcPr marL="0" marR="0" marT="0" marB="0" anchor="ctr">
                    <a:lnL>
                      <a:noFill/>
                    </a:lnL>
                    <a:lnR>
                      <a:noFill/>
                    </a:lnR>
                    <a:lnT>
                      <a:noFill/>
                    </a:lnT>
                    <a:lnB>
                      <a:noFill/>
                    </a:lnB>
                    <a:noFill/>
                  </a:tcPr>
                </a:tc>
                <a:extLst>
                  <a:ext uri="{0D108BD9-81ED-4DB2-BD59-A6C34878D82A}">
                    <a16:rowId xmlns:a16="http://schemas.microsoft.com/office/drawing/2014/main" val="10012"/>
                  </a:ext>
                </a:extLst>
              </a:tr>
              <a:tr h="96012">
                <a:tc>
                  <a:txBody>
                    <a:bodyPr/>
                    <a:lstStyle/>
                    <a:p>
                      <a:pPr algn="l" fontAlgn="b"/>
                      <a:r>
                        <a:rPr lang="en-US" sz="600" b="0" i="0" u="none" strike="noStrike" dirty="0">
                          <a:solidFill>
                            <a:srgbClr val="000000"/>
                          </a:solidFill>
                          <a:effectLst/>
                          <a:latin typeface="Arial" panose="020B0604020202020204" pitchFamily="34" charset="0"/>
                        </a:rPr>
                        <a:t>Long A Corporate spread 10y</a:t>
                      </a:r>
                    </a:p>
                  </a:txBody>
                  <a:tcPr marL="6858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0.9%</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0.9%</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dirty="0">
                          <a:solidFill>
                            <a:srgbClr val="000000"/>
                          </a:solidFill>
                          <a:effectLst/>
                          <a:latin typeface="Arial" panose="020B0604020202020204" pitchFamily="34" charset="0"/>
                        </a:rPr>
                        <a:t>0.9%</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96012">
                <a:tc>
                  <a:txBody>
                    <a:bodyPr/>
                    <a:lstStyle/>
                    <a:p>
                      <a:pPr algn="l" fontAlgn="b"/>
                      <a:r>
                        <a:rPr lang="en-US" sz="600" b="0" i="0" u="none" strike="noStrike" dirty="0">
                          <a:solidFill>
                            <a:srgbClr val="000000"/>
                          </a:solidFill>
                          <a:effectLst/>
                          <a:latin typeface="Arial" panose="020B0604020202020204" pitchFamily="34" charset="0"/>
                        </a:rPr>
                        <a:t> </a:t>
                      </a:r>
                    </a:p>
                  </a:txBody>
                  <a:tcPr marL="68580" marR="0" marT="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96012">
                <a:tc>
                  <a:txBody>
                    <a:bodyPr/>
                    <a:lstStyle/>
                    <a:p>
                      <a:pPr algn="l" fontAlgn="b"/>
                      <a:r>
                        <a:rPr lang="en-US" sz="600" b="1" i="0" u="none" strike="noStrike" dirty="0">
                          <a:solidFill>
                            <a:srgbClr val="000000"/>
                          </a:solidFill>
                          <a:effectLst/>
                          <a:latin typeface="Arial" panose="020B0604020202020204" pitchFamily="34" charset="0"/>
                        </a:rPr>
                        <a:t>Expected nominal return on assets</a:t>
                      </a:r>
                    </a:p>
                  </a:txBody>
                  <a:tcPr marL="68580" marR="0" marT="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96012">
                <a:tc>
                  <a:txBody>
                    <a:bodyPr/>
                    <a:lstStyle/>
                    <a:p>
                      <a:pPr algn="l" fontAlgn="b"/>
                      <a:r>
                        <a:rPr lang="en-US" sz="600" b="0" i="0" u="none" strike="noStrike" dirty="0">
                          <a:solidFill>
                            <a:srgbClr val="000000"/>
                          </a:solidFill>
                          <a:effectLst/>
                          <a:latin typeface="Arial" panose="020B0604020202020204" pitchFamily="34" charset="0"/>
                        </a:rPr>
                        <a:t>Equity - US</a:t>
                      </a:r>
                    </a:p>
                  </a:txBody>
                  <a:tcPr marL="68580" marR="0" marT="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dirty="0">
                          <a:solidFill>
                            <a:srgbClr val="000000"/>
                          </a:solidFill>
                          <a:effectLst/>
                          <a:latin typeface="Arial" panose="020B0604020202020204" pitchFamily="34" charset="0"/>
                        </a:rPr>
                        <a:t>-18.7%</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-10.6%</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10.1%</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5.1%</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5.1%</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5.2%</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5.3%</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5.3%</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5.4%</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5.4%</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0016"/>
                  </a:ext>
                </a:extLst>
              </a:tr>
              <a:tr h="96012">
                <a:tc>
                  <a:txBody>
                    <a:bodyPr/>
                    <a:lstStyle/>
                    <a:p>
                      <a:pPr algn="l" fontAlgn="b"/>
                      <a:r>
                        <a:rPr lang="en-US" sz="600" b="0" i="0" u="none" strike="noStrike" dirty="0">
                          <a:solidFill>
                            <a:srgbClr val="000000"/>
                          </a:solidFill>
                          <a:effectLst/>
                          <a:latin typeface="Arial" panose="020B0604020202020204" pitchFamily="34" charset="0"/>
                        </a:rPr>
                        <a:t>Equity - Global</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-21.4%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-12.2%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5.7%</a:t>
                      </a:r>
                    </a:p>
                  </a:txBody>
                  <a:tcPr marL="0" marR="0" marT="0" marB="0" anchor="ctr">
                    <a:lnL>
                      <a:noFill/>
                    </a:lnL>
                    <a:lnR>
                      <a:noFill/>
                    </a:lnR>
                    <a:lnT>
                      <a:noFill/>
                    </a:lnT>
                    <a:lnB>
                      <a:noFill/>
                    </a:lnB>
                    <a:noFill/>
                  </a:tcPr>
                </a:tc>
                <a:extLst>
                  <a:ext uri="{0D108BD9-81ED-4DB2-BD59-A6C34878D82A}">
                    <a16:rowId xmlns:a16="http://schemas.microsoft.com/office/drawing/2014/main" val="10017"/>
                  </a:ext>
                </a:extLst>
              </a:tr>
              <a:tr h="96012">
                <a:tc>
                  <a:txBody>
                    <a:bodyPr/>
                    <a:lstStyle/>
                    <a:p>
                      <a:pPr algn="l" fontAlgn="b"/>
                      <a:r>
                        <a:rPr lang="en-US" sz="600" b="0" i="0" u="none" strike="noStrike" dirty="0">
                          <a:solidFill>
                            <a:srgbClr val="000000"/>
                          </a:solidFill>
                          <a:effectLst/>
                          <a:latin typeface="Arial" panose="020B0604020202020204" pitchFamily="34" charset="0"/>
                        </a:rPr>
                        <a:t>A Corporate bonds 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3.9%</a:t>
                      </a:r>
                    </a:p>
                  </a:txBody>
                  <a:tcPr marL="0" marR="0" marT="0" marB="0" anchor="ctr">
                    <a:lnL>
                      <a:noFill/>
                    </a:lnL>
                    <a:lnR>
                      <a:noFill/>
                    </a:lnR>
                    <a:lnT>
                      <a:noFill/>
                    </a:lnT>
                    <a:lnB>
                      <a:noFill/>
                    </a:lnB>
                    <a:noFill/>
                  </a:tcPr>
                </a:tc>
                <a:extLst>
                  <a:ext uri="{0D108BD9-81ED-4DB2-BD59-A6C34878D82A}">
                    <a16:rowId xmlns:a16="http://schemas.microsoft.com/office/drawing/2014/main" val="10018"/>
                  </a:ext>
                </a:extLst>
              </a:tr>
              <a:tr h="96012">
                <a:tc>
                  <a:txBody>
                    <a:bodyPr/>
                    <a:lstStyle/>
                    <a:p>
                      <a:pPr algn="l" fontAlgn="b"/>
                      <a:r>
                        <a:rPr lang="en-US" sz="600" b="0" i="0" u="none" strike="noStrike" dirty="0">
                          <a:solidFill>
                            <a:srgbClr val="000000"/>
                          </a:solidFill>
                          <a:effectLst/>
                          <a:latin typeface="Arial" panose="020B0604020202020204" pitchFamily="34" charset="0"/>
                        </a:rPr>
                        <a:t>Long A Corporate bonds 10y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-7.9%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extLst>
                  <a:ext uri="{0D108BD9-81ED-4DB2-BD59-A6C34878D82A}">
                    <a16:rowId xmlns:a16="http://schemas.microsoft.com/office/drawing/2014/main" val="10019"/>
                  </a:ext>
                </a:extLst>
              </a:tr>
              <a:tr h="96012">
                <a:tc>
                  <a:txBody>
                    <a:bodyPr/>
                    <a:lstStyle/>
                    <a:p>
                      <a:pPr algn="l" fontAlgn="b"/>
                      <a:r>
                        <a:rPr lang="en-US" sz="600" b="0" i="0" u="none" strike="noStrike" dirty="0">
                          <a:solidFill>
                            <a:srgbClr val="000000"/>
                          </a:solidFill>
                          <a:effectLst/>
                          <a:latin typeface="Arial" panose="020B0604020202020204" pitchFamily="34" charset="0"/>
                        </a:rPr>
                        <a:t>Treasury 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1.2%</a:t>
                      </a:r>
                    </a:p>
                  </a:txBody>
                  <a:tcPr marL="0" marR="0" marT="0" marB="0" anchor="ctr">
                    <a:lnL>
                      <a:noFill/>
                    </a:lnL>
                    <a:lnR>
                      <a:noFill/>
                    </a:lnR>
                    <a:lnT>
                      <a:noFill/>
                    </a:lnT>
                    <a:lnB>
                      <a:noFill/>
                    </a:lnB>
                    <a:noFill/>
                  </a:tcPr>
                </a:tc>
                <a:extLst>
                  <a:ext uri="{0D108BD9-81ED-4DB2-BD59-A6C34878D82A}">
                    <a16:rowId xmlns:a16="http://schemas.microsoft.com/office/drawing/2014/main" val="10020"/>
                  </a:ext>
                </a:extLst>
              </a:tr>
              <a:tr h="96012">
                <a:tc>
                  <a:txBody>
                    <a:bodyPr/>
                    <a:lstStyle/>
                    <a:p>
                      <a:pPr algn="l" fontAlgn="b"/>
                      <a:r>
                        <a:rPr lang="en-US" sz="600" b="0" i="0" u="none" strike="noStrike" dirty="0">
                          <a:solidFill>
                            <a:srgbClr val="000000"/>
                          </a:solidFill>
                          <a:effectLst/>
                          <a:latin typeface="Arial" panose="020B0604020202020204" pitchFamily="34" charset="0"/>
                        </a:rPr>
                        <a:t>Long Treasury 15y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26.1%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extLst>
                  <a:ext uri="{0D108BD9-81ED-4DB2-BD59-A6C34878D82A}">
                    <a16:rowId xmlns:a16="http://schemas.microsoft.com/office/drawing/2014/main" val="10021"/>
                  </a:ext>
                </a:extLst>
              </a:tr>
              <a:tr h="960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panose="020B0604020202020204" pitchFamily="34" charset="0"/>
                        </a:rPr>
                        <a:t>Long Treasury 30y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51.6%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noFill/>
                  </a:tcPr>
                </a:tc>
                <a:extLst>
                  <a:ext uri="{0D108BD9-81ED-4DB2-BD59-A6C34878D82A}">
                    <a16:rowId xmlns:a16="http://schemas.microsoft.com/office/drawing/2014/main" val="4164859404"/>
                  </a:ext>
                </a:extLst>
              </a:tr>
              <a:tr h="96012">
                <a:tc>
                  <a:txBody>
                    <a:bodyPr/>
                    <a:lstStyle/>
                    <a:p>
                      <a:pPr algn="l" fontAlgn="b"/>
                      <a:r>
                        <a:rPr lang="en-US" sz="600" b="0" i="0" u="none" strike="noStrike" dirty="0">
                          <a:solidFill>
                            <a:srgbClr val="000000"/>
                          </a:solidFill>
                          <a:effectLst/>
                          <a:latin typeface="Arial" panose="020B0604020202020204" pitchFamily="34" charset="0"/>
                        </a:rPr>
                        <a:t>TIPS 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0.2%</a:t>
                      </a:r>
                    </a:p>
                  </a:txBody>
                  <a:tcPr marL="0" marR="0" marT="0" marB="0" anchor="ctr">
                    <a:lnL>
                      <a:noFill/>
                    </a:lnL>
                    <a:lnR>
                      <a:noFill/>
                    </a:lnR>
                    <a:lnT>
                      <a:noFill/>
                    </a:lnT>
                    <a:lnB>
                      <a:noFill/>
                    </a:lnB>
                    <a:noFill/>
                  </a:tcPr>
                </a:tc>
                <a:extLst>
                  <a:ext uri="{0D108BD9-81ED-4DB2-BD59-A6C34878D82A}">
                    <a16:rowId xmlns:a16="http://schemas.microsoft.com/office/drawing/2014/main" val="10022"/>
                  </a:ext>
                </a:extLst>
              </a:tr>
              <a:tr h="96012">
                <a:tc>
                  <a:txBody>
                    <a:bodyPr/>
                    <a:lstStyle/>
                    <a:p>
                      <a:pPr algn="l" fontAlgn="b"/>
                      <a:r>
                        <a:rPr lang="en-US" sz="600" b="0" i="0" u="none" strike="noStrike" dirty="0">
                          <a:solidFill>
                            <a:srgbClr val="000000"/>
                          </a:solidFill>
                          <a:effectLst/>
                          <a:latin typeface="Arial" panose="020B0604020202020204" pitchFamily="34" charset="0"/>
                        </a:rPr>
                        <a:t>Long TIPS 15y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15.6%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-0.3%</a:t>
                      </a:r>
                    </a:p>
                  </a:txBody>
                  <a:tcPr marL="0" marR="0" marT="0" marB="0" anchor="ctr">
                    <a:lnL>
                      <a:noFill/>
                    </a:lnL>
                    <a:lnR>
                      <a:noFill/>
                    </a:lnR>
                    <a:lnT>
                      <a:noFill/>
                    </a:lnT>
                    <a:lnB>
                      <a:noFill/>
                    </a:lnB>
                    <a:noFill/>
                  </a:tcPr>
                </a:tc>
                <a:extLst>
                  <a:ext uri="{0D108BD9-81ED-4DB2-BD59-A6C34878D82A}">
                    <a16:rowId xmlns:a16="http://schemas.microsoft.com/office/drawing/2014/main" val="10023"/>
                  </a:ext>
                </a:extLst>
              </a:tr>
              <a:tr h="96012">
                <a:tc>
                  <a:txBody>
                    <a:bodyPr/>
                    <a:lstStyle/>
                    <a:p>
                      <a:pPr algn="l" fontAlgn="b"/>
                      <a:r>
                        <a:rPr lang="en-US" sz="600" b="0" i="0" u="none" strike="noStrike" dirty="0">
                          <a:solidFill>
                            <a:srgbClr val="000000"/>
                          </a:solidFill>
                          <a:effectLst/>
                          <a:latin typeface="Arial" panose="020B0604020202020204" pitchFamily="34" charset="0"/>
                        </a:rPr>
                        <a:t>US High Yield</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-8.8%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-21.1%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3.8%</a:t>
                      </a:r>
                    </a:p>
                  </a:txBody>
                  <a:tcPr marL="0" marR="0" marT="0" marB="0" anchor="ctr">
                    <a:lnL>
                      <a:noFill/>
                    </a:lnL>
                    <a:lnR>
                      <a:noFill/>
                    </a:lnR>
                    <a:lnT>
                      <a:noFill/>
                    </a:lnT>
                    <a:lnB>
                      <a:noFill/>
                    </a:lnB>
                    <a:noFill/>
                  </a:tcPr>
                </a:tc>
                <a:extLst>
                  <a:ext uri="{0D108BD9-81ED-4DB2-BD59-A6C34878D82A}">
                    <a16:rowId xmlns:a16="http://schemas.microsoft.com/office/drawing/2014/main" val="10024"/>
                  </a:ext>
                </a:extLst>
              </a:tr>
              <a:tr h="96012">
                <a:tc>
                  <a:txBody>
                    <a:bodyPr/>
                    <a:lstStyle/>
                    <a:p>
                      <a:pPr algn="l" fontAlgn="b"/>
                      <a:r>
                        <a:rPr lang="en-US" sz="600" b="0" i="0" u="none" strike="noStrike" dirty="0">
                          <a:solidFill>
                            <a:srgbClr val="000000"/>
                          </a:solidFill>
                          <a:effectLst/>
                          <a:latin typeface="Arial" panose="020B0604020202020204" pitchFamily="34" charset="0"/>
                        </a:rPr>
                        <a:t>Bank Loans</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-11.5%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4.5%</a:t>
                      </a:r>
                    </a:p>
                  </a:txBody>
                  <a:tcPr marL="0" marR="0" marT="0" marB="0" anchor="ctr">
                    <a:lnL>
                      <a:noFill/>
                    </a:lnL>
                    <a:lnR>
                      <a:noFill/>
                    </a:lnR>
                    <a:lnT>
                      <a:noFill/>
                    </a:lnT>
                    <a:lnB>
                      <a:noFill/>
                    </a:lnB>
                    <a:noFill/>
                  </a:tcPr>
                </a:tc>
                <a:extLst>
                  <a:ext uri="{0D108BD9-81ED-4DB2-BD59-A6C34878D82A}">
                    <a16:rowId xmlns:a16="http://schemas.microsoft.com/office/drawing/2014/main" val="10025"/>
                  </a:ext>
                </a:extLst>
              </a:tr>
              <a:tr h="96012">
                <a:tc>
                  <a:txBody>
                    <a:bodyPr/>
                    <a:lstStyle/>
                    <a:p>
                      <a:pPr algn="l" fontAlgn="b"/>
                      <a:r>
                        <a:rPr lang="en-US" sz="600" b="0" i="0" u="none" strike="noStrike" dirty="0">
                          <a:solidFill>
                            <a:srgbClr val="000000"/>
                          </a:solidFill>
                          <a:effectLst/>
                          <a:latin typeface="Arial" panose="020B0604020202020204" pitchFamily="34" charset="0"/>
                        </a:rPr>
                        <a:t>USD Emerging Market Debt</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-17.3%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7.2%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4.1%</a:t>
                      </a:r>
                    </a:p>
                  </a:txBody>
                  <a:tcPr marL="0" marR="0" marT="0" marB="0" anchor="ctr">
                    <a:lnL>
                      <a:noFill/>
                    </a:lnL>
                    <a:lnR>
                      <a:noFill/>
                    </a:lnR>
                    <a:lnT>
                      <a:noFill/>
                    </a:lnT>
                    <a:lnB>
                      <a:noFill/>
                    </a:lnB>
                    <a:noFill/>
                  </a:tcPr>
                </a:tc>
                <a:extLst>
                  <a:ext uri="{0D108BD9-81ED-4DB2-BD59-A6C34878D82A}">
                    <a16:rowId xmlns:a16="http://schemas.microsoft.com/office/drawing/2014/main" val="10026"/>
                  </a:ext>
                </a:extLst>
              </a:tr>
              <a:tr h="96012">
                <a:tc>
                  <a:txBody>
                    <a:bodyPr/>
                    <a:lstStyle/>
                    <a:p>
                      <a:pPr algn="l" fontAlgn="b"/>
                      <a:r>
                        <a:rPr lang="en-US" sz="600" b="0" i="0" u="none" strike="noStrike" dirty="0">
                          <a:solidFill>
                            <a:srgbClr val="000000"/>
                          </a:solidFill>
                          <a:effectLst/>
                          <a:latin typeface="Arial" panose="020B0604020202020204" pitchFamily="34" charset="0"/>
                        </a:rPr>
                        <a:t>Local Emerging Market Debt</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-17.1%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-9.9%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7.4%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4.3%</a:t>
                      </a:r>
                    </a:p>
                  </a:txBody>
                  <a:tcPr marL="0" marR="0" marT="0" marB="0" anchor="ctr">
                    <a:lnL>
                      <a:noFill/>
                    </a:lnL>
                    <a:lnR>
                      <a:noFill/>
                    </a:lnR>
                    <a:lnT>
                      <a:noFill/>
                    </a:lnT>
                    <a:lnB>
                      <a:noFill/>
                    </a:lnB>
                    <a:noFill/>
                  </a:tcPr>
                </a:tc>
                <a:extLst>
                  <a:ext uri="{0D108BD9-81ED-4DB2-BD59-A6C34878D82A}">
                    <a16:rowId xmlns:a16="http://schemas.microsoft.com/office/drawing/2014/main" val="10027"/>
                  </a:ext>
                </a:extLst>
              </a:tr>
              <a:tr h="96012">
                <a:tc>
                  <a:txBody>
                    <a:bodyPr/>
                    <a:lstStyle/>
                    <a:p>
                      <a:pPr algn="l" fontAlgn="b"/>
                      <a:r>
                        <a:rPr lang="en-US" sz="600" b="0" i="0" u="none" strike="noStrike" dirty="0">
                          <a:solidFill>
                            <a:srgbClr val="000000"/>
                          </a:solidFill>
                          <a:effectLst/>
                          <a:latin typeface="Arial" panose="020B0604020202020204" pitchFamily="34" charset="0"/>
                        </a:rPr>
                        <a:t>Real Estate</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-13.5%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-8.4%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4.4%</a:t>
                      </a:r>
                    </a:p>
                  </a:txBody>
                  <a:tcPr marL="0" marR="0" marT="0" marB="0" anchor="ctr">
                    <a:lnL>
                      <a:noFill/>
                    </a:lnL>
                    <a:lnR>
                      <a:noFill/>
                    </a:lnR>
                    <a:lnT>
                      <a:noFill/>
                    </a:lnT>
                    <a:lnB>
                      <a:noFill/>
                    </a:lnB>
                    <a:noFill/>
                  </a:tcPr>
                </a:tc>
                <a:extLst>
                  <a:ext uri="{0D108BD9-81ED-4DB2-BD59-A6C34878D82A}">
                    <a16:rowId xmlns:a16="http://schemas.microsoft.com/office/drawing/2014/main" val="10028"/>
                  </a:ext>
                </a:extLst>
              </a:tr>
              <a:tr h="96012">
                <a:tc>
                  <a:txBody>
                    <a:bodyPr/>
                    <a:lstStyle/>
                    <a:p>
                      <a:pPr algn="l" fontAlgn="b"/>
                      <a:r>
                        <a:rPr lang="en-US" sz="600" b="0" i="0" u="none" strike="noStrike" dirty="0">
                          <a:solidFill>
                            <a:srgbClr val="000000"/>
                          </a:solidFill>
                          <a:effectLst/>
                          <a:latin typeface="Arial" panose="020B0604020202020204" pitchFamily="34" charset="0"/>
                        </a:rPr>
                        <a:t>Commodities</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-28.4%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-22.5%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ctr">
                    <a:lnL>
                      <a:noFill/>
                    </a:lnL>
                    <a:lnR>
                      <a:noFill/>
                    </a:lnR>
                    <a:lnT>
                      <a:noFill/>
                    </a:lnT>
                    <a:lnB>
                      <a:noFill/>
                    </a:lnB>
                    <a:noFill/>
                  </a:tcPr>
                </a:tc>
                <a:extLst>
                  <a:ext uri="{0D108BD9-81ED-4DB2-BD59-A6C34878D82A}">
                    <a16:rowId xmlns:a16="http://schemas.microsoft.com/office/drawing/2014/main" val="10029"/>
                  </a:ext>
                </a:extLst>
              </a:tr>
              <a:tr h="96012">
                <a:tc>
                  <a:txBody>
                    <a:bodyPr/>
                    <a:lstStyle/>
                    <a:p>
                      <a:pPr algn="l" fontAlgn="b"/>
                      <a:r>
                        <a:rPr lang="en-US" sz="600" b="0" i="0" u="none" strike="noStrike" dirty="0">
                          <a:solidFill>
                            <a:srgbClr val="000000"/>
                          </a:solidFill>
                          <a:effectLst/>
                          <a:latin typeface="Arial" panose="020B0604020202020204" pitchFamily="34" charset="0"/>
                        </a:rPr>
                        <a:t>Hedge Funds - FoHF - Universe</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-14.8%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-9.6%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extLst>
                  <a:ext uri="{0D108BD9-81ED-4DB2-BD59-A6C34878D82A}">
                    <a16:rowId xmlns:a16="http://schemas.microsoft.com/office/drawing/2014/main" val="10030"/>
                  </a:ext>
                </a:extLst>
              </a:tr>
              <a:tr h="96012">
                <a:tc>
                  <a:txBody>
                    <a:bodyPr/>
                    <a:lstStyle/>
                    <a:p>
                      <a:pPr algn="l" fontAlgn="b"/>
                      <a:r>
                        <a:rPr lang="en-US" sz="600" b="0" i="0" u="none" strike="noStrike" dirty="0">
                          <a:solidFill>
                            <a:srgbClr val="000000"/>
                          </a:solidFill>
                          <a:effectLst/>
                          <a:latin typeface="Arial" panose="020B0604020202020204" pitchFamily="34" charset="0"/>
                        </a:rPr>
                        <a:t>Private Equity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-19.0%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13.0%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8.2%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8.4%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8.4%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8.4%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8.3%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8.3%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8.3%</a:t>
                      </a:r>
                    </a:p>
                  </a:txBody>
                  <a:tcPr marL="0" marR="0" marT="0" marB="0" anchor="ctr">
                    <a:lnL>
                      <a:noFill/>
                    </a:lnL>
                    <a:lnR>
                      <a:noFill/>
                    </a:lnR>
                    <a:lnT>
                      <a:noFill/>
                    </a:lnT>
                    <a:lnB>
                      <a:noFill/>
                    </a:lnB>
                    <a:noFill/>
                  </a:tcPr>
                </a:tc>
                <a:extLst>
                  <a:ext uri="{0D108BD9-81ED-4DB2-BD59-A6C34878D82A}">
                    <a16:rowId xmlns:a16="http://schemas.microsoft.com/office/drawing/2014/main" val="10031"/>
                  </a:ext>
                </a:extLst>
              </a:tr>
              <a:tr h="96012">
                <a:tc>
                  <a:txBody>
                    <a:bodyPr/>
                    <a:lstStyle/>
                    <a:p>
                      <a:pPr algn="l" fontAlgn="b"/>
                      <a:r>
                        <a:rPr lang="en-US" sz="600" b="0" i="0" u="none" strike="noStrike" dirty="0">
                          <a:solidFill>
                            <a:srgbClr val="000000"/>
                          </a:solidFill>
                          <a:effectLst/>
                          <a:latin typeface="Arial" panose="020B0604020202020204" pitchFamily="34" charset="0"/>
                        </a:rPr>
                        <a:t>Infrastructure - US</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6.8%</a:t>
                      </a:r>
                    </a:p>
                  </a:txBody>
                  <a:tcPr marL="0" marR="0" marT="0" marB="0" anchor="ctr">
                    <a:lnL>
                      <a:noFill/>
                    </a:lnL>
                    <a:lnR>
                      <a:noFill/>
                    </a:lnR>
                    <a:lnT>
                      <a:noFill/>
                    </a:lnT>
                    <a:lnB>
                      <a:noFill/>
                    </a:lnB>
                    <a:noFill/>
                  </a:tcPr>
                </a:tc>
                <a:extLst>
                  <a:ext uri="{0D108BD9-81ED-4DB2-BD59-A6C34878D82A}">
                    <a16:rowId xmlns:a16="http://schemas.microsoft.com/office/drawing/2014/main" val="10032"/>
                  </a:ext>
                </a:extLst>
              </a:tr>
              <a:tr h="96012">
                <a:tc>
                  <a:txBody>
                    <a:bodyPr/>
                    <a:lstStyle/>
                    <a:p>
                      <a:pPr algn="l" fontAlgn="b"/>
                      <a:r>
                        <a:rPr lang="en-US" sz="600" b="0" i="0" u="none" strike="noStrike" dirty="0">
                          <a:solidFill>
                            <a:srgbClr val="000000"/>
                          </a:solidFill>
                          <a:effectLst/>
                          <a:latin typeface="Arial" panose="020B0604020202020204" pitchFamily="34" charset="0"/>
                        </a:rPr>
                        <a:t>Cash</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noFill/>
                  </a:tcPr>
                </a:tc>
                <a:extLst>
                  <a:ext uri="{0D108BD9-81ED-4DB2-BD59-A6C34878D82A}">
                    <a16:rowId xmlns:a16="http://schemas.microsoft.com/office/drawing/2014/main" val="10033"/>
                  </a:ext>
                </a:extLst>
              </a:tr>
              <a:tr h="96012">
                <a:tc>
                  <a:txBody>
                    <a:bodyPr/>
                    <a:lstStyle/>
                    <a:p>
                      <a:pPr algn="l" fontAlgn="b"/>
                      <a:r>
                        <a:rPr lang="en-US" sz="600" b="0" i="0" u="none" strike="noStrike" dirty="0">
                          <a:solidFill>
                            <a:srgbClr val="000000"/>
                          </a:solidFill>
                          <a:effectLst/>
                          <a:latin typeface="Arial" panose="020B0604020202020204" pitchFamily="34" charset="0"/>
                        </a:rPr>
                        <a:t>CPI</a:t>
                      </a:r>
                    </a:p>
                  </a:txBody>
                  <a:tcPr marL="6858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0.6%</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0.7%</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1.2%</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1.3%</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1.4%</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1.5%</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1.6%</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dirty="0">
                          <a:solidFill>
                            <a:srgbClr val="000000"/>
                          </a:solidFill>
                          <a:effectLst/>
                          <a:latin typeface="Arial" panose="020B0604020202020204" pitchFamily="34" charset="0"/>
                        </a:rPr>
                        <a:t>1.7%</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34"/>
                  </a:ext>
                </a:extLst>
              </a:tr>
            </a:tbl>
          </a:graphicData>
        </a:graphic>
      </p:graphicFrame>
      <p:sp>
        <p:nvSpPr>
          <p:cNvPr id="7" name="TextBox 6">
            <a:extLst>
              <a:ext uri="{FF2B5EF4-FFF2-40B4-BE49-F238E27FC236}">
                <a16:creationId xmlns:a16="http://schemas.microsoft.com/office/drawing/2014/main" id="{0D30B6E4-9F37-40F6-BBC7-AF94B395DE45}"/>
              </a:ext>
            </a:extLst>
          </p:cNvPr>
          <p:cNvSpPr txBox="1"/>
          <p:nvPr/>
        </p:nvSpPr>
        <p:spPr>
          <a:xfrm>
            <a:off x="382290" y="4520751"/>
            <a:ext cx="4768703" cy="215444"/>
          </a:xfrm>
          <a:prstGeom prst="rect">
            <a:avLst/>
          </a:prstGeom>
          <a:noFill/>
        </p:spPr>
        <p:txBody>
          <a:bodyPr wrap="square" l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Scenario information as of June 30, 2021</a:t>
            </a:r>
          </a:p>
        </p:txBody>
      </p:sp>
    </p:spTree>
    <p:extLst>
      <p:ext uri="{BB962C8B-B14F-4D97-AF65-F5344CB8AC3E}">
        <p14:creationId xmlns:p14="http://schemas.microsoft.com/office/powerpoint/2010/main" val="37649887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a:ext uri="{FF2B5EF4-FFF2-40B4-BE49-F238E27FC236}">
                <a16:creationId xmlns:a16="http://schemas.microsoft.com/office/drawing/2014/main" id="{30DEB2D6-4B75-4DA5-B2D0-E010463B5BD3}"/>
              </a:ext>
            </a:extLst>
          </p:cNvPr>
          <p:cNvSpPr>
            <a:spLocks noGrp="1" noChangeArrowheads="1"/>
          </p:cNvSpPr>
          <p:nvPr>
            <p:ph type="title"/>
          </p:nvPr>
        </p:nvSpPr>
        <p:spPr/>
        <p:txBody>
          <a:bodyPr/>
          <a:lstStyle/>
          <a:p>
            <a:r>
              <a:rPr lang="en-GB" altLang="en-US" dirty="0"/>
              <a:t>Dark Skies Scenario</a:t>
            </a:r>
            <a:br>
              <a:rPr lang="en-GB" altLang="en-US" dirty="0"/>
            </a:br>
            <a:r>
              <a:rPr lang="en-GB" altLang="en-US" sz="1600" dirty="0"/>
              <a:t>Description</a:t>
            </a:r>
          </a:p>
        </p:txBody>
      </p:sp>
      <p:sp>
        <p:nvSpPr>
          <p:cNvPr id="7" name="Rectangle 3">
            <a:extLst>
              <a:ext uri="{FF2B5EF4-FFF2-40B4-BE49-F238E27FC236}">
                <a16:creationId xmlns:a16="http://schemas.microsoft.com/office/drawing/2014/main" id="{56958B2A-BB19-45FC-A702-46207BF3E6E0}"/>
              </a:ext>
            </a:extLst>
          </p:cNvPr>
          <p:cNvSpPr txBox="1">
            <a:spLocks noChangeArrowheads="1"/>
          </p:cNvSpPr>
          <p:nvPr/>
        </p:nvSpPr>
        <p:spPr bwMode="auto">
          <a:xfrm>
            <a:off x="365760" y="868680"/>
            <a:ext cx="4974336" cy="316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28600" indent="-228600">
              <a:spcBef>
                <a:spcPts val="400"/>
              </a:spcBef>
              <a:buClr>
                <a:schemeClr val="tx1"/>
              </a:buClr>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1pPr>
            <a:lvl2pPr marL="742950" indent="-285750">
              <a:spcBef>
                <a:spcPts val="400"/>
              </a:spcBef>
              <a:buClr>
                <a:schemeClr val="tx1"/>
              </a:buClr>
              <a:buChar char="–"/>
              <a:defRPr sz="1400">
                <a:solidFill>
                  <a:schemeClr val="tx1"/>
                </a:solidFill>
                <a:latin typeface="Arial" panose="020B0604020202020204" pitchFamily="34" charset="0"/>
                <a:ea typeface="MS PGothic" panose="020B0600070205080204" pitchFamily="34" charset="-128"/>
              </a:defRPr>
            </a:lvl2pPr>
            <a:lvl3pPr marL="1143000" indent="-228600">
              <a:spcBef>
                <a:spcPts val="400"/>
              </a:spcBef>
              <a:buClr>
                <a:schemeClr val="tx1"/>
              </a:buClr>
              <a:buChar char="•"/>
              <a:defRPr sz="1400">
                <a:solidFill>
                  <a:schemeClr val="tx1"/>
                </a:solidFill>
                <a:latin typeface="Arial" panose="020B0604020202020204" pitchFamily="34" charset="0"/>
                <a:ea typeface="MS PGothic" panose="020B0600070205080204" pitchFamily="34" charset="-128"/>
              </a:defRPr>
            </a:lvl3pPr>
            <a:lvl4pPr marL="1600200" indent="-228600">
              <a:spcBef>
                <a:spcPts val="400"/>
              </a:spcBef>
              <a:buClr>
                <a:schemeClr val="tx1"/>
              </a:buClr>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4pPr>
            <a:lvl5pPr marL="2057400" indent="-228600">
              <a:spcBef>
                <a:spcPts val="4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ts val="4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ts val="4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ts val="4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ts val="4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ts val="600"/>
              </a:spcBef>
              <a:spcAft>
                <a:spcPct val="0"/>
              </a:spcAft>
              <a:buClr>
                <a:srgbClr val="000000"/>
              </a:buClr>
              <a:buSzTx/>
              <a:buFont typeface="Wingdings" panose="05000000000000000000" pitchFamily="2" charset="2"/>
              <a:buNone/>
              <a:tabLst/>
              <a:defRPr/>
            </a:pPr>
            <a:r>
              <a:rPr kumimoji="0" lang="en-GB"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 deep recession followed by a longer period of stagnant growth</a:t>
            </a:r>
            <a:endParaRPr kumimoji="0" lang="en-GB" altLang="ko-KR"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0" fontAlgn="base" latinLnBrk="0" hangingPunct="0">
              <a:lnSpc>
                <a:spcPct val="100000"/>
              </a:lnSpc>
              <a:spcBef>
                <a:spcPts val="300"/>
              </a:spcBef>
              <a:spcAft>
                <a:spcPct val="0"/>
              </a:spcAft>
              <a:buClr>
                <a:srgbClr val="000000"/>
              </a:buClr>
              <a:buSzTx/>
              <a:buFont typeface="Wingdings" panose="05000000000000000000" pitchFamily="2" charset="2"/>
              <a:buChar char="§"/>
              <a:tabLst/>
              <a:defRPr/>
            </a:pPr>
            <a:r>
              <a:rPr kumimoji="0" lang="en-GB"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New mutations of covid-19 lead to seasonal waves of infections, which necessitates ongoing containment measures, hampering economic activity. </a:t>
            </a:r>
          </a:p>
          <a:p>
            <a:pPr marL="228600" marR="0" lvl="0" indent="-228600" algn="l" defTabSz="914400" rtl="0" eaLnBrk="0" fontAlgn="base" latinLnBrk="0" hangingPunct="0">
              <a:lnSpc>
                <a:spcPct val="100000"/>
              </a:lnSpc>
              <a:spcBef>
                <a:spcPts val="300"/>
              </a:spcBef>
              <a:spcAft>
                <a:spcPct val="0"/>
              </a:spcAft>
              <a:buClr>
                <a:srgbClr val="000000"/>
              </a:buClr>
              <a:buSzTx/>
              <a:buFont typeface="Wingdings" panose="05000000000000000000" pitchFamily="2" charset="2"/>
              <a:buChar char="§"/>
              <a:tabLst/>
              <a:defRPr/>
            </a:pPr>
            <a:r>
              <a:rPr kumimoji="0" lang="en-GB"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Economic weakness in developed and emerging market economies and severe levels of financial distress (due to high debt levels and political crisis) lead to a global recession followed by stagnation.</a:t>
            </a:r>
          </a:p>
          <a:p>
            <a:pPr marL="228600" marR="0" lvl="0" indent="-228600" algn="l" defTabSz="914400" rtl="0" eaLnBrk="0" fontAlgn="base" latinLnBrk="0" hangingPunct="0">
              <a:lnSpc>
                <a:spcPct val="100000"/>
              </a:lnSpc>
              <a:spcBef>
                <a:spcPts val="300"/>
              </a:spcBef>
              <a:spcAft>
                <a:spcPct val="0"/>
              </a:spcAft>
              <a:buClr>
                <a:srgbClr val="000000"/>
              </a:buClr>
              <a:buSzTx/>
              <a:buFont typeface="Wingdings" panose="05000000000000000000" pitchFamily="2" charset="2"/>
              <a:buChar char="§"/>
              <a:tabLst/>
              <a:defRPr/>
            </a:pPr>
            <a:r>
              <a:rPr kumimoji="0" lang="en-GB"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US experiences a protracted deep recession.</a:t>
            </a:r>
          </a:p>
          <a:p>
            <a:pPr marL="228600" marR="0" lvl="0" indent="-228600" algn="l" defTabSz="914400" rtl="0" eaLnBrk="0" fontAlgn="base" latinLnBrk="0" hangingPunct="0">
              <a:lnSpc>
                <a:spcPct val="100000"/>
              </a:lnSpc>
              <a:spcBef>
                <a:spcPts val="300"/>
              </a:spcBef>
              <a:spcAft>
                <a:spcPct val="0"/>
              </a:spcAft>
              <a:buClr>
                <a:srgbClr val="000000"/>
              </a:buClr>
              <a:buSzTx/>
              <a:buFont typeface="Wingdings" panose="05000000000000000000" pitchFamily="2" charset="2"/>
              <a:buChar char="§"/>
              <a:tabLst/>
              <a:defRPr/>
            </a:pPr>
            <a:r>
              <a:rPr kumimoji="0" lang="en-GB"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Inflation is pushed into negative territory in 2021 and remains there in 2022, while continued sluggish growth over the following years means that inflation stays close to zero.</a:t>
            </a:r>
          </a:p>
          <a:p>
            <a:pPr marL="228600" marR="0" lvl="0" indent="-228600" algn="l" defTabSz="914400" rtl="0" eaLnBrk="0" fontAlgn="base" latinLnBrk="0" hangingPunct="0">
              <a:lnSpc>
                <a:spcPct val="100000"/>
              </a:lnSpc>
              <a:spcBef>
                <a:spcPts val="300"/>
              </a:spcBef>
              <a:spcAft>
                <a:spcPct val="0"/>
              </a:spcAft>
              <a:buClr>
                <a:srgbClr val="000000"/>
              </a:buClr>
              <a:buSzTx/>
              <a:buFont typeface="Wingdings" panose="05000000000000000000" pitchFamily="2" charset="2"/>
              <a:buChar char="§"/>
              <a:tabLst/>
              <a:defRPr/>
            </a:pPr>
            <a:r>
              <a:rPr kumimoji="0" lang="en-GB"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Treasury yields fall and remain at low levels as the US enters recession. Corporate spreads rise significantly due to the poor economic situation and increased risks of downgrades or defaults.</a:t>
            </a:r>
          </a:p>
          <a:p>
            <a:pPr marL="228600" marR="0" lvl="0" indent="-228600" algn="l" defTabSz="914400" rtl="0" eaLnBrk="0" fontAlgn="base" latinLnBrk="0" hangingPunct="0">
              <a:lnSpc>
                <a:spcPct val="100000"/>
              </a:lnSpc>
              <a:spcBef>
                <a:spcPts val="300"/>
              </a:spcBef>
              <a:spcAft>
                <a:spcPct val="0"/>
              </a:spcAft>
              <a:buClr>
                <a:srgbClr val="000000"/>
              </a:buClr>
              <a:buSzTx/>
              <a:buFont typeface="Wingdings" panose="05000000000000000000" pitchFamily="2" charset="2"/>
              <a:buChar char="§"/>
              <a:tabLst/>
              <a:defRPr/>
            </a:pPr>
            <a:r>
              <a:rPr kumimoji="0" lang="en-GB" altLang="ko-KR"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Risk assets make losses in the first few years. There is no pronounced bounce in growth and the economic situation remains poor for a long time, which weighs on returns in later years. </a:t>
            </a:r>
            <a:endParaRPr kumimoji="0" lang="en-GB" altLang="ko-KR" sz="11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5">
            <a:extLst>
              <a:ext uri="{FF2B5EF4-FFF2-40B4-BE49-F238E27FC236}">
                <a16:creationId xmlns:a16="http://schemas.microsoft.com/office/drawing/2014/main" id="{D15505AF-33FA-451E-9C14-540155CF2871}"/>
              </a:ext>
            </a:extLst>
          </p:cNvPr>
          <p:cNvSpPr txBox="1">
            <a:spLocks noChangeArrowheads="1"/>
          </p:cNvSpPr>
          <p:nvPr/>
        </p:nvSpPr>
        <p:spPr bwMode="auto">
          <a:xfrm>
            <a:off x="388107" y="4177358"/>
            <a:ext cx="72478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dirty="0">
                <a:ln>
                  <a:noFill/>
                </a:ln>
                <a:solidFill>
                  <a:srgbClr val="4D4F53"/>
                </a:solidFill>
                <a:effectLst/>
                <a:uLnTx/>
                <a:uFillTx/>
                <a:latin typeface="Arial" panose="020B0604020202020204" pitchFamily="34" charset="0"/>
                <a:ea typeface="MS PGothic" panose="020B0600070205080204" pitchFamily="34" charset="-128"/>
                <a:cs typeface="+mn-cs"/>
              </a:rPr>
              <a:t>Returns from 30 June  2021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dirty="0">
                <a:ln>
                  <a:noFill/>
                </a:ln>
                <a:solidFill>
                  <a:srgbClr val="4D4F53"/>
                </a:solidFill>
                <a:effectLst/>
                <a:uLnTx/>
                <a:uFillTx/>
                <a:latin typeface="Arial" panose="020B0604020202020204" pitchFamily="34" charset="0"/>
                <a:ea typeface="MS PGothic" panose="020B0600070205080204" pitchFamily="34" charset="-128"/>
                <a:cs typeface="+mn-cs"/>
              </a:rPr>
              <a:t>Source:  Aon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dirty="0">
                <a:ln>
                  <a:noFill/>
                </a:ln>
                <a:solidFill>
                  <a:srgbClr val="4D4F53"/>
                </a:solidFill>
                <a:effectLst/>
                <a:uLnTx/>
                <a:uFillTx/>
                <a:latin typeface="Arial" panose="020B0604020202020204" pitchFamily="34" charset="0"/>
                <a:ea typeface="MS PGothic" panose="020B0600070205080204" pitchFamily="34" charset="-128"/>
                <a:cs typeface="+mn-cs"/>
              </a:rPr>
              <a:t>The opinions referenced are as of the date of publication and are subject to change due to changes in the market or economic conditions and may not necessarily come to pass. Information contained herein is for informational purposes only and should not be considered investment advice.</a:t>
            </a:r>
          </a:p>
        </p:txBody>
      </p:sp>
      <p:pic>
        <p:nvPicPr>
          <p:cNvPr id="2" name="Picture 1">
            <a:extLst>
              <a:ext uri="{FF2B5EF4-FFF2-40B4-BE49-F238E27FC236}">
                <a16:creationId xmlns:a16="http://schemas.microsoft.com/office/drawing/2014/main" id="{D1A36A9D-1E95-465C-B30C-97309D5E1207}"/>
              </a:ext>
            </a:extLst>
          </p:cNvPr>
          <p:cNvPicPr>
            <a:picLocks noChangeAspect="1"/>
          </p:cNvPicPr>
          <p:nvPr/>
        </p:nvPicPr>
        <p:blipFill>
          <a:blip r:embed="rId2"/>
          <a:stretch>
            <a:fillRect/>
          </a:stretch>
        </p:blipFill>
        <p:spPr>
          <a:xfrm>
            <a:off x="5493444" y="822968"/>
            <a:ext cx="3382659" cy="3382659"/>
          </a:xfrm>
          <a:prstGeom prst="rect">
            <a:avLst/>
          </a:prstGeom>
        </p:spPr>
      </p:pic>
    </p:spTree>
    <p:extLst>
      <p:ext uri="{BB962C8B-B14F-4D97-AF65-F5344CB8AC3E}">
        <p14:creationId xmlns:p14="http://schemas.microsoft.com/office/powerpoint/2010/main" val="32373201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Dark Skies Scenario</a:t>
            </a:r>
            <a:br>
              <a:rPr lang="en-GB" altLang="en-US" dirty="0"/>
            </a:br>
            <a:r>
              <a:rPr lang="en-GB" altLang="en-US" sz="1600" dirty="0"/>
              <a:t>Data Table</a:t>
            </a:r>
            <a:endParaRPr lang="en-US" sz="1600" dirty="0"/>
          </a:p>
        </p:txBody>
      </p:sp>
      <p:graphicFrame>
        <p:nvGraphicFramePr>
          <p:cNvPr id="3" name="Table 2"/>
          <p:cNvGraphicFramePr>
            <a:graphicFrameLocks noGrp="1"/>
          </p:cNvGraphicFramePr>
          <p:nvPr>
            <p:extLst>
              <p:ext uri="{D42A27DB-BD31-4B8C-83A1-F6EECF244321}">
                <p14:modId xmlns:p14="http://schemas.microsoft.com/office/powerpoint/2010/main" val="3642930867"/>
              </p:ext>
            </p:extLst>
          </p:nvPr>
        </p:nvGraphicFramePr>
        <p:xfrm>
          <a:off x="1485900" y="857250"/>
          <a:ext cx="6172205" cy="3456432"/>
        </p:xfrm>
        <a:graphic>
          <a:graphicData uri="http://schemas.openxmlformats.org/drawingml/2006/table">
            <a:tbl>
              <a:tblPr/>
              <a:tblGrid>
                <a:gridCol w="1546030">
                  <a:extLst>
                    <a:ext uri="{9D8B030D-6E8A-4147-A177-3AD203B41FA5}">
                      <a16:colId xmlns:a16="http://schemas.microsoft.com/office/drawing/2014/main" val="20000"/>
                    </a:ext>
                  </a:extLst>
                </a:gridCol>
                <a:gridCol w="464831">
                  <a:extLst>
                    <a:ext uri="{9D8B030D-6E8A-4147-A177-3AD203B41FA5}">
                      <a16:colId xmlns:a16="http://schemas.microsoft.com/office/drawing/2014/main" val="20001"/>
                    </a:ext>
                  </a:extLst>
                </a:gridCol>
                <a:gridCol w="442696">
                  <a:extLst>
                    <a:ext uri="{9D8B030D-6E8A-4147-A177-3AD203B41FA5}">
                      <a16:colId xmlns:a16="http://schemas.microsoft.com/office/drawing/2014/main" val="20002"/>
                    </a:ext>
                  </a:extLst>
                </a:gridCol>
                <a:gridCol w="381400">
                  <a:extLst>
                    <a:ext uri="{9D8B030D-6E8A-4147-A177-3AD203B41FA5}">
                      <a16:colId xmlns:a16="http://schemas.microsoft.com/office/drawing/2014/main" val="20003"/>
                    </a:ext>
                  </a:extLst>
                </a:gridCol>
                <a:gridCol w="381400">
                  <a:extLst>
                    <a:ext uri="{9D8B030D-6E8A-4147-A177-3AD203B41FA5}">
                      <a16:colId xmlns:a16="http://schemas.microsoft.com/office/drawing/2014/main" val="20004"/>
                    </a:ext>
                  </a:extLst>
                </a:gridCol>
                <a:gridCol w="422264">
                  <a:extLst>
                    <a:ext uri="{9D8B030D-6E8A-4147-A177-3AD203B41FA5}">
                      <a16:colId xmlns:a16="http://schemas.microsoft.com/office/drawing/2014/main" val="20005"/>
                    </a:ext>
                  </a:extLst>
                </a:gridCol>
                <a:gridCol w="422264">
                  <a:extLst>
                    <a:ext uri="{9D8B030D-6E8A-4147-A177-3AD203B41FA5}">
                      <a16:colId xmlns:a16="http://schemas.microsoft.com/office/drawing/2014/main" val="20006"/>
                    </a:ext>
                  </a:extLst>
                </a:gridCol>
                <a:gridCol w="422264">
                  <a:extLst>
                    <a:ext uri="{9D8B030D-6E8A-4147-A177-3AD203B41FA5}">
                      <a16:colId xmlns:a16="http://schemas.microsoft.com/office/drawing/2014/main" val="20007"/>
                    </a:ext>
                  </a:extLst>
                </a:gridCol>
                <a:gridCol w="422264">
                  <a:extLst>
                    <a:ext uri="{9D8B030D-6E8A-4147-A177-3AD203B41FA5}">
                      <a16:colId xmlns:a16="http://schemas.microsoft.com/office/drawing/2014/main" val="20008"/>
                    </a:ext>
                  </a:extLst>
                </a:gridCol>
                <a:gridCol w="422264">
                  <a:extLst>
                    <a:ext uri="{9D8B030D-6E8A-4147-A177-3AD203B41FA5}">
                      <a16:colId xmlns:a16="http://schemas.microsoft.com/office/drawing/2014/main" val="20009"/>
                    </a:ext>
                  </a:extLst>
                </a:gridCol>
                <a:gridCol w="422264">
                  <a:extLst>
                    <a:ext uri="{9D8B030D-6E8A-4147-A177-3AD203B41FA5}">
                      <a16:colId xmlns:a16="http://schemas.microsoft.com/office/drawing/2014/main" val="20010"/>
                    </a:ext>
                  </a:extLst>
                </a:gridCol>
                <a:gridCol w="422264">
                  <a:extLst>
                    <a:ext uri="{9D8B030D-6E8A-4147-A177-3AD203B41FA5}">
                      <a16:colId xmlns:a16="http://schemas.microsoft.com/office/drawing/2014/main" val="20011"/>
                    </a:ext>
                  </a:extLst>
                </a:gridCol>
              </a:tblGrid>
              <a:tr h="96012">
                <a:tc>
                  <a:txBody>
                    <a:bodyPr/>
                    <a:lstStyle/>
                    <a:p>
                      <a:pPr algn="l" fontAlgn="b"/>
                      <a:r>
                        <a:rPr lang="en-US" sz="600" b="1" i="0" u="none" strike="noStrike" baseline="0" dirty="0">
                          <a:solidFill>
                            <a:srgbClr val="000000"/>
                          </a:solidFill>
                          <a:effectLst/>
                          <a:latin typeface="Arial"/>
                        </a:rPr>
                        <a:t>DARK SKIES SCENARIO</a:t>
                      </a:r>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6012">
                <a:tc>
                  <a:txBody>
                    <a:bodyPr/>
                    <a:lstStyle/>
                    <a:p>
                      <a:pPr algn="l" fontAlgn="b"/>
                      <a:endParaRPr lang="en-US" sz="600" b="0"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600" b="1" i="0" u="none" strike="noStrike" dirty="0">
                          <a:solidFill>
                            <a:srgbClr val="000000"/>
                          </a:solidFill>
                          <a:effectLst/>
                          <a:latin typeface="Arial"/>
                        </a:rPr>
                        <a:t>Year</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1"/>
                  </a:ext>
                </a:extLst>
              </a:tr>
              <a:tr h="96012">
                <a:tc>
                  <a:txBody>
                    <a:bodyPr/>
                    <a:lstStyle/>
                    <a:p>
                      <a:pPr algn="l" fontAlgn="b"/>
                      <a:endParaRPr lang="en-US" sz="600" b="0" i="0" u="none" strike="noStrike" dirty="0">
                        <a:solidFill>
                          <a:srgbClr val="000000"/>
                        </a:solidFill>
                        <a:effectLst/>
                        <a:latin typeface="Arial"/>
                      </a:endParaRP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0</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1</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2</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3</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4</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5</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6</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7</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8</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9</a:t>
                      </a:r>
                    </a:p>
                  </a:txBody>
                  <a:tcPr marL="0" marR="0" marT="0" marB="0" anchor="ctr">
                    <a:lnL>
                      <a:noFill/>
                    </a:lnL>
                    <a:lnR>
                      <a:noFill/>
                    </a:lnR>
                    <a:lnT>
                      <a:noFill/>
                    </a:lnT>
                    <a:lnB>
                      <a:noFill/>
                    </a:lnB>
                  </a:tcPr>
                </a:tc>
                <a:tc>
                  <a:txBody>
                    <a:bodyPr/>
                    <a:lstStyle/>
                    <a:p>
                      <a:pPr algn="ctr" fontAlgn="b"/>
                      <a:r>
                        <a:rPr lang="en-US" sz="600" b="1" i="0" u="none" strike="noStrike" dirty="0">
                          <a:solidFill>
                            <a:srgbClr val="000000"/>
                          </a:solidFill>
                          <a:effectLst/>
                          <a:latin typeface="Arial"/>
                        </a:rPr>
                        <a:t>10</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96012">
                <a:tc>
                  <a:txBody>
                    <a:bodyPr/>
                    <a:lstStyle/>
                    <a:p>
                      <a:pPr algn="l" fontAlgn="b"/>
                      <a:endParaRPr lang="en-US" sz="600" b="0"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1" i="0" u="none" strike="noStrike" dirty="0">
                        <a:solidFill>
                          <a:srgbClr val="000000"/>
                        </a:solidFill>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6012">
                <a:tc>
                  <a:txBody>
                    <a:bodyPr/>
                    <a:lstStyle/>
                    <a:p>
                      <a:pPr algn="l" fontAlgn="b"/>
                      <a:r>
                        <a:rPr lang="en-US" sz="600" b="1" i="0" u="none" strike="noStrike" dirty="0">
                          <a:solidFill>
                            <a:srgbClr val="000000"/>
                          </a:solidFill>
                          <a:effectLst/>
                          <a:latin typeface="Arial" panose="020B0604020202020204" pitchFamily="34" charset="0"/>
                        </a:rPr>
                        <a:t>Yields (BOY)</a:t>
                      </a:r>
                    </a:p>
                  </a:txBody>
                  <a:tcPr marL="6858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6012">
                <a:tc>
                  <a:txBody>
                    <a:bodyPr/>
                    <a:lstStyle/>
                    <a:p>
                      <a:pPr algn="l" fontAlgn="b"/>
                      <a:r>
                        <a:rPr lang="en-US" sz="600" b="0" i="0" u="none" strike="noStrike" dirty="0">
                          <a:solidFill>
                            <a:srgbClr val="000000"/>
                          </a:solidFill>
                          <a:effectLst/>
                          <a:latin typeface="Arial" panose="020B0604020202020204" pitchFamily="34" charset="0"/>
                        </a:rPr>
                        <a:t>Treasury yield 5y</a:t>
                      </a:r>
                    </a:p>
                  </a:txBody>
                  <a:tcPr marL="68580" marR="0" marT="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dirty="0">
                          <a:solidFill>
                            <a:srgbClr val="000000"/>
                          </a:solidFill>
                          <a:effectLst/>
                          <a:latin typeface="Arial" panose="020B0604020202020204" pitchFamily="34" charset="0"/>
                        </a:rPr>
                        <a:t>1.0%</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-0.9%</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-0.3%</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-0.1%</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0.2%</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0005"/>
                  </a:ext>
                </a:extLst>
              </a:tr>
              <a:tr h="96012">
                <a:tc>
                  <a:txBody>
                    <a:bodyPr/>
                    <a:lstStyle/>
                    <a:p>
                      <a:pPr algn="l" fontAlgn="b"/>
                      <a:r>
                        <a:rPr lang="en-US" sz="600" b="0" i="0" u="none" strike="noStrike" dirty="0">
                          <a:solidFill>
                            <a:srgbClr val="000000"/>
                          </a:solidFill>
                          <a:effectLst/>
                          <a:latin typeface="Arial" panose="020B0604020202020204" pitchFamily="34" charset="0"/>
                        </a:rPr>
                        <a:t>Long Treasury yield 15y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0.7%</a:t>
                      </a:r>
                    </a:p>
                  </a:txBody>
                  <a:tcPr marL="0" marR="0" marT="0" marB="0" anchor="ctr">
                    <a:lnL>
                      <a:noFill/>
                    </a:lnL>
                    <a:lnR>
                      <a:noFill/>
                    </a:lnR>
                    <a:lnT>
                      <a:noFill/>
                    </a:lnT>
                    <a:lnB>
                      <a:noFill/>
                    </a:lnB>
                    <a:noFill/>
                  </a:tcPr>
                </a:tc>
                <a:extLst>
                  <a:ext uri="{0D108BD9-81ED-4DB2-BD59-A6C34878D82A}">
                    <a16:rowId xmlns:a16="http://schemas.microsoft.com/office/drawing/2014/main" val="10006"/>
                  </a:ext>
                </a:extLst>
              </a:tr>
              <a:tr h="96012">
                <a:tc>
                  <a:txBody>
                    <a:bodyPr/>
                    <a:lstStyle/>
                    <a:p>
                      <a:pPr algn="l" fontAlgn="b"/>
                      <a:r>
                        <a:rPr lang="en-US" sz="600" b="0" i="0" u="none" strike="noStrike" dirty="0">
                          <a:solidFill>
                            <a:srgbClr val="000000"/>
                          </a:solidFill>
                          <a:effectLst/>
                          <a:latin typeface="Arial" panose="020B0604020202020204" pitchFamily="34" charset="0"/>
                        </a:rPr>
                        <a:t>TIPS yield 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-1.7%</a:t>
                      </a:r>
                    </a:p>
                  </a:txBody>
                  <a:tcPr marL="0" marR="0" marT="0" marB="0" anchor="ctr">
                    <a:lnL>
                      <a:noFill/>
                    </a:lnL>
                    <a:lnR>
                      <a:noFill/>
                    </a:lnR>
                    <a:lnT>
                      <a:noFill/>
                    </a:lnT>
                    <a:lnB>
                      <a:noFill/>
                    </a:lnB>
                    <a:noFill/>
                  </a:tcPr>
                </a:tc>
                <a:extLst>
                  <a:ext uri="{0D108BD9-81ED-4DB2-BD59-A6C34878D82A}">
                    <a16:rowId xmlns:a16="http://schemas.microsoft.com/office/drawing/2014/main" val="10007"/>
                  </a:ext>
                </a:extLst>
              </a:tr>
              <a:tr h="96012">
                <a:tc>
                  <a:txBody>
                    <a:bodyPr/>
                    <a:lstStyle/>
                    <a:p>
                      <a:pPr algn="l" fontAlgn="b"/>
                      <a:r>
                        <a:rPr lang="en-US" sz="600" b="0" i="0" u="none" strike="noStrike" dirty="0">
                          <a:solidFill>
                            <a:srgbClr val="000000"/>
                          </a:solidFill>
                          <a:effectLst/>
                          <a:latin typeface="Arial" panose="020B0604020202020204" pitchFamily="34" charset="0"/>
                        </a:rPr>
                        <a:t>Long TIPS yield 15y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-1.2%</a:t>
                      </a:r>
                    </a:p>
                  </a:txBody>
                  <a:tcPr marL="0" marR="0" marT="0" marB="0" anchor="ctr">
                    <a:lnL>
                      <a:noFill/>
                    </a:lnL>
                    <a:lnR>
                      <a:noFill/>
                    </a:lnR>
                    <a:lnT>
                      <a:noFill/>
                    </a:lnT>
                    <a:lnB>
                      <a:noFill/>
                    </a:lnB>
                    <a:noFill/>
                  </a:tcPr>
                </a:tc>
                <a:extLst>
                  <a:ext uri="{0D108BD9-81ED-4DB2-BD59-A6C34878D82A}">
                    <a16:rowId xmlns:a16="http://schemas.microsoft.com/office/drawing/2014/main" val="10008"/>
                  </a:ext>
                </a:extLst>
              </a:tr>
              <a:tr h="96012">
                <a:tc>
                  <a:txBody>
                    <a:bodyPr/>
                    <a:lstStyle/>
                    <a:p>
                      <a:pPr algn="l" fontAlgn="b"/>
                      <a:r>
                        <a:rPr lang="en-US" sz="600" b="0" i="0" u="none" strike="noStrike" dirty="0">
                          <a:solidFill>
                            <a:srgbClr val="000000"/>
                          </a:solidFill>
                          <a:effectLst/>
                          <a:latin typeface="Arial" panose="020B0604020202020204" pitchFamily="34" charset="0"/>
                        </a:rPr>
                        <a:t>Breakeven price inflation 15y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noFill/>
                  </a:tcPr>
                </a:tc>
                <a:extLst>
                  <a:ext uri="{0D108BD9-81ED-4DB2-BD59-A6C34878D82A}">
                    <a16:rowId xmlns:a16="http://schemas.microsoft.com/office/drawing/2014/main" val="10009"/>
                  </a:ext>
                </a:extLst>
              </a:tr>
              <a:tr h="96012">
                <a:tc>
                  <a:txBody>
                    <a:bodyPr/>
                    <a:lstStyle/>
                    <a:p>
                      <a:pPr algn="l" fontAlgn="b"/>
                      <a:r>
                        <a:rPr lang="en-US" sz="600" b="0" i="0" u="none" strike="noStrike" dirty="0">
                          <a:solidFill>
                            <a:srgbClr val="000000"/>
                          </a:solidFill>
                          <a:effectLst/>
                          <a:latin typeface="Arial" panose="020B0604020202020204" pitchFamily="34" charset="0"/>
                        </a:rPr>
                        <a:t>A Corporate bond yield 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3.4%</a:t>
                      </a:r>
                    </a:p>
                  </a:txBody>
                  <a:tcPr marL="0" marR="0" marT="0" marB="0" anchor="ctr">
                    <a:lnL>
                      <a:noFill/>
                    </a:lnL>
                    <a:lnR>
                      <a:noFill/>
                    </a:lnR>
                    <a:lnT>
                      <a:noFill/>
                    </a:lnT>
                    <a:lnB>
                      <a:noFill/>
                    </a:lnB>
                    <a:noFill/>
                  </a:tcPr>
                </a:tc>
                <a:extLst>
                  <a:ext uri="{0D108BD9-81ED-4DB2-BD59-A6C34878D82A}">
                    <a16:rowId xmlns:a16="http://schemas.microsoft.com/office/drawing/2014/main" val="10010"/>
                  </a:ext>
                </a:extLst>
              </a:tr>
              <a:tr h="96012">
                <a:tc>
                  <a:txBody>
                    <a:bodyPr/>
                    <a:lstStyle/>
                    <a:p>
                      <a:pPr algn="l" fontAlgn="b"/>
                      <a:r>
                        <a:rPr lang="en-US" sz="600" b="0" i="0" u="none" strike="noStrike" dirty="0">
                          <a:solidFill>
                            <a:srgbClr val="000000"/>
                          </a:solidFill>
                          <a:effectLst/>
                          <a:latin typeface="Arial" panose="020B0604020202020204" pitchFamily="34" charset="0"/>
                        </a:rPr>
                        <a:t>Long A Corporate bond yield 10y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ctr">
                    <a:lnL>
                      <a:noFill/>
                    </a:lnL>
                    <a:lnR>
                      <a:noFill/>
                    </a:lnR>
                    <a:lnT>
                      <a:noFill/>
                    </a:lnT>
                    <a:lnB>
                      <a:noFill/>
                    </a:lnB>
                    <a:noFill/>
                  </a:tcPr>
                </a:tc>
                <a:extLst>
                  <a:ext uri="{0D108BD9-81ED-4DB2-BD59-A6C34878D82A}">
                    <a16:rowId xmlns:a16="http://schemas.microsoft.com/office/drawing/2014/main" val="10011"/>
                  </a:ext>
                </a:extLst>
              </a:tr>
              <a:tr h="96012">
                <a:tc>
                  <a:txBody>
                    <a:bodyPr/>
                    <a:lstStyle/>
                    <a:p>
                      <a:pPr algn="l" fontAlgn="b"/>
                      <a:r>
                        <a:rPr lang="en-US" sz="600" b="0" i="0" u="none" strike="noStrike" dirty="0">
                          <a:solidFill>
                            <a:srgbClr val="000000"/>
                          </a:solidFill>
                          <a:effectLst/>
                          <a:latin typeface="Arial" panose="020B0604020202020204" pitchFamily="34" charset="0"/>
                        </a:rPr>
                        <a:t>A Corporate spread 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3.0%</a:t>
                      </a:r>
                    </a:p>
                  </a:txBody>
                  <a:tcPr marL="0" marR="0" marT="0" marB="0" anchor="ctr">
                    <a:lnL>
                      <a:noFill/>
                    </a:lnL>
                    <a:lnR>
                      <a:noFill/>
                    </a:lnR>
                    <a:lnT>
                      <a:noFill/>
                    </a:lnT>
                    <a:lnB>
                      <a:noFill/>
                    </a:lnB>
                    <a:noFill/>
                  </a:tcPr>
                </a:tc>
                <a:extLst>
                  <a:ext uri="{0D108BD9-81ED-4DB2-BD59-A6C34878D82A}">
                    <a16:rowId xmlns:a16="http://schemas.microsoft.com/office/drawing/2014/main" val="10012"/>
                  </a:ext>
                </a:extLst>
              </a:tr>
              <a:tr h="96012">
                <a:tc>
                  <a:txBody>
                    <a:bodyPr/>
                    <a:lstStyle/>
                    <a:p>
                      <a:pPr algn="l" fontAlgn="b"/>
                      <a:r>
                        <a:rPr lang="en-US" sz="600" b="0" i="0" u="none" strike="noStrike" dirty="0">
                          <a:solidFill>
                            <a:srgbClr val="000000"/>
                          </a:solidFill>
                          <a:effectLst/>
                          <a:latin typeface="Arial" panose="020B0604020202020204" pitchFamily="34" charset="0"/>
                        </a:rPr>
                        <a:t>Long A Corporate spread 10y</a:t>
                      </a:r>
                    </a:p>
                  </a:txBody>
                  <a:tcPr marL="6858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4.3%</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4.9%</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4.7%</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4.2%</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3.9%</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3.7%</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3.4%</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3.2%</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3.0%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r" fontAlgn="b"/>
                      <a:r>
                        <a:rPr lang="en-US" sz="600" b="0" i="0" u="none" strike="noStrike" dirty="0">
                          <a:solidFill>
                            <a:srgbClr val="000000"/>
                          </a:solidFill>
                          <a:effectLst/>
                          <a:latin typeface="Arial" panose="020B0604020202020204" pitchFamily="34" charset="0"/>
                        </a:rPr>
                        <a:t>2.8%</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96012">
                <a:tc>
                  <a:txBody>
                    <a:bodyPr/>
                    <a:lstStyle/>
                    <a:p>
                      <a:pPr algn="l" fontAlgn="b"/>
                      <a:r>
                        <a:rPr lang="en-US" sz="600" b="0" i="0" u="none" strike="noStrike" dirty="0">
                          <a:solidFill>
                            <a:srgbClr val="000000"/>
                          </a:solidFill>
                          <a:effectLst/>
                          <a:latin typeface="Arial" panose="020B0604020202020204" pitchFamily="34" charset="0"/>
                        </a:rPr>
                        <a:t> </a:t>
                      </a:r>
                    </a:p>
                  </a:txBody>
                  <a:tcPr marL="68580" marR="0" marT="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96012">
                <a:tc>
                  <a:txBody>
                    <a:bodyPr/>
                    <a:lstStyle/>
                    <a:p>
                      <a:pPr algn="l" fontAlgn="b"/>
                      <a:r>
                        <a:rPr lang="en-US" sz="600" b="1" i="0" u="none" strike="noStrike" dirty="0">
                          <a:solidFill>
                            <a:srgbClr val="000000"/>
                          </a:solidFill>
                          <a:effectLst/>
                          <a:latin typeface="Arial" panose="020B0604020202020204" pitchFamily="34" charset="0"/>
                        </a:rPr>
                        <a:t>Expected nominal return on assets</a:t>
                      </a:r>
                    </a:p>
                  </a:txBody>
                  <a:tcPr marL="68580" marR="0" marT="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96012">
                <a:tc>
                  <a:txBody>
                    <a:bodyPr/>
                    <a:lstStyle/>
                    <a:p>
                      <a:pPr algn="l" fontAlgn="b"/>
                      <a:r>
                        <a:rPr lang="en-US" sz="600" b="0" i="0" u="none" strike="noStrike" dirty="0">
                          <a:solidFill>
                            <a:srgbClr val="000000"/>
                          </a:solidFill>
                          <a:effectLst/>
                          <a:latin typeface="Arial" panose="020B0604020202020204" pitchFamily="34" charset="0"/>
                        </a:rPr>
                        <a:t>Equity - US</a:t>
                      </a:r>
                    </a:p>
                  </a:txBody>
                  <a:tcPr marL="68580" marR="0" marT="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dirty="0">
                          <a:solidFill>
                            <a:srgbClr val="000000"/>
                          </a:solidFill>
                          <a:effectLst/>
                          <a:latin typeface="Arial" panose="020B0604020202020204" pitchFamily="34" charset="0"/>
                        </a:rPr>
                        <a:t>-27.7%</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-20.1%</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-11.2%</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2.2%</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2.2%</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2.5%</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3.6%</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r>
                        <a:rPr lang="en-US" sz="600" b="0" i="0" u="none" strike="noStrike">
                          <a:solidFill>
                            <a:srgbClr val="000000"/>
                          </a:solidFill>
                          <a:effectLst/>
                          <a:latin typeface="Arial" panose="020B0604020202020204" pitchFamily="34" charset="0"/>
                        </a:rPr>
                        <a:t>4.0%</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0016"/>
                  </a:ext>
                </a:extLst>
              </a:tr>
              <a:tr h="96012">
                <a:tc>
                  <a:txBody>
                    <a:bodyPr/>
                    <a:lstStyle/>
                    <a:p>
                      <a:pPr algn="l" fontAlgn="b"/>
                      <a:r>
                        <a:rPr lang="en-US" sz="600" b="0" i="0" u="none" strike="noStrike" dirty="0">
                          <a:solidFill>
                            <a:srgbClr val="000000"/>
                          </a:solidFill>
                          <a:effectLst/>
                          <a:latin typeface="Arial" panose="020B0604020202020204" pitchFamily="34" charset="0"/>
                        </a:rPr>
                        <a:t>Equity - Global</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-22.8%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-12.8%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4.1%</a:t>
                      </a:r>
                    </a:p>
                  </a:txBody>
                  <a:tcPr marL="0" marR="0" marT="0" marB="0" anchor="ctr">
                    <a:lnL>
                      <a:noFill/>
                    </a:lnL>
                    <a:lnR>
                      <a:noFill/>
                    </a:lnR>
                    <a:lnT>
                      <a:noFill/>
                    </a:lnT>
                    <a:lnB>
                      <a:noFill/>
                    </a:lnB>
                    <a:noFill/>
                  </a:tcPr>
                </a:tc>
                <a:extLst>
                  <a:ext uri="{0D108BD9-81ED-4DB2-BD59-A6C34878D82A}">
                    <a16:rowId xmlns:a16="http://schemas.microsoft.com/office/drawing/2014/main" val="10017"/>
                  </a:ext>
                </a:extLst>
              </a:tr>
              <a:tr h="96012">
                <a:tc>
                  <a:txBody>
                    <a:bodyPr/>
                    <a:lstStyle/>
                    <a:p>
                      <a:pPr algn="l" fontAlgn="b"/>
                      <a:r>
                        <a:rPr lang="en-US" sz="600" b="0" i="0" u="none" strike="noStrike" dirty="0">
                          <a:solidFill>
                            <a:srgbClr val="000000"/>
                          </a:solidFill>
                          <a:effectLst/>
                          <a:latin typeface="Arial" panose="020B0604020202020204" pitchFamily="34" charset="0"/>
                        </a:rPr>
                        <a:t>A Corporate bonds 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1.5%</a:t>
                      </a:r>
                    </a:p>
                  </a:txBody>
                  <a:tcPr marL="0" marR="0" marT="0" marB="0" anchor="ctr">
                    <a:lnL>
                      <a:noFill/>
                    </a:lnL>
                    <a:lnR>
                      <a:noFill/>
                    </a:lnR>
                    <a:lnT>
                      <a:noFill/>
                    </a:lnT>
                    <a:lnB>
                      <a:noFill/>
                    </a:lnB>
                    <a:noFill/>
                  </a:tcPr>
                </a:tc>
                <a:extLst>
                  <a:ext uri="{0D108BD9-81ED-4DB2-BD59-A6C34878D82A}">
                    <a16:rowId xmlns:a16="http://schemas.microsoft.com/office/drawing/2014/main" val="10018"/>
                  </a:ext>
                </a:extLst>
              </a:tr>
              <a:tr h="96012">
                <a:tc>
                  <a:txBody>
                    <a:bodyPr/>
                    <a:lstStyle/>
                    <a:p>
                      <a:pPr algn="l" fontAlgn="b"/>
                      <a:r>
                        <a:rPr lang="en-US" sz="600" b="0" i="0" u="none" strike="noStrike" dirty="0">
                          <a:solidFill>
                            <a:srgbClr val="000000"/>
                          </a:solidFill>
                          <a:effectLst/>
                          <a:latin typeface="Arial" panose="020B0604020202020204" pitchFamily="34" charset="0"/>
                        </a:rPr>
                        <a:t>Long A Corporate bonds 10y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-13.8%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0.7%</a:t>
                      </a:r>
                    </a:p>
                  </a:txBody>
                  <a:tcPr marL="0" marR="0" marT="0" marB="0" anchor="ctr">
                    <a:lnL>
                      <a:noFill/>
                    </a:lnL>
                    <a:lnR>
                      <a:noFill/>
                    </a:lnR>
                    <a:lnT>
                      <a:noFill/>
                    </a:lnT>
                    <a:lnB>
                      <a:noFill/>
                    </a:lnB>
                    <a:noFill/>
                  </a:tcPr>
                </a:tc>
                <a:extLst>
                  <a:ext uri="{0D108BD9-81ED-4DB2-BD59-A6C34878D82A}">
                    <a16:rowId xmlns:a16="http://schemas.microsoft.com/office/drawing/2014/main" val="10019"/>
                  </a:ext>
                </a:extLst>
              </a:tr>
              <a:tr h="96012">
                <a:tc>
                  <a:txBody>
                    <a:bodyPr/>
                    <a:lstStyle/>
                    <a:p>
                      <a:pPr algn="l" fontAlgn="b"/>
                      <a:r>
                        <a:rPr lang="en-US" sz="600" b="0" i="0" u="none" strike="noStrike" dirty="0">
                          <a:solidFill>
                            <a:srgbClr val="000000"/>
                          </a:solidFill>
                          <a:effectLst/>
                          <a:latin typeface="Arial" panose="020B0604020202020204" pitchFamily="34" charset="0"/>
                        </a:rPr>
                        <a:t>Treasury 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7.5%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-0.9%</a:t>
                      </a:r>
                    </a:p>
                  </a:txBody>
                  <a:tcPr marL="0" marR="0" marT="0" marB="0" anchor="ctr">
                    <a:lnL>
                      <a:noFill/>
                    </a:lnL>
                    <a:lnR>
                      <a:noFill/>
                    </a:lnR>
                    <a:lnT>
                      <a:noFill/>
                    </a:lnT>
                    <a:lnB>
                      <a:noFill/>
                    </a:lnB>
                    <a:noFill/>
                  </a:tcPr>
                </a:tc>
                <a:extLst>
                  <a:ext uri="{0D108BD9-81ED-4DB2-BD59-A6C34878D82A}">
                    <a16:rowId xmlns:a16="http://schemas.microsoft.com/office/drawing/2014/main" val="10020"/>
                  </a:ext>
                </a:extLst>
              </a:tr>
              <a:tr h="96012">
                <a:tc>
                  <a:txBody>
                    <a:bodyPr/>
                    <a:lstStyle/>
                    <a:p>
                      <a:pPr algn="l" fontAlgn="b"/>
                      <a:r>
                        <a:rPr lang="en-US" sz="600" b="0" i="0" u="none" strike="noStrike" dirty="0">
                          <a:solidFill>
                            <a:srgbClr val="000000"/>
                          </a:solidFill>
                          <a:effectLst/>
                          <a:latin typeface="Arial" panose="020B0604020202020204" pitchFamily="34" charset="0"/>
                        </a:rPr>
                        <a:t>Long Treasury 15y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34.1%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noFill/>
                  </a:tcPr>
                </a:tc>
                <a:extLst>
                  <a:ext uri="{0D108BD9-81ED-4DB2-BD59-A6C34878D82A}">
                    <a16:rowId xmlns:a16="http://schemas.microsoft.com/office/drawing/2014/main" val="10021"/>
                  </a:ext>
                </a:extLst>
              </a:tr>
              <a:tr h="960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panose="020B0604020202020204" pitchFamily="34" charset="0"/>
                        </a:rPr>
                        <a:t>Long Treasury 30y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73.0%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noFill/>
                  </a:tcPr>
                </a:tc>
                <a:extLst>
                  <a:ext uri="{0D108BD9-81ED-4DB2-BD59-A6C34878D82A}">
                    <a16:rowId xmlns:a16="http://schemas.microsoft.com/office/drawing/2014/main" val="2747965465"/>
                  </a:ext>
                </a:extLst>
              </a:tr>
              <a:tr h="96012">
                <a:tc>
                  <a:txBody>
                    <a:bodyPr/>
                    <a:lstStyle/>
                    <a:p>
                      <a:pPr algn="l" fontAlgn="b"/>
                      <a:r>
                        <a:rPr lang="en-US" sz="600" b="0" i="0" u="none" strike="noStrike" dirty="0">
                          <a:solidFill>
                            <a:srgbClr val="000000"/>
                          </a:solidFill>
                          <a:effectLst/>
                          <a:latin typeface="Arial" panose="020B0604020202020204" pitchFamily="34" charset="0"/>
                        </a:rPr>
                        <a:t>TIPS 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noFill/>
                  </a:tcPr>
                </a:tc>
                <a:extLst>
                  <a:ext uri="{0D108BD9-81ED-4DB2-BD59-A6C34878D82A}">
                    <a16:rowId xmlns:a16="http://schemas.microsoft.com/office/drawing/2014/main" val="10022"/>
                  </a:ext>
                </a:extLst>
              </a:tr>
              <a:tr h="96012">
                <a:tc>
                  <a:txBody>
                    <a:bodyPr/>
                    <a:lstStyle/>
                    <a:p>
                      <a:pPr algn="l" fontAlgn="b"/>
                      <a:r>
                        <a:rPr lang="en-US" sz="600" b="0" i="0" u="none" strike="noStrike" dirty="0">
                          <a:solidFill>
                            <a:srgbClr val="000000"/>
                          </a:solidFill>
                          <a:effectLst/>
                          <a:latin typeface="Arial" panose="020B0604020202020204" pitchFamily="34" charset="0"/>
                        </a:rPr>
                        <a:t>Long TIPS 15y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19.2%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-2.7%</a:t>
                      </a:r>
                    </a:p>
                  </a:txBody>
                  <a:tcPr marL="0" marR="0" marT="0" marB="0" anchor="ctr">
                    <a:lnL>
                      <a:noFill/>
                    </a:lnL>
                    <a:lnR>
                      <a:noFill/>
                    </a:lnR>
                    <a:lnT>
                      <a:noFill/>
                    </a:lnT>
                    <a:lnB>
                      <a:noFill/>
                    </a:lnB>
                    <a:noFill/>
                  </a:tcPr>
                </a:tc>
                <a:extLst>
                  <a:ext uri="{0D108BD9-81ED-4DB2-BD59-A6C34878D82A}">
                    <a16:rowId xmlns:a16="http://schemas.microsoft.com/office/drawing/2014/main" val="10023"/>
                  </a:ext>
                </a:extLst>
              </a:tr>
              <a:tr h="96012">
                <a:tc>
                  <a:txBody>
                    <a:bodyPr/>
                    <a:lstStyle/>
                    <a:p>
                      <a:pPr algn="l" fontAlgn="b"/>
                      <a:r>
                        <a:rPr lang="en-US" sz="600" b="0" i="0" u="none" strike="noStrike" dirty="0">
                          <a:solidFill>
                            <a:srgbClr val="000000"/>
                          </a:solidFill>
                          <a:effectLst/>
                          <a:latin typeface="Arial" panose="020B0604020202020204" pitchFamily="34" charset="0"/>
                        </a:rPr>
                        <a:t>US High Yield</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-14.4%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-37.4%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-27.9%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-14.9%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noFill/>
                  </a:tcPr>
                </a:tc>
                <a:extLst>
                  <a:ext uri="{0D108BD9-81ED-4DB2-BD59-A6C34878D82A}">
                    <a16:rowId xmlns:a16="http://schemas.microsoft.com/office/drawing/2014/main" val="10024"/>
                  </a:ext>
                </a:extLst>
              </a:tr>
              <a:tr h="96012">
                <a:tc>
                  <a:txBody>
                    <a:bodyPr/>
                    <a:lstStyle/>
                    <a:p>
                      <a:pPr algn="l" fontAlgn="b"/>
                      <a:r>
                        <a:rPr lang="en-US" sz="600" b="0" i="0" u="none" strike="noStrike" dirty="0">
                          <a:solidFill>
                            <a:srgbClr val="000000"/>
                          </a:solidFill>
                          <a:effectLst/>
                          <a:latin typeface="Arial" panose="020B0604020202020204" pitchFamily="34" charset="0"/>
                        </a:rPr>
                        <a:t>Bank Loans</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-24.8%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-18.0%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-8.7%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2.0%</a:t>
                      </a:r>
                    </a:p>
                  </a:txBody>
                  <a:tcPr marL="0" marR="0" marT="0" marB="0" anchor="ctr">
                    <a:lnL>
                      <a:noFill/>
                    </a:lnL>
                    <a:lnR>
                      <a:noFill/>
                    </a:lnR>
                    <a:lnT>
                      <a:noFill/>
                    </a:lnT>
                    <a:lnB>
                      <a:noFill/>
                    </a:lnB>
                    <a:noFill/>
                  </a:tcPr>
                </a:tc>
                <a:extLst>
                  <a:ext uri="{0D108BD9-81ED-4DB2-BD59-A6C34878D82A}">
                    <a16:rowId xmlns:a16="http://schemas.microsoft.com/office/drawing/2014/main" val="10025"/>
                  </a:ext>
                </a:extLst>
              </a:tr>
              <a:tr h="96012">
                <a:tc>
                  <a:txBody>
                    <a:bodyPr/>
                    <a:lstStyle/>
                    <a:p>
                      <a:pPr algn="l" fontAlgn="b"/>
                      <a:r>
                        <a:rPr lang="en-US" sz="600" b="0" i="0" u="none" strike="noStrike" dirty="0">
                          <a:solidFill>
                            <a:srgbClr val="000000"/>
                          </a:solidFill>
                          <a:effectLst/>
                          <a:latin typeface="Arial" panose="020B0604020202020204" pitchFamily="34" charset="0"/>
                        </a:rPr>
                        <a:t>USD Emerging Market Debt</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-23.8%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-15.7%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-9.2%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1.8%</a:t>
                      </a:r>
                    </a:p>
                  </a:txBody>
                  <a:tcPr marL="0" marR="0" marT="0" marB="0" anchor="ctr">
                    <a:lnL>
                      <a:noFill/>
                    </a:lnL>
                    <a:lnR>
                      <a:noFill/>
                    </a:lnR>
                    <a:lnT>
                      <a:noFill/>
                    </a:lnT>
                    <a:lnB>
                      <a:noFill/>
                    </a:lnB>
                    <a:noFill/>
                  </a:tcPr>
                </a:tc>
                <a:extLst>
                  <a:ext uri="{0D108BD9-81ED-4DB2-BD59-A6C34878D82A}">
                    <a16:rowId xmlns:a16="http://schemas.microsoft.com/office/drawing/2014/main" val="10026"/>
                  </a:ext>
                </a:extLst>
              </a:tr>
              <a:tr h="96012">
                <a:tc>
                  <a:txBody>
                    <a:bodyPr/>
                    <a:lstStyle/>
                    <a:p>
                      <a:pPr algn="l" fontAlgn="b"/>
                      <a:r>
                        <a:rPr lang="en-US" sz="600" b="0" i="0" u="none" strike="noStrike" dirty="0">
                          <a:solidFill>
                            <a:srgbClr val="000000"/>
                          </a:solidFill>
                          <a:effectLst/>
                          <a:latin typeface="Arial" panose="020B0604020202020204" pitchFamily="34" charset="0"/>
                        </a:rPr>
                        <a:t>Local Emerging Market Debt</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-23.6%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-15.5%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-9.0%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2.0%</a:t>
                      </a:r>
                    </a:p>
                  </a:txBody>
                  <a:tcPr marL="0" marR="0" marT="0" marB="0" anchor="ctr">
                    <a:lnL>
                      <a:noFill/>
                    </a:lnL>
                    <a:lnR>
                      <a:noFill/>
                    </a:lnR>
                    <a:lnT>
                      <a:noFill/>
                    </a:lnT>
                    <a:lnB>
                      <a:noFill/>
                    </a:lnB>
                    <a:noFill/>
                  </a:tcPr>
                </a:tc>
                <a:extLst>
                  <a:ext uri="{0D108BD9-81ED-4DB2-BD59-A6C34878D82A}">
                    <a16:rowId xmlns:a16="http://schemas.microsoft.com/office/drawing/2014/main" val="10027"/>
                  </a:ext>
                </a:extLst>
              </a:tr>
              <a:tr h="96012">
                <a:tc>
                  <a:txBody>
                    <a:bodyPr/>
                    <a:lstStyle/>
                    <a:p>
                      <a:pPr algn="l" fontAlgn="b"/>
                      <a:r>
                        <a:rPr lang="en-US" sz="600" b="0" i="0" u="none" strike="noStrike" dirty="0">
                          <a:solidFill>
                            <a:srgbClr val="000000"/>
                          </a:solidFill>
                          <a:effectLst/>
                          <a:latin typeface="Arial" panose="020B0604020202020204" pitchFamily="34" charset="0"/>
                        </a:rPr>
                        <a:t>Real Estate</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-15.2%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3.0%</a:t>
                      </a:r>
                    </a:p>
                  </a:txBody>
                  <a:tcPr marL="0" marR="0" marT="0" marB="0" anchor="ctr">
                    <a:lnL>
                      <a:noFill/>
                    </a:lnL>
                    <a:lnR>
                      <a:noFill/>
                    </a:lnR>
                    <a:lnT>
                      <a:noFill/>
                    </a:lnT>
                    <a:lnB>
                      <a:noFill/>
                    </a:lnB>
                    <a:noFill/>
                  </a:tcPr>
                </a:tc>
                <a:extLst>
                  <a:ext uri="{0D108BD9-81ED-4DB2-BD59-A6C34878D82A}">
                    <a16:rowId xmlns:a16="http://schemas.microsoft.com/office/drawing/2014/main" val="10028"/>
                  </a:ext>
                </a:extLst>
              </a:tr>
              <a:tr h="96012">
                <a:tc>
                  <a:txBody>
                    <a:bodyPr/>
                    <a:lstStyle/>
                    <a:p>
                      <a:pPr algn="l" fontAlgn="b"/>
                      <a:r>
                        <a:rPr lang="en-US" sz="600" b="0" i="0" u="none" strike="noStrike" dirty="0">
                          <a:solidFill>
                            <a:srgbClr val="000000"/>
                          </a:solidFill>
                          <a:effectLst/>
                          <a:latin typeface="Arial" panose="020B0604020202020204" pitchFamily="34" charset="0"/>
                        </a:rPr>
                        <a:t>Commodities</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-35.5%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-27.5%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2.8%</a:t>
                      </a:r>
                    </a:p>
                  </a:txBody>
                  <a:tcPr marL="0" marR="0" marT="0" marB="0" anchor="ctr">
                    <a:lnL>
                      <a:noFill/>
                    </a:lnL>
                    <a:lnR>
                      <a:noFill/>
                    </a:lnR>
                    <a:lnT>
                      <a:noFill/>
                    </a:lnT>
                    <a:lnB>
                      <a:noFill/>
                    </a:lnB>
                    <a:noFill/>
                  </a:tcPr>
                </a:tc>
                <a:extLst>
                  <a:ext uri="{0D108BD9-81ED-4DB2-BD59-A6C34878D82A}">
                    <a16:rowId xmlns:a16="http://schemas.microsoft.com/office/drawing/2014/main" val="10029"/>
                  </a:ext>
                </a:extLst>
              </a:tr>
              <a:tr h="96012">
                <a:tc>
                  <a:txBody>
                    <a:bodyPr/>
                    <a:lstStyle/>
                    <a:p>
                      <a:pPr algn="l" fontAlgn="b"/>
                      <a:r>
                        <a:rPr lang="en-US" sz="600" b="0" i="0" u="none" strike="noStrike" dirty="0">
                          <a:solidFill>
                            <a:srgbClr val="000000"/>
                          </a:solidFill>
                          <a:effectLst/>
                          <a:latin typeface="Arial" panose="020B0604020202020204" pitchFamily="34" charset="0"/>
                        </a:rPr>
                        <a:t>Hedge Funds - FoHF - Universe</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-17.7%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-12.5%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noFill/>
                  </a:tcPr>
                </a:tc>
                <a:extLst>
                  <a:ext uri="{0D108BD9-81ED-4DB2-BD59-A6C34878D82A}">
                    <a16:rowId xmlns:a16="http://schemas.microsoft.com/office/drawing/2014/main" val="10030"/>
                  </a:ext>
                </a:extLst>
              </a:tr>
              <a:tr h="96012">
                <a:tc>
                  <a:txBody>
                    <a:bodyPr/>
                    <a:lstStyle/>
                    <a:p>
                      <a:pPr algn="l" fontAlgn="b"/>
                      <a:r>
                        <a:rPr lang="en-US" sz="600" b="0" i="0" u="none" strike="noStrike" dirty="0">
                          <a:solidFill>
                            <a:srgbClr val="000000"/>
                          </a:solidFill>
                          <a:effectLst/>
                          <a:latin typeface="Arial" panose="020B0604020202020204" pitchFamily="34" charset="0"/>
                        </a:rPr>
                        <a:t>Private Equity</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-30.9%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-22.4%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-11.7%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4.6%</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5.4%</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6.2%</a:t>
                      </a:r>
                    </a:p>
                  </a:txBody>
                  <a:tcPr marL="0" marR="0" marT="0" marB="0" anchor="ctr">
                    <a:lnL>
                      <a:noFill/>
                    </a:lnL>
                    <a:lnR>
                      <a:noFill/>
                    </a:lnR>
                    <a:lnT>
                      <a:noFill/>
                    </a:lnT>
                    <a:lnB>
                      <a:noFill/>
                    </a:lnB>
                    <a:noFill/>
                  </a:tcPr>
                </a:tc>
                <a:extLst>
                  <a:ext uri="{0D108BD9-81ED-4DB2-BD59-A6C34878D82A}">
                    <a16:rowId xmlns:a16="http://schemas.microsoft.com/office/drawing/2014/main" val="10031"/>
                  </a:ext>
                </a:extLst>
              </a:tr>
              <a:tr h="96012">
                <a:tc>
                  <a:txBody>
                    <a:bodyPr/>
                    <a:lstStyle/>
                    <a:p>
                      <a:pPr algn="l" fontAlgn="b"/>
                      <a:r>
                        <a:rPr lang="en-US" sz="600" b="0" i="0" u="none" strike="noStrike" dirty="0">
                          <a:solidFill>
                            <a:srgbClr val="000000"/>
                          </a:solidFill>
                          <a:effectLst/>
                          <a:latin typeface="Arial" panose="020B0604020202020204" pitchFamily="34" charset="0"/>
                        </a:rPr>
                        <a:t>Infrastructure - US</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-12.5%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-8.3%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3.9%</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4.3%</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4.7%</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5.1%</a:t>
                      </a:r>
                    </a:p>
                  </a:txBody>
                  <a:tcPr marL="0" marR="0" marT="0" marB="0" anchor="ctr">
                    <a:lnL>
                      <a:noFill/>
                    </a:lnL>
                    <a:lnR>
                      <a:noFill/>
                    </a:lnR>
                    <a:lnT>
                      <a:noFill/>
                    </a:lnT>
                    <a:lnB>
                      <a:noFill/>
                    </a:lnB>
                    <a:noFill/>
                  </a:tcPr>
                </a:tc>
                <a:extLst>
                  <a:ext uri="{0D108BD9-81ED-4DB2-BD59-A6C34878D82A}">
                    <a16:rowId xmlns:a16="http://schemas.microsoft.com/office/drawing/2014/main" val="10032"/>
                  </a:ext>
                </a:extLst>
              </a:tr>
              <a:tr h="96012">
                <a:tc>
                  <a:txBody>
                    <a:bodyPr/>
                    <a:lstStyle/>
                    <a:p>
                      <a:pPr algn="l" fontAlgn="b"/>
                      <a:r>
                        <a:rPr lang="en-US" sz="600" b="0" i="0" u="none" strike="noStrike" dirty="0">
                          <a:solidFill>
                            <a:srgbClr val="000000"/>
                          </a:solidFill>
                          <a:effectLst/>
                          <a:latin typeface="Arial" panose="020B0604020202020204" pitchFamily="34" charset="0"/>
                        </a:rPr>
                        <a:t>Cash</a:t>
                      </a:r>
                    </a:p>
                  </a:txBody>
                  <a:tcPr marL="6858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-1.1%</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-0.8%</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-0.5%</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-0.2%</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0.0%</a:t>
                      </a:r>
                    </a:p>
                  </a:txBody>
                  <a:tcPr marL="0" marR="0" marT="0" marB="0" anchor="ctr">
                    <a:lnL>
                      <a:noFill/>
                    </a:lnL>
                    <a:lnR>
                      <a:noFill/>
                    </a:lnR>
                    <a:lnT>
                      <a:noFill/>
                    </a:lnT>
                    <a:lnB>
                      <a:noFill/>
                    </a:lnB>
                    <a:noFill/>
                  </a:tcPr>
                </a:tc>
                <a:tc>
                  <a:txBody>
                    <a:bodyPr/>
                    <a:lstStyle/>
                    <a:p>
                      <a:pPr algn="r" fontAlgn="b"/>
                      <a:r>
                        <a:rPr lang="en-US" sz="600" b="0" i="0" u="none" strike="noStrike">
                          <a:solidFill>
                            <a:srgbClr val="000000"/>
                          </a:solidFill>
                          <a:effectLst/>
                          <a:latin typeface="Arial" panose="020B0604020202020204" pitchFamily="34" charset="0"/>
                        </a:rPr>
                        <a:t>0.2%</a:t>
                      </a:r>
                    </a:p>
                  </a:txBody>
                  <a:tcPr marL="0" marR="0" marT="0" marB="0" anchor="ctr">
                    <a:lnL>
                      <a:noFill/>
                    </a:lnL>
                    <a:lnR>
                      <a:noFill/>
                    </a:lnR>
                    <a:lnT>
                      <a:noFill/>
                    </a:lnT>
                    <a:lnB>
                      <a:noFill/>
                    </a:lnB>
                    <a:noFill/>
                  </a:tcPr>
                </a:tc>
                <a:extLst>
                  <a:ext uri="{0D108BD9-81ED-4DB2-BD59-A6C34878D82A}">
                    <a16:rowId xmlns:a16="http://schemas.microsoft.com/office/drawing/2014/main" val="10033"/>
                  </a:ext>
                </a:extLst>
              </a:tr>
              <a:tr h="96012">
                <a:tc>
                  <a:txBody>
                    <a:bodyPr/>
                    <a:lstStyle/>
                    <a:p>
                      <a:pPr algn="l" fontAlgn="b"/>
                      <a:r>
                        <a:rPr lang="en-US" sz="600" b="0" i="0" u="none" strike="noStrike" dirty="0">
                          <a:solidFill>
                            <a:srgbClr val="000000"/>
                          </a:solidFill>
                          <a:effectLst/>
                          <a:latin typeface="Arial" panose="020B0604020202020204" pitchFamily="34" charset="0"/>
                        </a:rPr>
                        <a:t>CPI</a:t>
                      </a:r>
                    </a:p>
                  </a:txBody>
                  <a:tcPr marL="6858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dirty="0">
                          <a:solidFill>
                            <a:srgbClr val="000000"/>
                          </a:solidFill>
                          <a:effectLst/>
                          <a:latin typeface="Arial" panose="020B060402020202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-0.9%</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-1.0%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0.2%</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0.3%</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0.6%</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0.7%</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0.9%</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a:solidFill>
                            <a:srgbClr val="000000"/>
                          </a:solidFill>
                          <a:effectLst/>
                          <a:latin typeface="Arial" panose="020B0604020202020204" pitchFamily="34" charset="0"/>
                        </a:rPr>
                        <a:t>1.1%</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600" b="0" i="0" u="none" strike="noStrike" dirty="0">
                          <a:solidFill>
                            <a:srgbClr val="000000"/>
                          </a:solidFill>
                          <a:effectLst/>
                          <a:latin typeface="Arial" panose="020B0604020202020204" pitchFamily="34" charset="0"/>
                        </a:rPr>
                        <a:t>1.3%</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34"/>
                  </a:ext>
                </a:extLst>
              </a:tr>
            </a:tbl>
          </a:graphicData>
        </a:graphic>
      </p:graphicFrame>
      <p:sp>
        <p:nvSpPr>
          <p:cNvPr id="7" name="TextBox 6">
            <a:extLst>
              <a:ext uri="{FF2B5EF4-FFF2-40B4-BE49-F238E27FC236}">
                <a16:creationId xmlns:a16="http://schemas.microsoft.com/office/drawing/2014/main" id="{01FD412C-7C32-4316-96D2-0D432C07BA39}"/>
              </a:ext>
            </a:extLst>
          </p:cNvPr>
          <p:cNvSpPr txBox="1"/>
          <p:nvPr/>
        </p:nvSpPr>
        <p:spPr>
          <a:xfrm>
            <a:off x="382290" y="4520751"/>
            <a:ext cx="4768703" cy="215444"/>
          </a:xfrm>
          <a:prstGeom prst="rect">
            <a:avLst/>
          </a:prstGeom>
          <a:noFill/>
        </p:spPr>
        <p:txBody>
          <a:bodyPr wrap="square" l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Scenario information as of June 30, 2021</a:t>
            </a:r>
          </a:p>
        </p:txBody>
      </p:sp>
    </p:spTree>
    <p:extLst>
      <p:ext uri="{BB962C8B-B14F-4D97-AF65-F5344CB8AC3E}">
        <p14:creationId xmlns:p14="http://schemas.microsoft.com/office/powerpoint/2010/main" val="625286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dirty="0"/>
              <a:t>Scope of Project</a:t>
            </a:r>
          </a:p>
        </p:txBody>
      </p:sp>
      <p:sp>
        <p:nvSpPr>
          <p:cNvPr id="15363" name="Rectangle 3"/>
          <p:cNvSpPr>
            <a:spLocks noGrp="1" noChangeArrowheads="1"/>
          </p:cNvSpPr>
          <p:nvPr>
            <p:ph idx="1"/>
          </p:nvPr>
        </p:nvSpPr>
        <p:spPr/>
        <p:txBody>
          <a:bodyPr/>
          <a:lstStyle/>
          <a:p>
            <a:pPr marL="285750" indent="-285750">
              <a:buFont typeface="Wingdings" pitchFamily="2" charset="2"/>
              <a:buChar char="§"/>
            </a:pPr>
            <a:r>
              <a:rPr lang="en-US" dirty="0"/>
              <a:t>Annual Asset-Liability Management (ALM) review and update</a:t>
            </a:r>
          </a:p>
          <a:p>
            <a:pPr lvl="2"/>
            <a:r>
              <a:rPr lang="en-US" dirty="0"/>
              <a:t>30 year asset-liability projection analysis</a:t>
            </a:r>
          </a:p>
          <a:p>
            <a:pPr lvl="2"/>
            <a:r>
              <a:rPr lang="en-US" dirty="0"/>
              <a:t>Review stochastic risk/reward results</a:t>
            </a:r>
          </a:p>
          <a:p>
            <a:pPr lvl="2"/>
            <a:r>
              <a:rPr lang="en-US" dirty="0"/>
              <a:t>Review multiple portfolio strategies</a:t>
            </a:r>
          </a:p>
          <a:p>
            <a:pPr lvl="2"/>
            <a:r>
              <a:rPr lang="en-US" dirty="0"/>
              <a:t>Conduct liquidity analysis</a:t>
            </a:r>
          </a:p>
          <a:p>
            <a:endParaRPr lang="en-US" dirty="0"/>
          </a:p>
        </p:txBody>
      </p:sp>
    </p:spTree>
    <p:extLst>
      <p:ext uri="{BB962C8B-B14F-4D97-AF65-F5344CB8AC3E}">
        <p14:creationId xmlns:p14="http://schemas.microsoft.com/office/powerpoint/2010/main" val="34128679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ctrTitle"/>
          </p:nvPr>
        </p:nvSpPr>
        <p:spPr>
          <a:xfrm>
            <a:off x="366713" y="2491796"/>
            <a:ext cx="8458200" cy="616744"/>
          </a:xfrm>
        </p:spPr>
        <p:txBody>
          <a:bodyPr/>
          <a:lstStyle/>
          <a:p>
            <a:r>
              <a:rPr lang="en-US" dirty="0"/>
              <a:t>Appendix</a:t>
            </a:r>
          </a:p>
        </p:txBody>
      </p:sp>
      <p:sp>
        <p:nvSpPr>
          <p:cNvPr id="4" name="Subtitle 3"/>
          <p:cNvSpPr>
            <a:spLocks noGrp="1"/>
          </p:cNvSpPr>
          <p:nvPr>
            <p:ph type="subTitle" idx="1"/>
          </p:nvPr>
        </p:nvSpPr>
        <p:spPr>
          <a:xfrm>
            <a:off x="366712" y="3291897"/>
            <a:ext cx="8458200" cy="276999"/>
          </a:xfrm>
        </p:spPr>
        <p:txBody>
          <a:bodyPr/>
          <a:lstStyle/>
          <a:p>
            <a:r>
              <a:rPr lang="en-US" dirty="0"/>
              <a:t>How Do Public Pensions Impact Credit Ratings?</a:t>
            </a:r>
          </a:p>
        </p:txBody>
      </p:sp>
    </p:spTree>
    <p:extLst>
      <p:ext uri="{BB962C8B-B14F-4D97-AF65-F5344CB8AC3E}">
        <p14:creationId xmlns:p14="http://schemas.microsoft.com/office/powerpoint/2010/main" val="2477728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Public Pensions Impact Credit Ratings?</a:t>
            </a:r>
            <a:br>
              <a:rPr lang="en-US" dirty="0"/>
            </a:br>
            <a:r>
              <a:rPr lang="en-US" altLang="en-US" sz="1600" dirty="0"/>
              <a:t>Summary and Conclusions</a:t>
            </a:r>
            <a:endParaRPr lang="en-US" dirty="0"/>
          </a:p>
        </p:txBody>
      </p:sp>
      <p:sp>
        <p:nvSpPr>
          <p:cNvPr id="13" name="Rectangle 10"/>
          <p:cNvSpPr>
            <a:spLocks noChangeArrowheads="1"/>
          </p:cNvSpPr>
          <p:nvPr/>
        </p:nvSpPr>
        <p:spPr bwMode="auto">
          <a:xfrm>
            <a:off x="1576912" y="857250"/>
            <a:ext cx="7199169" cy="140077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0" rIns="0" bIns="0" anchor="ctr"/>
          <a:lstStyle>
            <a:lvl1pPr marL="342900" indent="-342900" algn="ctr" eaLnBrk="0" hangingPunct="0">
              <a:defRPr sz="2400">
                <a:solidFill>
                  <a:schemeClr val="tx1"/>
                </a:solidFill>
                <a:latin typeface="Arial" charset="0"/>
              </a:defRPr>
            </a:lvl1pPr>
            <a:lvl2pPr marL="228600" indent="-227013"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173038" marR="0" lvl="1" indent="-173038" algn="l" defTabSz="914400" rtl="0" eaLnBrk="0" fontAlgn="base" latinLnBrk="0" hangingPunct="0">
              <a:lnSpc>
                <a:spcPct val="100000"/>
              </a:lnSpc>
              <a:spcBef>
                <a:spcPct val="25000"/>
              </a:spcBef>
              <a:spcAft>
                <a:spcPct val="0"/>
              </a:spcAft>
              <a:buClr>
                <a:srgbClr val="003F72"/>
              </a:buClr>
              <a:buSzTx/>
              <a:buFont typeface="Wingdings" panose="05000000000000000000" pitchFamily="2" charset="2"/>
              <a:buChar char="§"/>
              <a:tabLst/>
              <a:defRPr/>
            </a:pPr>
            <a:r>
              <a:rPr kumimoji="0" lang="en-US" sz="105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Pension plans have a direct impact on the ultimate state or local credit rating</a:t>
            </a:r>
          </a:p>
          <a:p>
            <a:pPr marL="173038" marR="0" lvl="1" indent="-173038" algn="l" defTabSz="914400" rtl="0" eaLnBrk="0" fontAlgn="base" latinLnBrk="0" hangingPunct="0">
              <a:lnSpc>
                <a:spcPct val="100000"/>
              </a:lnSpc>
              <a:spcBef>
                <a:spcPct val="25000"/>
              </a:spcBef>
              <a:spcAft>
                <a:spcPct val="0"/>
              </a:spcAft>
              <a:buClr>
                <a:srgbClr val="0039A6"/>
              </a:buClr>
              <a:buSzTx/>
              <a:buFont typeface="Wingdings" panose="05000000000000000000" pitchFamily="2" charset="2"/>
              <a:buChar char="§"/>
              <a:tabLst/>
              <a:defRPr/>
            </a:pPr>
            <a:r>
              <a:rPr kumimoji="0" lang="en-US" sz="105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Rating agencies are not just looking at where public pension plans stand today; they are looking at the expected future trajectory of the plan based on how it is managed</a:t>
            </a:r>
          </a:p>
        </p:txBody>
      </p:sp>
      <p:sp>
        <p:nvSpPr>
          <p:cNvPr id="19" name="Rectangle 10"/>
          <p:cNvSpPr>
            <a:spLocks noChangeArrowheads="1"/>
          </p:cNvSpPr>
          <p:nvPr/>
        </p:nvSpPr>
        <p:spPr bwMode="auto">
          <a:xfrm>
            <a:off x="2200418" y="2066119"/>
            <a:ext cx="6577822" cy="140077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0" rIns="0" bIns="0" anchor="ctr"/>
          <a:lstStyle>
            <a:lvl1pPr marL="342900" indent="-342900" algn="ctr" eaLnBrk="0" hangingPunct="0">
              <a:defRPr sz="2400">
                <a:solidFill>
                  <a:schemeClr val="tx1"/>
                </a:solidFill>
                <a:latin typeface="Arial" charset="0"/>
              </a:defRPr>
            </a:lvl1pPr>
            <a:lvl2pPr marL="228600" indent="-227013"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173038" marR="0" lvl="1" indent="-173038" algn="l" defTabSz="914400" rtl="0" eaLnBrk="0" fontAlgn="base" latinLnBrk="0" hangingPunct="0">
              <a:lnSpc>
                <a:spcPct val="100000"/>
              </a:lnSpc>
              <a:spcBef>
                <a:spcPts val="0"/>
              </a:spcBef>
              <a:spcAft>
                <a:spcPct val="0"/>
              </a:spcAft>
              <a:buClr>
                <a:srgbClr val="00B0F0"/>
              </a:buClr>
              <a:buSzTx/>
              <a:buFont typeface="Wingdings" panose="05000000000000000000" pitchFamily="2" charset="2"/>
              <a:buChar char="§"/>
              <a:tabLst/>
              <a:defRPr/>
            </a:pPr>
            <a:r>
              <a:rPr kumimoji="0" lang="en-US" sz="105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Taxpayers in lower credit rated jurisdictions are paying higher borrowing costs and could save money through healthier pension plan management</a:t>
            </a:r>
          </a:p>
        </p:txBody>
      </p:sp>
      <p:sp>
        <p:nvSpPr>
          <p:cNvPr id="8" name="Rectangle 10"/>
          <p:cNvSpPr>
            <a:spLocks noChangeArrowheads="1"/>
          </p:cNvSpPr>
          <p:nvPr/>
        </p:nvSpPr>
        <p:spPr bwMode="auto">
          <a:xfrm>
            <a:off x="1574102" y="3261688"/>
            <a:ext cx="7201969" cy="14055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0" rIns="0" bIns="0" anchor="ctr"/>
          <a:lstStyle>
            <a:lvl1pPr marL="342900" indent="-342900" algn="ctr" eaLnBrk="0" hangingPunct="0">
              <a:defRPr sz="2400">
                <a:solidFill>
                  <a:schemeClr val="tx1"/>
                </a:solidFill>
                <a:latin typeface="Arial" charset="0"/>
              </a:defRPr>
            </a:lvl1pPr>
            <a:lvl2pPr marL="228600" indent="-227013"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173038" marR="0" lvl="1" indent="-173038" algn="l" defTabSz="914400" rtl="0" eaLnBrk="0" fontAlgn="base" latinLnBrk="0" hangingPunct="0">
              <a:lnSpc>
                <a:spcPct val="100000"/>
              </a:lnSpc>
              <a:spcBef>
                <a:spcPct val="25000"/>
              </a:spcBef>
              <a:spcAft>
                <a:spcPct val="0"/>
              </a:spcAft>
              <a:buClr>
                <a:srgbClr val="FFFFFF">
                  <a:lumMod val="50000"/>
                </a:srgbClr>
              </a:buClr>
              <a:buSzTx/>
              <a:buFont typeface="Wingdings" panose="05000000000000000000" pitchFamily="2" charset="2"/>
              <a:buChar char="§"/>
              <a:tabLst/>
              <a:defRPr/>
            </a:pPr>
            <a:r>
              <a:rPr kumimoji="0" lang="en-US" sz="105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The Big Three (Fitch, Moody’s and S&amp;P) value selecting appropriate actuarial assumptions, avoiding excessive risk taking, and developing an adequate funding policy</a:t>
            </a:r>
          </a:p>
          <a:p>
            <a:pPr marL="173038" marR="0" lvl="1" indent="-173038" algn="l" defTabSz="914400" rtl="0" eaLnBrk="0" fontAlgn="base" latinLnBrk="0" hangingPunct="0">
              <a:lnSpc>
                <a:spcPct val="100000"/>
              </a:lnSpc>
              <a:spcBef>
                <a:spcPct val="25000"/>
              </a:spcBef>
              <a:spcAft>
                <a:spcPct val="0"/>
              </a:spcAft>
              <a:buClr>
                <a:srgbClr val="FFFFFF">
                  <a:lumMod val="50000"/>
                </a:srgbClr>
              </a:buClr>
              <a:buSzTx/>
              <a:buFont typeface="Wingdings" panose="05000000000000000000" pitchFamily="2" charset="2"/>
              <a:buChar char="§"/>
              <a:tabLst/>
              <a:defRPr/>
            </a:pPr>
            <a:r>
              <a:rPr kumimoji="0" lang="en-US" sz="105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While debt priorities and revenue framework to service such debt will vary on a case-by-case basis, every jurisdiction has the ability to thoughtfully develop a funding policy and set appropriate assumptions</a:t>
            </a:r>
          </a:p>
          <a:p>
            <a:pPr marL="173038" marR="0" lvl="1" indent="-173038" algn="l" defTabSz="914400" rtl="0" eaLnBrk="0" fontAlgn="base" latinLnBrk="0" hangingPunct="0">
              <a:lnSpc>
                <a:spcPct val="100000"/>
              </a:lnSpc>
              <a:spcBef>
                <a:spcPct val="25000"/>
              </a:spcBef>
              <a:spcAft>
                <a:spcPct val="0"/>
              </a:spcAft>
              <a:buClr>
                <a:srgbClr val="FFFFFF">
                  <a:lumMod val="50000"/>
                </a:srgbClr>
              </a:buClr>
              <a:buSzTx/>
              <a:buFont typeface="Wingdings" panose="05000000000000000000" pitchFamily="2" charset="2"/>
              <a:buChar char="§"/>
              <a:tabLst/>
              <a:defRPr/>
            </a:pPr>
            <a:r>
              <a:rPr kumimoji="0" lang="en-US" sz="1050" b="0" i="0" u="none" strike="noStrike" kern="1200" cap="none" spc="0" normalizeH="0" baseline="0" noProof="0" dirty="0">
                <a:ln>
                  <a:noFill/>
                </a:ln>
                <a:solidFill>
                  <a:srgbClr val="4D4F53"/>
                </a:solidFill>
                <a:effectLst/>
                <a:uLnTx/>
                <a:uFillTx/>
                <a:latin typeface="Arial" charset="0"/>
                <a:ea typeface="ＭＳ Ｐゴシック" pitchFamily="108" charset="-128"/>
                <a:cs typeface="+mn-cs"/>
              </a:rPr>
              <a:t>These initial steps will help pension stakeholders better understand the true economic costs, improve the funding outlook for public pensions, and potentially reduce borrowing costs and further taxpayer burden</a:t>
            </a:r>
          </a:p>
        </p:txBody>
      </p:sp>
      <p:grpSp>
        <p:nvGrpSpPr>
          <p:cNvPr id="9" name="Group 8">
            <a:extLst>
              <a:ext uri="{FF2B5EF4-FFF2-40B4-BE49-F238E27FC236}">
                <a16:creationId xmlns:a16="http://schemas.microsoft.com/office/drawing/2014/main" id="{8F0BB690-9BA8-4BD9-B290-B7583ADC32DF}"/>
              </a:ext>
            </a:extLst>
          </p:cNvPr>
          <p:cNvGrpSpPr/>
          <p:nvPr/>
        </p:nvGrpSpPr>
        <p:grpSpPr>
          <a:xfrm>
            <a:off x="364850" y="852468"/>
            <a:ext cx="1834515" cy="3825039"/>
            <a:chOff x="364850" y="852467"/>
            <a:chExt cx="1956506" cy="4079404"/>
          </a:xfrm>
        </p:grpSpPr>
        <p:sp>
          <p:nvSpPr>
            <p:cNvPr id="10" name="Freeform 14">
              <a:extLst>
                <a:ext uri="{FF2B5EF4-FFF2-40B4-BE49-F238E27FC236}">
                  <a16:creationId xmlns:a16="http://schemas.microsoft.com/office/drawing/2014/main" id="{79CE56DD-57E2-4F26-8CDF-6FFDC36F569C}"/>
                </a:ext>
              </a:extLst>
            </p:cNvPr>
            <p:cNvSpPr>
              <a:spLocks noChangeAspect="1"/>
            </p:cNvSpPr>
            <p:nvPr/>
          </p:nvSpPr>
          <p:spPr bwMode="auto">
            <a:xfrm>
              <a:off x="364850" y="852467"/>
              <a:ext cx="1296404" cy="1499030"/>
            </a:xfrm>
            <a:custGeom>
              <a:avLst/>
              <a:gdLst>
                <a:gd name="T0" fmla="*/ 723 w 723"/>
                <a:gd name="T1" fmla="*/ 626 h 836"/>
                <a:gd name="T2" fmla="*/ 361 w 723"/>
                <a:gd name="T3" fmla="*/ 836 h 836"/>
                <a:gd name="T4" fmla="*/ 0 w 723"/>
                <a:gd name="T5" fmla="*/ 626 h 836"/>
                <a:gd name="T6" fmla="*/ 0 w 723"/>
                <a:gd name="T7" fmla="*/ 210 h 836"/>
                <a:gd name="T8" fmla="*/ 361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1" y="836"/>
                  </a:lnTo>
                  <a:lnTo>
                    <a:pt x="0" y="626"/>
                  </a:lnTo>
                  <a:lnTo>
                    <a:pt x="0" y="210"/>
                  </a:lnTo>
                  <a:lnTo>
                    <a:pt x="361" y="0"/>
                  </a:lnTo>
                  <a:lnTo>
                    <a:pt x="723" y="210"/>
                  </a:lnTo>
                  <a:lnTo>
                    <a:pt x="723" y="626"/>
                  </a:lnTo>
                  <a:close/>
                </a:path>
              </a:pathLst>
            </a:custGeom>
            <a:solidFill>
              <a:srgbClr val="E11B22"/>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Pension Impact on Credit Ratings</a:t>
              </a:r>
            </a:p>
          </p:txBody>
        </p:sp>
        <p:sp>
          <p:nvSpPr>
            <p:cNvPr id="11" name="Freeform 14">
              <a:extLst>
                <a:ext uri="{FF2B5EF4-FFF2-40B4-BE49-F238E27FC236}">
                  <a16:creationId xmlns:a16="http://schemas.microsoft.com/office/drawing/2014/main" id="{B0B54CAA-D941-48FF-B734-B64B4B8A161B}"/>
                </a:ext>
              </a:extLst>
            </p:cNvPr>
            <p:cNvSpPr>
              <a:spLocks noChangeAspect="1"/>
            </p:cNvSpPr>
            <p:nvPr/>
          </p:nvSpPr>
          <p:spPr bwMode="auto">
            <a:xfrm>
              <a:off x="1024952" y="2146826"/>
              <a:ext cx="1296404" cy="1499031"/>
            </a:xfrm>
            <a:custGeom>
              <a:avLst/>
              <a:gdLst>
                <a:gd name="T0" fmla="*/ 723 w 723"/>
                <a:gd name="T1" fmla="*/ 626 h 836"/>
                <a:gd name="T2" fmla="*/ 361 w 723"/>
                <a:gd name="T3" fmla="*/ 836 h 836"/>
                <a:gd name="T4" fmla="*/ 0 w 723"/>
                <a:gd name="T5" fmla="*/ 626 h 836"/>
                <a:gd name="T6" fmla="*/ 0 w 723"/>
                <a:gd name="T7" fmla="*/ 210 h 836"/>
                <a:gd name="T8" fmla="*/ 361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1" y="836"/>
                  </a:lnTo>
                  <a:lnTo>
                    <a:pt x="0" y="626"/>
                  </a:lnTo>
                  <a:lnTo>
                    <a:pt x="0" y="210"/>
                  </a:lnTo>
                  <a:lnTo>
                    <a:pt x="361" y="0"/>
                  </a:lnTo>
                  <a:lnTo>
                    <a:pt x="723" y="210"/>
                  </a:lnTo>
                  <a:lnTo>
                    <a:pt x="723" y="626"/>
                  </a:lnTo>
                  <a:close/>
                </a:path>
              </a:pathLst>
            </a:custGeom>
            <a:solidFill>
              <a:srgbClr val="5EB6E4"/>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Credit Ratings and Borrowing Costs</a:t>
              </a:r>
            </a:p>
          </p:txBody>
        </p:sp>
        <p:sp>
          <p:nvSpPr>
            <p:cNvPr id="12" name="Freeform 14">
              <a:extLst>
                <a:ext uri="{FF2B5EF4-FFF2-40B4-BE49-F238E27FC236}">
                  <a16:creationId xmlns:a16="http://schemas.microsoft.com/office/drawing/2014/main" id="{63FD8B37-E68A-4DCD-9956-D7F02D3ED4B0}"/>
                </a:ext>
              </a:extLst>
            </p:cNvPr>
            <p:cNvSpPr>
              <a:spLocks noChangeAspect="1"/>
            </p:cNvSpPr>
            <p:nvPr/>
          </p:nvSpPr>
          <p:spPr bwMode="auto">
            <a:xfrm>
              <a:off x="364850" y="3432841"/>
              <a:ext cx="1296404" cy="1499030"/>
            </a:xfrm>
            <a:custGeom>
              <a:avLst/>
              <a:gdLst>
                <a:gd name="T0" fmla="*/ 723 w 723"/>
                <a:gd name="T1" fmla="*/ 626 h 836"/>
                <a:gd name="T2" fmla="*/ 361 w 723"/>
                <a:gd name="T3" fmla="*/ 836 h 836"/>
                <a:gd name="T4" fmla="*/ 0 w 723"/>
                <a:gd name="T5" fmla="*/ 626 h 836"/>
                <a:gd name="T6" fmla="*/ 0 w 723"/>
                <a:gd name="T7" fmla="*/ 210 h 836"/>
                <a:gd name="T8" fmla="*/ 361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1" y="836"/>
                  </a:lnTo>
                  <a:lnTo>
                    <a:pt x="0" y="626"/>
                  </a:lnTo>
                  <a:lnTo>
                    <a:pt x="0" y="210"/>
                  </a:lnTo>
                  <a:lnTo>
                    <a:pt x="361" y="0"/>
                  </a:lnTo>
                  <a:lnTo>
                    <a:pt x="723" y="210"/>
                  </a:lnTo>
                  <a:lnTo>
                    <a:pt x="723" y="626"/>
                  </a:lnTo>
                  <a:close/>
                </a:path>
              </a:pathLst>
            </a:custGeom>
            <a:solidFill>
              <a:srgbClr val="4D4F53"/>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Call to Action</a:t>
              </a:r>
            </a:p>
          </p:txBody>
        </p:sp>
      </p:grpSp>
    </p:spTree>
    <p:extLst>
      <p:ext uri="{BB962C8B-B14F-4D97-AF65-F5344CB8AC3E}">
        <p14:creationId xmlns:p14="http://schemas.microsoft.com/office/powerpoint/2010/main" val="11540623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Public Pensions Impact Credit Ratings?</a:t>
            </a:r>
            <a:br>
              <a:rPr lang="en-US" dirty="0"/>
            </a:br>
            <a:r>
              <a:rPr lang="en-US" altLang="en-US" sz="1600" dirty="0"/>
              <a:t>Call to Action: Plan Sponsors Have Ability to Impact Credit Rating</a:t>
            </a:r>
            <a:endParaRPr lang="en-US" sz="1600" dirty="0"/>
          </a:p>
        </p:txBody>
      </p:sp>
      <p:graphicFrame>
        <p:nvGraphicFramePr>
          <p:cNvPr id="4" name="Table 3"/>
          <p:cNvGraphicFramePr>
            <a:graphicFrameLocks noGrp="1"/>
          </p:cNvGraphicFramePr>
          <p:nvPr>
            <p:extLst>
              <p:ext uri="{D42A27DB-BD31-4B8C-83A1-F6EECF244321}">
                <p14:modId xmlns:p14="http://schemas.microsoft.com/office/powerpoint/2010/main" val="4015661374"/>
              </p:ext>
            </p:extLst>
          </p:nvPr>
        </p:nvGraphicFramePr>
        <p:xfrm>
          <a:off x="368304" y="1321594"/>
          <a:ext cx="8432796" cy="2921964"/>
        </p:xfrm>
        <a:graphic>
          <a:graphicData uri="http://schemas.openxmlformats.org/drawingml/2006/table">
            <a:tbl>
              <a:tblPr firstRow="1" bandRow="1">
                <a:tableStyleId>{073A0DAA-6AF3-43AB-8588-CEC1D06C72B9}</a:tableStyleId>
              </a:tblPr>
              <a:tblGrid>
                <a:gridCol w="921000">
                  <a:extLst>
                    <a:ext uri="{9D8B030D-6E8A-4147-A177-3AD203B41FA5}">
                      <a16:colId xmlns:a16="http://schemas.microsoft.com/office/drawing/2014/main" val="20000"/>
                    </a:ext>
                  </a:extLst>
                </a:gridCol>
                <a:gridCol w="2670048">
                  <a:extLst>
                    <a:ext uri="{9D8B030D-6E8A-4147-A177-3AD203B41FA5}">
                      <a16:colId xmlns:a16="http://schemas.microsoft.com/office/drawing/2014/main" val="20001"/>
                    </a:ext>
                  </a:extLst>
                </a:gridCol>
                <a:gridCol w="4841748">
                  <a:extLst>
                    <a:ext uri="{9D8B030D-6E8A-4147-A177-3AD203B41FA5}">
                      <a16:colId xmlns:a16="http://schemas.microsoft.com/office/drawing/2014/main" val="20002"/>
                    </a:ext>
                  </a:extLst>
                </a:gridCol>
              </a:tblGrid>
              <a:tr h="199298">
                <a:tc gridSpan="2">
                  <a:txBody>
                    <a:bodyPr/>
                    <a:lstStyle/>
                    <a:p>
                      <a:pPr algn="ctr"/>
                      <a:r>
                        <a:rPr lang="en-US" sz="1100" dirty="0"/>
                        <a:t>Action</a:t>
                      </a:r>
                    </a:p>
                  </a:txBody>
                  <a:tcPr marL="34290" marR="34290" marT="13716" marB="1371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tc hMerge="1">
                  <a:txBody>
                    <a:bodyPr/>
                    <a:lstStyle/>
                    <a:p>
                      <a:endParaRPr lang="en-US" sz="1600" dirty="0"/>
                    </a:p>
                  </a:txBody>
                  <a:tcPr/>
                </a:tc>
                <a:tc>
                  <a:txBody>
                    <a:bodyPr/>
                    <a:lstStyle/>
                    <a:p>
                      <a:pPr algn="ctr"/>
                      <a:r>
                        <a:rPr lang="en-US" sz="1100" dirty="0"/>
                        <a:t>Considerations</a:t>
                      </a:r>
                    </a:p>
                  </a:txBody>
                  <a:tcPr marL="34290" marR="34290" marT="13716" marB="1371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D4F53"/>
                    </a:solidFill>
                  </a:tcPr>
                </a:tc>
                <a:extLst>
                  <a:ext uri="{0D108BD9-81ED-4DB2-BD59-A6C34878D82A}">
                    <a16:rowId xmlns:a16="http://schemas.microsoft.com/office/drawing/2014/main" val="10000"/>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p>
                  </a:txBody>
                  <a:tcPr marL="34290" marR="34290" marT="13716" marB="13716"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169863" marR="0" lvl="0" indent="-169863" algn="l" defTabSz="914400" rtl="0" eaLnBrk="1" fontAlgn="auto" latinLnBrk="0" hangingPunct="1">
                        <a:lnSpc>
                          <a:spcPct val="100000"/>
                        </a:lnSpc>
                        <a:spcBef>
                          <a:spcPts val="0"/>
                        </a:spcBef>
                        <a:spcAft>
                          <a:spcPts val="0"/>
                        </a:spcAft>
                        <a:buClrTx/>
                        <a:buSzTx/>
                        <a:buFontTx/>
                        <a:buNone/>
                        <a:tabLst/>
                        <a:defRPr/>
                      </a:pPr>
                      <a:r>
                        <a:rPr lang="en-US" sz="1000" dirty="0"/>
                        <a:t>1. Conduct an actuarial assumption audit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dirty="0"/>
                        <a:t>Review reasonability of key assumptions:</a:t>
                      </a:r>
                    </a:p>
                    <a:p>
                      <a:pPr marL="457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Salary scale, Mortality, Retirement rates,</a:t>
                      </a:r>
                      <a:r>
                        <a:rPr lang="en-US" sz="1000" baseline="0" dirty="0"/>
                        <a:t> </a:t>
                      </a:r>
                      <a:r>
                        <a:rPr lang="en-US" sz="1000" dirty="0"/>
                        <a:t>Turnover rates</a:t>
                      </a:r>
                    </a:p>
                  </a:txBody>
                  <a:tcPr marL="34290" marR="34290" marT="13716" marB="13716"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171450" marR="0" lvl="1"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lang="en-US" sz="1000" dirty="0"/>
                        <a:t>Assumptions set to plan-specific expectations will lead to lower contribution volatility</a:t>
                      </a:r>
                    </a:p>
                    <a:p>
                      <a:pPr marL="171450" marR="0" lvl="1"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lang="en-US" sz="1000" dirty="0"/>
                        <a:t>Aggressive assumptions may provide short-term relief but may have long-term consequences</a:t>
                      </a:r>
                    </a:p>
                  </a:txBody>
                  <a:tcPr marL="34290" marR="34290" marT="13716" marB="13716"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4996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p>
                  </a:txBody>
                  <a:tcPr marL="34290" marR="34290" marT="13716" marB="13716"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69863" marR="0" lvl="0" indent="-169863" algn="l" defTabSz="914400" rtl="0" eaLnBrk="1" fontAlgn="auto" latinLnBrk="0" hangingPunct="1">
                        <a:lnSpc>
                          <a:spcPct val="100000"/>
                        </a:lnSpc>
                        <a:spcBef>
                          <a:spcPts val="0"/>
                        </a:spcBef>
                        <a:spcAft>
                          <a:spcPts val="0"/>
                        </a:spcAft>
                        <a:buClrTx/>
                        <a:buSzTx/>
                        <a:buFontTx/>
                        <a:buNone/>
                        <a:tabLst/>
                        <a:defRPr/>
                      </a:pPr>
                      <a:r>
                        <a:rPr lang="en-US" sz="1000" dirty="0"/>
                        <a:t>2. Consider adjustments to expected return assumption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dirty="0"/>
                        <a:t>Adjustments</a:t>
                      </a:r>
                      <a:r>
                        <a:rPr lang="en-US" sz="1000" baseline="0" dirty="0"/>
                        <a:t> should be </a:t>
                      </a:r>
                      <a:r>
                        <a:rPr lang="en-US" sz="1000" dirty="0"/>
                        <a:t>in line with forward-looking expectations for asset returns</a:t>
                      </a:r>
                    </a:p>
                  </a:txBody>
                  <a:tcPr marL="34290" marR="34290" marT="13716" marB="13716"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lvl="1" indent="-171450" algn="l" defTabSz="914400" rtl="0" eaLnBrk="1" latinLnBrk="0" hangingPunct="1">
                        <a:spcAft>
                          <a:spcPts val="400"/>
                        </a:spcAft>
                        <a:buFont typeface="Wingdings" panose="05000000000000000000" pitchFamily="2" charset="2"/>
                        <a:buChar char="§"/>
                      </a:pPr>
                      <a:r>
                        <a:rPr lang="en-US" sz="1000" kern="1200" dirty="0"/>
                        <a:t>Contributing an actuarial amount?</a:t>
                      </a:r>
                      <a:endParaRPr lang="en-US" sz="1000" kern="1200" baseline="0" dirty="0"/>
                    </a:p>
                    <a:p>
                      <a:pPr marL="457200" lvl="1" indent="-171450" algn="l" defTabSz="914400" rtl="0" eaLnBrk="1" latinLnBrk="0" hangingPunct="1">
                        <a:spcAft>
                          <a:spcPts val="400"/>
                        </a:spcAft>
                        <a:buFont typeface="Arial" panose="020B0604020202020204" pitchFamily="34" charset="0"/>
                        <a:buChar char="̶"/>
                      </a:pPr>
                      <a:r>
                        <a:rPr lang="en-US" sz="1000" kern="1200" dirty="0"/>
                        <a:t>Yes:</a:t>
                      </a:r>
                      <a:r>
                        <a:rPr lang="en-US" sz="1000" kern="1200" baseline="0" dirty="0"/>
                        <a:t> </a:t>
                      </a:r>
                      <a:r>
                        <a:rPr lang="en-US" sz="1000" kern="1200" dirty="0"/>
                        <a:t>Failing to achieve target returns will necessitate increases in future contributions and make what was intended to be a smooth, budget-friendly progression of contribution increases far more volatile</a:t>
                      </a:r>
                    </a:p>
                    <a:p>
                      <a:pPr marL="457200" lvl="1" indent="-171450" algn="l" defTabSz="914400" rtl="0" eaLnBrk="1" latinLnBrk="0" hangingPunct="1">
                        <a:spcAft>
                          <a:spcPts val="400"/>
                        </a:spcAft>
                        <a:buFont typeface="Arial" panose="020B0604020202020204" pitchFamily="34" charset="0"/>
                        <a:buChar char="̶"/>
                      </a:pPr>
                      <a:r>
                        <a:rPr lang="en-US" sz="1000" kern="1200" dirty="0"/>
                        <a:t>No: The funding gap will widen and become highly volatile as contribution policy will not add enough dollars to replenish losses</a:t>
                      </a:r>
                      <a:endParaRPr lang="en-US" sz="1000" kern="1200" dirty="0">
                        <a:solidFill>
                          <a:schemeClr val="dk1"/>
                        </a:solidFill>
                        <a:latin typeface="+mn-lt"/>
                        <a:ea typeface="+mn-ea"/>
                        <a:cs typeface="+mn-cs"/>
                      </a:endParaRPr>
                    </a:p>
                  </a:txBody>
                  <a:tcPr marL="34290" marR="34290" marT="13716" marB="13716"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58305">
                <a:tc>
                  <a:txBody>
                    <a:bodyPr/>
                    <a:lstStyle/>
                    <a:p>
                      <a:endParaRPr lang="en-US" sz="900" dirty="0"/>
                    </a:p>
                  </a:txBody>
                  <a:tcPr marL="34290" marR="34290" marT="13716" marB="13716"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69863" marR="0" lvl="0" indent="-169863" algn="l" defTabSz="914400" rtl="0" eaLnBrk="1" fontAlgn="auto" latinLnBrk="0" hangingPunct="1">
                        <a:lnSpc>
                          <a:spcPct val="100000"/>
                        </a:lnSpc>
                        <a:spcBef>
                          <a:spcPts val="0"/>
                        </a:spcBef>
                        <a:spcAft>
                          <a:spcPts val="0"/>
                        </a:spcAft>
                        <a:buClrTx/>
                        <a:buSzTx/>
                        <a:buFontTx/>
                        <a:buNone/>
                        <a:tabLst/>
                        <a:defRPr/>
                      </a:pPr>
                      <a:r>
                        <a:rPr lang="en-US" sz="1000" dirty="0"/>
                        <a:t>3. Review the plan’s funding policy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dirty="0"/>
                        <a:t>Look far enough into the future to identify potential pain points</a:t>
                      </a:r>
                    </a:p>
                  </a:txBody>
                  <a:tcPr marL="34290" marR="34290" marT="13716" marB="13716"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lvl="1" indent="-171450" algn="l" defTabSz="914400" rtl="0" eaLnBrk="1" latinLnBrk="0" hangingPunct="1">
                        <a:spcAft>
                          <a:spcPts val="400"/>
                        </a:spcAft>
                        <a:buFont typeface="Wingdings" panose="05000000000000000000" pitchFamily="2" charset="2"/>
                        <a:buChar char="§"/>
                      </a:pPr>
                      <a:r>
                        <a:rPr lang="en-US" sz="1000" kern="1200" dirty="0"/>
                        <a:t>Conduct “tread water”/hurdle rate analysis to ensure short-term contributions are sufficient to keep pace with growth of plan liabilities</a:t>
                      </a:r>
                    </a:p>
                    <a:p>
                      <a:pPr marL="171450" lvl="1" indent="-171450" algn="l" defTabSz="914400" rtl="0" eaLnBrk="1" latinLnBrk="0" hangingPunct="1">
                        <a:spcAft>
                          <a:spcPts val="400"/>
                        </a:spcAft>
                        <a:buFont typeface="Wingdings" panose="05000000000000000000" pitchFamily="2" charset="2"/>
                        <a:buChar char="§"/>
                      </a:pPr>
                      <a:r>
                        <a:rPr lang="en-US" sz="1000" kern="1200" dirty="0"/>
                        <a:t>Consider asset-liability study to understand range of potential future outcomes rather than a single deterministic scenario</a:t>
                      </a:r>
                      <a:endParaRPr lang="en-US" sz="1000" kern="1200" dirty="0">
                        <a:solidFill>
                          <a:schemeClr val="dk1"/>
                        </a:solidFill>
                        <a:latin typeface="+mn-lt"/>
                        <a:ea typeface="+mn-ea"/>
                        <a:cs typeface="+mn-cs"/>
                      </a:endParaRPr>
                    </a:p>
                  </a:txBody>
                  <a:tcPr marL="34290" marR="34290" marT="13716" marB="13716"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5" name="Rectangle 3"/>
          <p:cNvSpPr>
            <a:spLocks noGrp="1" noChangeArrowheads="1"/>
          </p:cNvSpPr>
          <p:nvPr>
            <p:ph idx="1"/>
          </p:nvPr>
        </p:nvSpPr>
        <p:spPr>
          <a:xfrm>
            <a:off x="368304" y="848109"/>
            <a:ext cx="8432796" cy="342900"/>
          </a:xfrm>
        </p:spPr>
        <p:txBody>
          <a:bodyPr/>
          <a:lstStyle/>
          <a:p>
            <a:r>
              <a:rPr lang="en-US" sz="1200" dirty="0"/>
              <a:t>Below are three specific actions plan sponsors can take today to directly improve the impact a pension plan will have on the credit rating of its locality:</a:t>
            </a:r>
            <a:endParaRPr lang="en-US" altLang="en-US" sz="1200" dirty="0"/>
          </a:p>
        </p:txBody>
      </p:sp>
      <p:grpSp>
        <p:nvGrpSpPr>
          <p:cNvPr id="3" name="Group 2">
            <a:extLst>
              <a:ext uri="{FF2B5EF4-FFF2-40B4-BE49-F238E27FC236}">
                <a16:creationId xmlns:a16="http://schemas.microsoft.com/office/drawing/2014/main" id="{D16F4F13-6BA0-40F6-B195-76DA06A5943E}"/>
              </a:ext>
            </a:extLst>
          </p:cNvPr>
          <p:cNvGrpSpPr/>
          <p:nvPr/>
        </p:nvGrpSpPr>
        <p:grpSpPr>
          <a:xfrm>
            <a:off x="463389" y="1604379"/>
            <a:ext cx="605457" cy="700087"/>
            <a:chOff x="627981" y="1604379"/>
            <a:chExt cx="605457" cy="700087"/>
          </a:xfrm>
        </p:grpSpPr>
        <p:sp>
          <p:nvSpPr>
            <p:cNvPr id="21" name="Freeform 20"/>
            <p:cNvSpPr>
              <a:spLocks noChangeAspect="1"/>
            </p:cNvSpPr>
            <p:nvPr/>
          </p:nvSpPr>
          <p:spPr bwMode="auto">
            <a:xfrm>
              <a:off x="627981" y="1604379"/>
              <a:ext cx="605457" cy="700087"/>
            </a:xfrm>
            <a:custGeom>
              <a:avLst/>
              <a:gdLst>
                <a:gd name="T0" fmla="*/ 723 w 723"/>
                <a:gd name="T1" fmla="*/ 626 h 836"/>
                <a:gd name="T2" fmla="*/ 362 w 723"/>
                <a:gd name="T3" fmla="*/ 836 h 836"/>
                <a:gd name="T4" fmla="*/ 0 w 723"/>
                <a:gd name="T5" fmla="*/ 626 h 836"/>
                <a:gd name="T6" fmla="*/ 0 w 723"/>
                <a:gd name="T7" fmla="*/ 210 h 836"/>
                <a:gd name="T8" fmla="*/ 362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2" y="836"/>
                  </a:lnTo>
                  <a:lnTo>
                    <a:pt x="0" y="626"/>
                  </a:lnTo>
                  <a:lnTo>
                    <a:pt x="0" y="210"/>
                  </a:lnTo>
                  <a:lnTo>
                    <a:pt x="362" y="0"/>
                  </a:lnTo>
                  <a:lnTo>
                    <a:pt x="723" y="210"/>
                  </a:lnTo>
                  <a:lnTo>
                    <a:pt x="723" y="626"/>
                  </a:lnTo>
                  <a:close/>
                </a:path>
              </a:pathLst>
            </a:custGeom>
            <a:noFill/>
            <a:ln w="28575">
              <a:solidFill>
                <a:srgbClr val="E11B22"/>
              </a:solidFill>
              <a:round/>
              <a:headEnd/>
              <a:tailEnd/>
            </a:ln>
          </p:spPr>
          <p:txBody>
            <a:bodyPr vert="horz" wrap="square" lIns="68580" tIns="34290" rIns="68580" bIns="342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charset="0"/>
                <a:ea typeface="ＭＳ Ｐゴシック" pitchFamily="108" charset="-128"/>
                <a:cs typeface="+mn-cs"/>
              </a:endParaRPr>
            </a:p>
          </p:txBody>
        </p:sp>
        <p:pic>
          <p:nvPicPr>
            <p:cNvPr id="24" name="Picture 2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5757" t="16476" r="12948" b="14994"/>
            <a:stretch/>
          </p:blipFill>
          <p:spPr>
            <a:xfrm>
              <a:off x="699418" y="1704391"/>
              <a:ext cx="483085" cy="464344"/>
            </a:xfrm>
            <a:prstGeom prst="rect">
              <a:avLst/>
            </a:prstGeom>
          </p:spPr>
        </p:pic>
      </p:grpSp>
      <p:grpSp>
        <p:nvGrpSpPr>
          <p:cNvPr id="7" name="Group 6">
            <a:extLst>
              <a:ext uri="{FF2B5EF4-FFF2-40B4-BE49-F238E27FC236}">
                <a16:creationId xmlns:a16="http://schemas.microsoft.com/office/drawing/2014/main" id="{1395EFD1-22C1-4736-8DCA-EA3F535A392C}"/>
              </a:ext>
            </a:extLst>
          </p:cNvPr>
          <p:cNvGrpSpPr/>
          <p:nvPr/>
        </p:nvGrpSpPr>
        <p:grpSpPr>
          <a:xfrm>
            <a:off x="463389" y="3508218"/>
            <a:ext cx="605457" cy="700087"/>
            <a:chOff x="627981" y="3508218"/>
            <a:chExt cx="605457" cy="700087"/>
          </a:xfrm>
        </p:grpSpPr>
        <p:sp>
          <p:nvSpPr>
            <p:cNvPr id="18" name="Freeform 17"/>
            <p:cNvSpPr>
              <a:spLocks noChangeAspect="1"/>
            </p:cNvSpPr>
            <p:nvPr/>
          </p:nvSpPr>
          <p:spPr bwMode="auto">
            <a:xfrm>
              <a:off x="627981" y="3508218"/>
              <a:ext cx="605457" cy="700087"/>
            </a:xfrm>
            <a:custGeom>
              <a:avLst/>
              <a:gdLst>
                <a:gd name="T0" fmla="*/ 723 w 723"/>
                <a:gd name="T1" fmla="*/ 626 h 836"/>
                <a:gd name="T2" fmla="*/ 362 w 723"/>
                <a:gd name="T3" fmla="*/ 836 h 836"/>
                <a:gd name="T4" fmla="*/ 0 w 723"/>
                <a:gd name="T5" fmla="*/ 626 h 836"/>
                <a:gd name="T6" fmla="*/ 0 w 723"/>
                <a:gd name="T7" fmla="*/ 210 h 836"/>
                <a:gd name="T8" fmla="*/ 362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2" y="836"/>
                  </a:lnTo>
                  <a:lnTo>
                    <a:pt x="0" y="626"/>
                  </a:lnTo>
                  <a:lnTo>
                    <a:pt x="0" y="210"/>
                  </a:lnTo>
                  <a:lnTo>
                    <a:pt x="362" y="0"/>
                  </a:lnTo>
                  <a:lnTo>
                    <a:pt x="723" y="210"/>
                  </a:lnTo>
                  <a:lnTo>
                    <a:pt x="723" y="626"/>
                  </a:lnTo>
                  <a:close/>
                </a:path>
              </a:pathLst>
            </a:custGeom>
            <a:noFill/>
            <a:ln w="28575">
              <a:solidFill>
                <a:srgbClr val="E11B22"/>
              </a:solidFill>
              <a:round/>
              <a:headEnd/>
              <a:tailEnd/>
            </a:ln>
          </p:spPr>
          <p:txBody>
            <a:bodyPr vert="horz" wrap="square" lIns="68580" tIns="34290" rIns="68580" bIns="342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charset="0"/>
                <a:ea typeface="ＭＳ Ｐゴシック" pitchFamily="108" charset="-128"/>
                <a:cs typeface="+mn-cs"/>
              </a:endParaRPr>
            </a:p>
          </p:txBody>
        </p:sp>
        <p:pic>
          <p:nvPicPr>
            <p:cNvPr id="25" name="Picture 2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4697" t="11050" r="22697" b="5883"/>
            <a:stretch/>
          </p:blipFill>
          <p:spPr>
            <a:xfrm>
              <a:off x="742281" y="3579921"/>
              <a:ext cx="375339" cy="592666"/>
            </a:xfrm>
            <a:prstGeom prst="rect">
              <a:avLst/>
            </a:prstGeom>
          </p:spPr>
        </p:pic>
      </p:grpSp>
      <p:grpSp>
        <p:nvGrpSpPr>
          <p:cNvPr id="6" name="Group 5">
            <a:extLst>
              <a:ext uri="{FF2B5EF4-FFF2-40B4-BE49-F238E27FC236}">
                <a16:creationId xmlns:a16="http://schemas.microsoft.com/office/drawing/2014/main" id="{D8A85351-9264-43AA-A117-8841FE7AE168}"/>
              </a:ext>
            </a:extLst>
          </p:cNvPr>
          <p:cNvGrpSpPr/>
          <p:nvPr/>
        </p:nvGrpSpPr>
        <p:grpSpPr>
          <a:xfrm>
            <a:off x="463388" y="2544584"/>
            <a:ext cx="640631" cy="740758"/>
            <a:chOff x="627980" y="2544584"/>
            <a:chExt cx="640631" cy="740758"/>
          </a:xfrm>
        </p:grpSpPr>
        <p:sp>
          <p:nvSpPr>
            <p:cNvPr id="15" name="Freeform 14"/>
            <p:cNvSpPr>
              <a:spLocks noChangeAspect="1"/>
            </p:cNvSpPr>
            <p:nvPr/>
          </p:nvSpPr>
          <p:spPr bwMode="auto">
            <a:xfrm>
              <a:off x="627980" y="2544584"/>
              <a:ext cx="640631" cy="740758"/>
            </a:xfrm>
            <a:custGeom>
              <a:avLst/>
              <a:gdLst>
                <a:gd name="T0" fmla="*/ 723 w 723"/>
                <a:gd name="T1" fmla="*/ 626 h 836"/>
                <a:gd name="T2" fmla="*/ 362 w 723"/>
                <a:gd name="T3" fmla="*/ 836 h 836"/>
                <a:gd name="T4" fmla="*/ 0 w 723"/>
                <a:gd name="T5" fmla="*/ 626 h 836"/>
                <a:gd name="T6" fmla="*/ 0 w 723"/>
                <a:gd name="T7" fmla="*/ 210 h 836"/>
                <a:gd name="T8" fmla="*/ 362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2" y="836"/>
                  </a:lnTo>
                  <a:lnTo>
                    <a:pt x="0" y="626"/>
                  </a:lnTo>
                  <a:lnTo>
                    <a:pt x="0" y="210"/>
                  </a:lnTo>
                  <a:lnTo>
                    <a:pt x="362" y="0"/>
                  </a:lnTo>
                  <a:lnTo>
                    <a:pt x="723" y="210"/>
                  </a:lnTo>
                  <a:lnTo>
                    <a:pt x="723" y="626"/>
                  </a:lnTo>
                  <a:close/>
                </a:path>
              </a:pathLst>
            </a:custGeom>
            <a:noFill/>
            <a:ln w="28575">
              <a:solidFill>
                <a:schemeClr val="tx2"/>
              </a:solidFill>
              <a:round/>
              <a:headEnd/>
              <a:tailEnd/>
            </a:ln>
          </p:spPr>
          <p:txBody>
            <a:bodyPr vert="horz" wrap="square" lIns="68580" tIns="34290" rIns="68580" bIns="342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charset="0"/>
                <a:ea typeface="ＭＳ Ｐゴシック" pitchFamily="108" charset="-128"/>
                <a:cs typeface="+mn-cs"/>
              </a:endParaRPr>
            </a:p>
          </p:txBody>
        </p:sp>
        <p:pic>
          <p:nvPicPr>
            <p:cNvPr id="26" name="Picture 2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13834" t="20884" r="16317" b="17445"/>
            <a:stretch/>
          </p:blipFill>
          <p:spPr>
            <a:xfrm>
              <a:off x="663700" y="2653952"/>
              <a:ext cx="583067" cy="514802"/>
            </a:xfrm>
            <a:prstGeom prst="rect">
              <a:avLst/>
            </a:prstGeom>
          </p:spPr>
        </p:pic>
      </p:grpSp>
    </p:spTree>
    <p:extLst>
      <p:ext uri="{BB962C8B-B14F-4D97-AF65-F5344CB8AC3E}">
        <p14:creationId xmlns:p14="http://schemas.microsoft.com/office/powerpoint/2010/main" val="38772193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p:txBody>
          <a:bodyPr/>
          <a:lstStyle/>
          <a:p>
            <a:r>
              <a:rPr lang="en-US" altLang="en-US" dirty="0"/>
              <a:t>Appendix</a:t>
            </a:r>
          </a:p>
        </p:txBody>
      </p:sp>
      <p:sp>
        <p:nvSpPr>
          <p:cNvPr id="2" name="Subtitle 1"/>
          <p:cNvSpPr>
            <a:spLocks noGrp="1"/>
          </p:cNvSpPr>
          <p:nvPr>
            <p:ph type="subTitle" idx="1"/>
          </p:nvPr>
        </p:nvSpPr>
        <p:spPr/>
        <p:txBody>
          <a:bodyPr/>
          <a:lstStyle/>
          <a:p>
            <a:r>
              <a:rPr lang="en-US" dirty="0"/>
              <a:t>Asset-Liability Management Background</a:t>
            </a:r>
          </a:p>
        </p:txBody>
      </p:sp>
    </p:spTree>
    <p:extLst>
      <p:ext uri="{BB962C8B-B14F-4D97-AF65-F5344CB8AC3E}">
        <p14:creationId xmlns:p14="http://schemas.microsoft.com/office/powerpoint/2010/main" val="242686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19BAB-36FD-D24E-878E-E06A5C72893E}"/>
              </a:ext>
            </a:extLst>
          </p:cNvPr>
          <p:cNvSpPr>
            <a:spLocks noGrp="1"/>
          </p:cNvSpPr>
          <p:nvPr>
            <p:ph type="title"/>
          </p:nvPr>
        </p:nvSpPr>
        <p:spPr/>
        <p:txBody>
          <a:bodyPr/>
          <a:lstStyle/>
          <a:p>
            <a:r>
              <a:rPr lang="en-US" altLang="en-US" dirty="0"/>
              <a:t>Asset-Liability Management Background</a:t>
            </a:r>
            <a:br>
              <a:rPr lang="en-US" altLang="en-US" dirty="0"/>
            </a:br>
            <a:r>
              <a:rPr lang="en-US" altLang="en-US" sz="1600" dirty="0"/>
              <a:t>What is an Asset-Liability Study?</a:t>
            </a:r>
            <a:endParaRPr lang="en-US" dirty="0"/>
          </a:p>
        </p:txBody>
      </p:sp>
      <p:grpSp>
        <p:nvGrpSpPr>
          <p:cNvPr id="7" name="Group 6">
            <a:extLst>
              <a:ext uri="{FF2B5EF4-FFF2-40B4-BE49-F238E27FC236}">
                <a16:creationId xmlns:a16="http://schemas.microsoft.com/office/drawing/2014/main" id="{AA2916B1-A248-4464-AEF0-C366AFA01B1F}"/>
              </a:ext>
            </a:extLst>
          </p:cNvPr>
          <p:cNvGrpSpPr/>
          <p:nvPr/>
        </p:nvGrpSpPr>
        <p:grpSpPr>
          <a:xfrm>
            <a:off x="562709" y="857249"/>
            <a:ext cx="7939149" cy="3524910"/>
            <a:chOff x="-773718" y="1143003"/>
            <a:chExt cx="10585527" cy="4699874"/>
          </a:xfrm>
        </p:grpSpPr>
        <p:sp>
          <p:nvSpPr>
            <p:cNvPr id="3" name="object 7">
              <a:extLst>
                <a:ext uri="{FF2B5EF4-FFF2-40B4-BE49-F238E27FC236}">
                  <a16:creationId xmlns:a16="http://schemas.microsoft.com/office/drawing/2014/main" id="{7A23FFA3-68BF-BA4A-BE6B-644D52D18613}"/>
                </a:ext>
              </a:extLst>
            </p:cNvPr>
            <p:cNvSpPr/>
            <p:nvPr/>
          </p:nvSpPr>
          <p:spPr>
            <a:xfrm>
              <a:off x="1963795" y="3396409"/>
              <a:ext cx="2438399" cy="149890"/>
            </a:xfrm>
            <a:custGeom>
              <a:avLst/>
              <a:gdLst/>
              <a:ahLst/>
              <a:cxnLst/>
              <a:rect l="l" t="t" r="r" b="b"/>
              <a:pathLst>
                <a:path w="1548130" h="111125">
                  <a:moveTo>
                    <a:pt x="904621" y="39001"/>
                  </a:moveTo>
                  <a:lnTo>
                    <a:pt x="634733" y="39001"/>
                  </a:lnTo>
                  <a:lnTo>
                    <a:pt x="772795" y="110998"/>
                  </a:lnTo>
                  <a:lnTo>
                    <a:pt x="904621" y="39001"/>
                  </a:lnTo>
                  <a:close/>
                </a:path>
                <a:path w="1548130" h="111125">
                  <a:moveTo>
                    <a:pt x="1548003" y="0"/>
                  </a:moveTo>
                  <a:lnTo>
                    <a:pt x="0" y="0"/>
                  </a:lnTo>
                  <a:lnTo>
                    <a:pt x="0" y="39001"/>
                  </a:lnTo>
                  <a:lnTo>
                    <a:pt x="1548003" y="39001"/>
                  </a:lnTo>
                  <a:lnTo>
                    <a:pt x="1548003" y="0"/>
                  </a:lnTo>
                  <a:close/>
                </a:path>
              </a:pathLst>
            </a:custGeom>
            <a:solidFill>
              <a:schemeClr val="bg1">
                <a:lumMod val="65000"/>
              </a:schemeClr>
            </a:solid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037"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4" name="object 8">
              <a:extLst>
                <a:ext uri="{FF2B5EF4-FFF2-40B4-BE49-F238E27FC236}">
                  <a16:creationId xmlns:a16="http://schemas.microsoft.com/office/drawing/2014/main" id="{A23C172D-9F8A-3748-A474-2AFAA0E427EF}"/>
                </a:ext>
              </a:extLst>
            </p:cNvPr>
            <p:cNvSpPr/>
            <p:nvPr/>
          </p:nvSpPr>
          <p:spPr>
            <a:xfrm>
              <a:off x="4664885" y="3396409"/>
              <a:ext cx="2438399" cy="149890"/>
            </a:xfrm>
            <a:custGeom>
              <a:avLst/>
              <a:gdLst/>
              <a:ahLst/>
              <a:cxnLst/>
              <a:rect l="l" t="t" r="r" b="b"/>
              <a:pathLst>
                <a:path w="1548129" h="111125">
                  <a:moveTo>
                    <a:pt x="904621" y="39001"/>
                  </a:moveTo>
                  <a:lnTo>
                    <a:pt x="634733" y="39001"/>
                  </a:lnTo>
                  <a:lnTo>
                    <a:pt x="772795" y="110998"/>
                  </a:lnTo>
                  <a:lnTo>
                    <a:pt x="904621" y="39001"/>
                  </a:lnTo>
                  <a:close/>
                </a:path>
                <a:path w="1548129" h="111125">
                  <a:moveTo>
                    <a:pt x="1548003" y="0"/>
                  </a:moveTo>
                  <a:lnTo>
                    <a:pt x="0" y="0"/>
                  </a:lnTo>
                  <a:lnTo>
                    <a:pt x="0" y="39001"/>
                  </a:lnTo>
                  <a:lnTo>
                    <a:pt x="1548003" y="39001"/>
                  </a:lnTo>
                  <a:lnTo>
                    <a:pt x="1548003" y="0"/>
                  </a:lnTo>
                  <a:close/>
                </a:path>
              </a:pathLst>
            </a:custGeom>
            <a:solidFill>
              <a:schemeClr val="bg2"/>
            </a:solid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037"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12" name="object 51">
              <a:extLst>
                <a:ext uri="{FF2B5EF4-FFF2-40B4-BE49-F238E27FC236}">
                  <a16:creationId xmlns:a16="http://schemas.microsoft.com/office/drawing/2014/main" id="{1C55C6B6-B899-8148-B6AE-351AC7C1E435}"/>
                </a:ext>
              </a:extLst>
            </p:cNvPr>
            <p:cNvSpPr txBox="1"/>
            <p:nvPr/>
          </p:nvSpPr>
          <p:spPr>
            <a:xfrm>
              <a:off x="1963795" y="3585852"/>
              <a:ext cx="2438399" cy="2031323"/>
            </a:xfrm>
            <a:prstGeom prst="rect">
              <a:avLst/>
            </a:prstGeom>
          </p:spPr>
          <p:txBody>
            <a:bodyPr vert="horz" wrap="square" lIns="0" tIns="0" rIns="0" bIns="0" rtlCol="0">
              <a:spAutoFit/>
            </a:bodyPr>
            <a:lstStyle/>
            <a:p>
              <a:pPr marL="137160" marR="0" lvl="1" indent="-137160" algn="l" defTabSz="914400" rtl="0" eaLnBrk="0" fontAlgn="base" latinLnBrk="0" hangingPunct="0">
                <a:lnSpc>
                  <a:spcPct val="100000"/>
                </a:lnSpc>
                <a:spcBef>
                  <a:spcPct val="0"/>
                </a:spcBef>
                <a:spcAft>
                  <a:spcPts val="45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Aon believes optimal decisions regarding pension plan management are made when they are based on a </a:t>
              </a:r>
              <a:r>
                <a:rPr kumimoji="0" lang="en-US" sz="11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clear understanding of the assets and liabilities </a:t>
              </a:r>
              <a:r>
                <a:rPr kumimoji="0" lang="en-US" sz="11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of the plan(s) and how they interact</a:t>
              </a:r>
            </a:p>
          </p:txBody>
        </p:sp>
        <p:sp>
          <p:nvSpPr>
            <p:cNvPr id="13" name="object 52">
              <a:extLst>
                <a:ext uri="{FF2B5EF4-FFF2-40B4-BE49-F238E27FC236}">
                  <a16:creationId xmlns:a16="http://schemas.microsoft.com/office/drawing/2014/main" id="{63CBD6BA-6002-234A-BEB0-4450ADF9B483}"/>
                </a:ext>
              </a:extLst>
            </p:cNvPr>
            <p:cNvSpPr txBox="1"/>
            <p:nvPr/>
          </p:nvSpPr>
          <p:spPr>
            <a:xfrm>
              <a:off x="4664885" y="3585852"/>
              <a:ext cx="2438399" cy="2257025"/>
            </a:xfrm>
            <a:prstGeom prst="rect">
              <a:avLst/>
            </a:prstGeom>
          </p:spPr>
          <p:txBody>
            <a:bodyPr vert="horz" wrap="square" lIns="0" tIns="0" rIns="0" bIns="0" rtlCol="0">
              <a:spAutoFit/>
            </a:bodyPr>
            <a:lstStyle/>
            <a:p>
              <a:pPr marL="137160" marR="0" lvl="0" indent="-13716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For a formal review of the asset-liability modeling, Aon suggests conducting asset-liability studies every </a:t>
              </a:r>
              <a:r>
                <a:rPr kumimoji="0" lang="en-US" sz="11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3 to 5 years</a:t>
              </a:r>
              <a:r>
                <a:rPr kumimoji="0" lang="en-US" sz="11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 depending on client specifics, or more frequently should circumstances dictate (e.g., material changes to the liability profile, etc.)</a:t>
              </a:r>
            </a:p>
          </p:txBody>
        </p:sp>
        <p:sp>
          <p:nvSpPr>
            <p:cNvPr id="19" name="Hexagon 21">
              <a:extLst>
                <a:ext uri="{FF2B5EF4-FFF2-40B4-BE49-F238E27FC236}">
                  <a16:creationId xmlns:a16="http://schemas.microsoft.com/office/drawing/2014/main" id="{644C6230-56BA-4ED1-8D88-282F5EA947B2}"/>
                </a:ext>
              </a:extLst>
            </p:cNvPr>
            <p:cNvSpPr>
              <a:spLocks noChangeAspect="1"/>
            </p:cNvSpPr>
            <p:nvPr/>
          </p:nvSpPr>
          <p:spPr bwMode="auto">
            <a:xfrm>
              <a:off x="2236423" y="1143003"/>
              <a:ext cx="1893144" cy="2196444"/>
            </a:xfrm>
            <a:custGeom>
              <a:avLst/>
              <a:gdLst>
                <a:gd name="connsiteX0" fmla="*/ 0 w 3348990"/>
                <a:gd name="connsiteY0" fmla="*/ 1459231 h 2918462"/>
                <a:gd name="connsiteX1" fmla="*/ 832491 w 3348990"/>
                <a:gd name="connsiteY1" fmla="*/ 1 h 2918462"/>
                <a:gd name="connsiteX2" fmla="*/ 2516499 w 3348990"/>
                <a:gd name="connsiteY2" fmla="*/ 1 h 2918462"/>
                <a:gd name="connsiteX3" fmla="*/ 3348990 w 3348990"/>
                <a:gd name="connsiteY3" fmla="*/ 1459231 h 2918462"/>
                <a:gd name="connsiteX4" fmla="*/ 2516499 w 3348990"/>
                <a:gd name="connsiteY4" fmla="*/ 2918461 h 2918462"/>
                <a:gd name="connsiteX5" fmla="*/ 832491 w 3348990"/>
                <a:gd name="connsiteY5" fmla="*/ 2918461 h 2918462"/>
                <a:gd name="connsiteX6" fmla="*/ 0 w 3348990"/>
                <a:gd name="connsiteY6" fmla="*/ 1459231 h 2918462"/>
                <a:gd name="connsiteX0" fmla="*/ 0 w 2516499"/>
                <a:gd name="connsiteY0" fmla="*/ 2918460 h 2918460"/>
                <a:gd name="connsiteX1" fmla="*/ 0 w 2516499"/>
                <a:gd name="connsiteY1" fmla="*/ 0 h 2918460"/>
                <a:gd name="connsiteX2" fmla="*/ 1684008 w 2516499"/>
                <a:gd name="connsiteY2" fmla="*/ 0 h 2918460"/>
                <a:gd name="connsiteX3" fmla="*/ 2516499 w 2516499"/>
                <a:gd name="connsiteY3" fmla="*/ 1459230 h 2918460"/>
                <a:gd name="connsiteX4" fmla="*/ 1684008 w 2516499"/>
                <a:gd name="connsiteY4" fmla="*/ 2918460 h 2918460"/>
                <a:gd name="connsiteX5" fmla="*/ 0 w 2516499"/>
                <a:gd name="connsiteY5" fmla="*/ 2918460 h 2918460"/>
                <a:gd name="connsiteX0" fmla="*/ 0 w 1684008"/>
                <a:gd name="connsiteY0" fmla="*/ 2918460 h 2918460"/>
                <a:gd name="connsiteX1" fmla="*/ 0 w 1684008"/>
                <a:gd name="connsiteY1" fmla="*/ 0 h 2918460"/>
                <a:gd name="connsiteX2" fmla="*/ 1684008 w 1684008"/>
                <a:gd name="connsiteY2" fmla="*/ 0 h 2918460"/>
                <a:gd name="connsiteX3" fmla="*/ 1684008 w 1684008"/>
                <a:gd name="connsiteY3" fmla="*/ 2918460 h 2918460"/>
                <a:gd name="connsiteX4" fmla="*/ 0 w 1684008"/>
                <a:gd name="connsiteY4" fmla="*/ 2918460 h 2918460"/>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0 w 1684008"/>
                <a:gd name="connsiteY5" fmla="*/ 2928073 h 2928073"/>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838545 w 1684008"/>
                <a:gd name="connsiteY5" fmla="*/ 2913322 h 2928073"/>
                <a:gd name="connsiteX6" fmla="*/ 0 w 1684008"/>
                <a:gd name="connsiteY6" fmla="*/ 2928073 h 2928073"/>
                <a:gd name="connsiteX0" fmla="*/ 0 w 1684008"/>
                <a:gd name="connsiteY0" fmla="*/ 2928073 h 3104708"/>
                <a:gd name="connsiteX1" fmla="*/ 0 w 1684008"/>
                <a:gd name="connsiteY1" fmla="*/ 9613 h 3104708"/>
                <a:gd name="connsiteX2" fmla="*/ 859811 w 1684008"/>
                <a:gd name="connsiteY2" fmla="*/ 0 h 3104708"/>
                <a:gd name="connsiteX3" fmla="*/ 1684008 w 1684008"/>
                <a:gd name="connsiteY3" fmla="*/ 9613 h 3104708"/>
                <a:gd name="connsiteX4" fmla="*/ 1684008 w 1684008"/>
                <a:gd name="connsiteY4" fmla="*/ 2928073 h 3104708"/>
                <a:gd name="connsiteX5" fmla="*/ 838545 w 1684008"/>
                <a:gd name="connsiteY5" fmla="*/ 3104708 h 3104708"/>
                <a:gd name="connsiteX6" fmla="*/ 0 w 1684008"/>
                <a:gd name="connsiteY6" fmla="*/ 2928073 h 3104708"/>
                <a:gd name="connsiteX0" fmla="*/ 0 w 1684008"/>
                <a:gd name="connsiteY0" fmla="*/ 3119459 h 3296094"/>
                <a:gd name="connsiteX1" fmla="*/ 0 w 1684008"/>
                <a:gd name="connsiteY1" fmla="*/ 200999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83593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77531 w 1684008"/>
                <a:gd name="connsiteY3" fmla="*/ 824897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41544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3141544 h 3318179"/>
                <a:gd name="connsiteX0" fmla="*/ 0 w 1684008"/>
                <a:gd name="connsiteY0" fmla="*/ 2490041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2490041 h 3318179"/>
                <a:gd name="connsiteX0" fmla="*/ 0 w 1677531"/>
                <a:gd name="connsiteY0" fmla="*/ 2490041 h 3318179"/>
                <a:gd name="connsiteX1" fmla="*/ 0 w 1677531"/>
                <a:gd name="connsiteY1" fmla="*/ 846981 h 3318179"/>
                <a:gd name="connsiteX2" fmla="*/ 840867 w 1677531"/>
                <a:gd name="connsiteY2" fmla="*/ 0 h 3318179"/>
                <a:gd name="connsiteX3" fmla="*/ 1677531 w 1677531"/>
                <a:gd name="connsiteY3" fmla="*/ 846982 h 3318179"/>
                <a:gd name="connsiteX4" fmla="*/ 1677531 w 1677531"/>
                <a:gd name="connsiteY4" fmla="*/ 2490040 h 3318179"/>
                <a:gd name="connsiteX5" fmla="*/ 838545 w 1677531"/>
                <a:gd name="connsiteY5" fmla="*/ 3318179 h 3318179"/>
                <a:gd name="connsiteX6" fmla="*/ 0 w 1677531"/>
                <a:gd name="connsiteY6" fmla="*/ 2490041 h 331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7531" h="3318179">
                  <a:moveTo>
                    <a:pt x="0" y="2490041"/>
                  </a:moveTo>
                  <a:lnTo>
                    <a:pt x="0" y="846981"/>
                  </a:lnTo>
                  <a:lnTo>
                    <a:pt x="840867" y="0"/>
                  </a:lnTo>
                  <a:lnTo>
                    <a:pt x="1677531" y="846982"/>
                  </a:lnTo>
                  <a:lnTo>
                    <a:pt x="1677531" y="2490040"/>
                  </a:lnTo>
                  <a:lnTo>
                    <a:pt x="838545" y="3318179"/>
                  </a:lnTo>
                  <a:lnTo>
                    <a:pt x="0" y="2490041"/>
                  </a:lnTo>
                  <a:close/>
                </a:path>
              </a:pathLst>
            </a:custGeom>
            <a:solidFill>
              <a:schemeClr val="bg1">
                <a:lumMod val="65000"/>
              </a:schemeClr>
            </a:solidFill>
            <a:ln w="9525" cap="flat" cmpd="sng" algn="ctr">
              <a:noFill/>
              <a:prstDash val="solid"/>
              <a:round/>
              <a:headEnd type="none" w="med" len="med"/>
              <a:tailEnd type="none" w="med" len="med"/>
            </a:ln>
            <a:effectLst/>
          </p:spPr>
          <p:txBody>
            <a:bodyPr vert="horz" wrap="square" lIns="13716" tIns="34290" rIns="13716"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Why?</a:t>
              </a:r>
            </a:p>
          </p:txBody>
        </p:sp>
        <p:sp>
          <p:nvSpPr>
            <p:cNvPr id="21" name="Hexagon 21">
              <a:extLst>
                <a:ext uri="{FF2B5EF4-FFF2-40B4-BE49-F238E27FC236}">
                  <a16:creationId xmlns:a16="http://schemas.microsoft.com/office/drawing/2014/main" id="{AB2D3B9C-642B-4400-8AF8-1ADB0BB7D8A8}"/>
                </a:ext>
              </a:extLst>
            </p:cNvPr>
            <p:cNvSpPr>
              <a:spLocks noChangeAspect="1"/>
            </p:cNvSpPr>
            <p:nvPr/>
          </p:nvSpPr>
          <p:spPr bwMode="auto">
            <a:xfrm>
              <a:off x="4937511" y="1143003"/>
              <a:ext cx="1893146" cy="2196444"/>
            </a:xfrm>
            <a:custGeom>
              <a:avLst/>
              <a:gdLst>
                <a:gd name="connsiteX0" fmla="*/ 0 w 3348990"/>
                <a:gd name="connsiteY0" fmla="*/ 1459231 h 2918462"/>
                <a:gd name="connsiteX1" fmla="*/ 832491 w 3348990"/>
                <a:gd name="connsiteY1" fmla="*/ 1 h 2918462"/>
                <a:gd name="connsiteX2" fmla="*/ 2516499 w 3348990"/>
                <a:gd name="connsiteY2" fmla="*/ 1 h 2918462"/>
                <a:gd name="connsiteX3" fmla="*/ 3348990 w 3348990"/>
                <a:gd name="connsiteY3" fmla="*/ 1459231 h 2918462"/>
                <a:gd name="connsiteX4" fmla="*/ 2516499 w 3348990"/>
                <a:gd name="connsiteY4" fmla="*/ 2918461 h 2918462"/>
                <a:gd name="connsiteX5" fmla="*/ 832491 w 3348990"/>
                <a:gd name="connsiteY5" fmla="*/ 2918461 h 2918462"/>
                <a:gd name="connsiteX6" fmla="*/ 0 w 3348990"/>
                <a:gd name="connsiteY6" fmla="*/ 1459231 h 2918462"/>
                <a:gd name="connsiteX0" fmla="*/ 0 w 2516499"/>
                <a:gd name="connsiteY0" fmla="*/ 2918460 h 2918460"/>
                <a:gd name="connsiteX1" fmla="*/ 0 w 2516499"/>
                <a:gd name="connsiteY1" fmla="*/ 0 h 2918460"/>
                <a:gd name="connsiteX2" fmla="*/ 1684008 w 2516499"/>
                <a:gd name="connsiteY2" fmla="*/ 0 h 2918460"/>
                <a:gd name="connsiteX3" fmla="*/ 2516499 w 2516499"/>
                <a:gd name="connsiteY3" fmla="*/ 1459230 h 2918460"/>
                <a:gd name="connsiteX4" fmla="*/ 1684008 w 2516499"/>
                <a:gd name="connsiteY4" fmla="*/ 2918460 h 2918460"/>
                <a:gd name="connsiteX5" fmla="*/ 0 w 2516499"/>
                <a:gd name="connsiteY5" fmla="*/ 2918460 h 2918460"/>
                <a:gd name="connsiteX0" fmla="*/ 0 w 1684008"/>
                <a:gd name="connsiteY0" fmla="*/ 2918460 h 2918460"/>
                <a:gd name="connsiteX1" fmla="*/ 0 w 1684008"/>
                <a:gd name="connsiteY1" fmla="*/ 0 h 2918460"/>
                <a:gd name="connsiteX2" fmla="*/ 1684008 w 1684008"/>
                <a:gd name="connsiteY2" fmla="*/ 0 h 2918460"/>
                <a:gd name="connsiteX3" fmla="*/ 1684008 w 1684008"/>
                <a:gd name="connsiteY3" fmla="*/ 2918460 h 2918460"/>
                <a:gd name="connsiteX4" fmla="*/ 0 w 1684008"/>
                <a:gd name="connsiteY4" fmla="*/ 2918460 h 2918460"/>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0 w 1684008"/>
                <a:gd name="connsiteY5" fmla="*/ 2928073 h 2928073"/>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838545 w 1684008"/>
                <a:gd name="connsiteY5" fmla="*/ 2913322 h 2928073"/>
                <a:gd name="connsiteX6" fmla="*/ 0 w 1684008"/>
                <a:gd name="connsiteY6" fmla="*/ 2928073 h 2928073"/>
                <a:gd name="connsiteX0" fmla="*/ 0 w 1684008"/>
                <a:gd name="connsiteY0" fmla="*/ 2928073 h 3104708"/>
                <a:gd name="connsiteX1" fmla="*/ 0 w 1684008"/>
                <a:gd name="connsiteY1" fmla="*/ 9613 h 3104708"/>
                <a:gd name="connsiteX2" fmla="*/ 859811 w 1684008"/>
                <a:gd name="connsiteY2" fmla="*/ 0 h 3104708"/>
                <a:gd name="connsiteX3" fmla="*/ 1684008 w 1684008"/>
                <a:gd name="connsiteY3" fmla="*/ 9613 h 3104708"/>
                <a:gd name="connsiteX4" fmla="*/ 1684008 w 1684008"/>
                <a:gd name="connsiteY4" fmla="*/ 2928073 h 3104708"/>
                <a:gd name="connsiteX5" fmla="*/ 838545 w 1684008"/>
                <a:gd name="connsiteY5" fmla="*/ 3104708 h 3104708"/>
                <a:gd name="connsiteX6" fmla="*/ 0 w 1684008"/>
                <a:gd name="connsiteY6" fmla="*/ 2928073 h 3104708"/>
                <a:gd name="connsiteX0" fmla="*/ 0 w 1684008"/>
                <a:gd name="connsiteY0" fmla="*/ 3119459 h 3296094"/>
                <a:gd name="connsiteX1" fmla="*/ 0 w 1684008"/>
                <a:gd name="connsiteY1" fmla="*/ 200999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83593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77531 w 1684008"/>
                <a:gd name="connsiteY3" fmla="*/ 824897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41544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3141544 h 3318179"/>
                <a:gd name="connsiteX0" fmla="*/ 0 w 1684008"/>
                <a:gd name="connsiteY0" fmla="*/ 2490041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2490041 h 3318179"/>
                <a:gd name="connsiteX0" fmla="*/ 0 w 1677531"/>
                <a:gd name="connsiteY0" fmla="*/ 2490041 h 3318179"/>
                <a:gd name="connsiteX1" fmla="*/ 0 w 1677531"/>
                <a:gd name="connsiteY1" fmla="*/ 846981 h 3318179"/>
                <a:gd name="connsiteX2" fmla="*/ 840867 w 1677531"/>
                <a:gd name="connsiteY2" fmla="*/ 0 h 3318179"/>
                <a:gd name="connsiteX3" fmla="*/ 1677531 w 1677531"/>
                <a:gd name="connsiteY3" fmla="*/ 846982 h 3318179"/>
                <a:gd name="connsiteX4" fmla="*/ 1677531 w 1677531"/>
                <a:gd name="connsiteY4" fmla="*/ 2490040 h 3318179"/>
                <a:gd name="connsiteX5" fmla="*/ 838545 w 1677531"/>
                <a:gd name="connsiteY5" fmla="*/ 3318179 h 3318179"/>
                <a:gd name="connsiteX6" fmla="*/ 0 w 1677531"/>
                <a:gd name="connsiteY6" fmla="*/ 2490041 h 331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7531" h="3318179">
                  <a:moveTo>
                    <a:pt x="0" y="2490041"/>
                  </a:moveTo>
                  <a:lnTo>
                    <a:pt x="0" y="846981"/>
                  </a:lnTo>
                  <a:lnTo>
                    <a:pt x="840867" y="0"/>
                  </a:lnTo>
                  <a:lnTo>
                    <a:pt x="1677531" y="846982"/>
                  </a:lnTo>
                  <a:lnTo>
                    <a:pt x="1677531" y="2490040"/>
                  </a:lnTo>
                  <a:lnTo>
                    <a:pt x="838545" y="3318179"/>
                  </a:lnTo>
                  <a:lnTo>
                    <a:pt x="0" y="2490041"/>
                  </a:lnTo>
                  <a:close/>
                </a:path>
              </a:pathLst>
            </a:custGeom>
            <a:solidFill>
              <a:schemeClr val="bg2"/>
            </a:solidFill>
            <a:ln w="9525" cap="flat" cmpd="sng" algn="ctr">
              <a:noFill/>
              <a:prstDash val="solid"/>
              <a:round/>
              <a:headEnd type="none" w="med" len="med"/>
              <a:tailEnd type="none" w="med" len="med"/>
            </a:ln>
            <a:effectLst/>
          </p:spPr>
          <p:txBody>
            <a:bodyPr vert="horz" wrap="square" lIns="13716" tIns="34290" rIns="13716"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When?</a:t>
              </a:r>
            </a:p>
          </p:txBody>
        </p:sp>
        <p:sp>
          <p:nvSpPr>
            <p:cNvPr id="11" name="object 8">
              <a:extLst>
                <a:ext uri="{FF2B5EF4-FFF2-40B4-BE49-F238E27FC236}">
                  <a16:creationId xmlns:a16="http://schemas.microsoft.com/office/drawing/2014/main" id="{B2DF55EA-CDB5-4A14-AEB4-155371FC4459}"/>
                </a:ext>
              </a:extLst>
            </p:cNvPr>
            <p:cNvSpPr/>
            <p:nvPr/>
          </p:nvSpPr>
          <p:spPr>
            <a:xfrm>
              <a:off x="7373410" y="3396409"/>
              <a:ext cx="2438399" cy="149890"/>
            </a:xfrm>
            <a:custGeom>
              <a:avLst/>
              <a:gdLst/>
              <a:ahLst/>
              <a:cxnLst/>
              <a:rect l="l" t="t" r="r" b="b"/>
              <a:pathLst>
                <a:path w="1548129" h="111125">
                  <a:moveTo>
                    <a:pt x="904621" y="39001"/>
                  </a:moveTo>
                  <a:lnTo>
                    <a:pt x="634733" y="39001"/>
                  </a:lnTo>
                  <a:lnTo>
                    <a:pt x="772795" y="110998"/>
                  </a:lnTo>
                  <a:lnTo>
                    <a:pt x="904621" y="39001"/>
                  </a:lnTo>
                  <a:close/>
                </a:path>
                <a:path w="1548129" h="111125">
                  <a:moveTo>
                    <a:pt x="1548003" y="0"/>
                  </a:moveTo>
                  <a:lnTo>
                    <a:pt x="0" y="0"/>
                  </a:lnTo>
                  <a:lnTo>
                    <a:pt x="0" y="39001"/>
                  </a:lnTo>
                  <a:lnTo>
                    <a:pt x="1548003" y="39001"/>
                  </a:lnTo>
                  <a:lnTo>
                    <a:pt x="1548003" y="0"/>
                  </a:lnTo>
                  <a:close/>
                </a:path>
              </a:pathLst>
            </a:custGeom>
            <a:solidFill>
              <a:schemeClr val="accent3"/>
            </a:solid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037"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14" name="object 52">
              <a:extLst>
                <a:ext uri="{FF2B5EF4-FFF2-40B4-BE49-F238E27FC236}">
                  <a16:creationId xmlns:a16="http://schemas.microsoft.com/office/drawing/2014/main" id="{52601B2D-8A9B-4BDE-8BC1-6FCD2C678D04}"/>
                </a:ext>
              </a:extLst>
            </p:cNvPr>
            <p:cNvSpPr txBox="1"/>
            <p:nvPr/>
          </p:nvSpPr>
          <p:spPr>
            <a:xfrm>
              <a:off x="7373410" y="3585852"/>
              <a:ext cx="2438399" cy="2031323"/>
            </a:xfrm>
            <a:prstGeom prst="rect">
              <a:avLst/>
            </a:prstGeom>
          </p:spPr>
          <p:txBody>
            <a:bodyPr vert="horz" wrap="square" lIns="0" tIns="0" rIns="0" bIns="0" rtlCol="0">
              <a:spAutoFit/>
            </a:bodyPr>
            <a:lstStyle/>
            <a:p>
              <a:pPr marL="137160" marR="0" lvl="0" indent="-137160" algn="l" defTabSz="914400" rtl="0" eaLnBrk="1" fontAlgn="auto" latinLnBrk="0" hangingPunct="1">
                <a:lnSpc>
                  <a:spcPct val="100000"/>
                </a:lnSpc>
                <a:spcBef>
                  <a:spcPts val="0"/>
                </a:spcBef>
                <a:spcAft>
                  <a:spcPts val="900"/>
                </a:spcAft>
                <a:buClrTx/>
                <a:buSzTx/>
                <a:buFont typeface="Wingdings" panose="05000000000000000000" pitchFamily="2" charset="2"/>
                <a:buChar char="§"/>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Identify future trends </a:t>
              </a:r>
              <a:r>
                <a:rPr kumimoji="0" lang="en-US" sz="11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in the financial health of the fund (e.g., funded ratio, contributions, etc.) based on economic uncertainties that may not be evident from an actuarial valuation, which provides only a snapshot at a point in time</a:t>
              </a:r>
            </a:p>
          </p:txBody>
        </p:sp>
        <p:sp>
          <p:nvSpPr>
            <p:cNvPr id="15" name="Hexagon 21">
              <a:extLst>
                <a:ext uri="{FF2B5EF4-FFF2-40B4-BE49-F238E27FC236}">
                  <a16:creationId xmlns:a16="http://schemas.microsoft.com/office/drawing/2014/main" id="{14922745-3309-4152-A3AB-4D5EE3237841}"/>
                </a:ext>
              </a:extLst>
            </p:cNvPr>
            <p:cNvSpPr>
              <a:spLocks noChangeAspect="1"/>
            </p:cNvSpPr>
            <p:nvPr/>
          </p:nvSpPr>
          <p:spPr bwMode="auto">
            <a:xfrm>
              <a:off x="7646038" y="1143003"/>
              <a:ext cx="1893143" cy="2196444"/>
            </a:xfrm>
            <a:custGeom>
              <a:avLst/>
              <a:gdLst>
                <a:gd name="connsiteX0" fmla="*/ 0 w 3348990"/>
                <a:gd name="connsiteY0" fmla="*/ 1459231 h 2918462"/>
                <a:gd name="connsiteX1" fmla="*/ 832491 w 3348990"/>
                <a:gd name="connsiteY1" fmla="*/ 1 h 2918462"/>
                <a:gd name="connsiteX2" fmla="*/ 2516499 w 3348990"/>
                <a:gd name="connsiteY2" fmla="*/ 1 h 2918462"/>
                <a:gd name="connsiteX3" fmla="*/ 3348990 w 3348990"/>
                <a:gd name="connsiteY3" fmla="*/ 1459231 h 2918462"/>
                <a:gd name="connsiteX4" fmla="*/ 2516499 w 3348990"/>
                <a:gd name="connsiteY4" fmla="*/ 2918461 h 2918462"/>
                <a:gd name="connsiteX5" fmla="*/ 832491 w 3348990"/>
                <a:gd name="connsiteY5" fmla="*/ 2918461 h 2918462"/>
                <a:gd name="connsiteX6" fmla="*/ 0 w 3348990"/>
                <a:gd name="connsiteY6" fmla="*/ 1459231 h 2918462"/>
                <a:gd name="connsiteX0" fmla="*/ 0 w 2516499"/>
                <a:gd name="connsiteY0" fmla="*/ 2918460 h 2918460"/>
                <a:gd name="connsiteX1" fmla="*/ 0 w 2516499"/>
                <a:gd name="connsiteY1" fmla="*/ 0 h 2918460"/>
                <a:gd name="connsiteX2" fmla="*/ 1684008 w 2516499"/>
                <a:gd name="connsiteY2" fmla="*/ 0 h 2918460"/>
                <a:gd name="connsiteX3" fmla="*/ 2516499 w 2516499"/>
                <a:gd name="connsiteY3" fmla="*/ 1459230 h 2918460"/>
                <a:gd name="connsiteX4" fmla="*/ 1684008 w 2516499"/>
                <a:gd name="connsiteY4" fmla="*/ 2918460 h 2918460"/>
                <a:gd name="connsiteX5" fmla="*/ 0 w 2516499"/>
                <a:gd name="connsiteY5" fmla="*/ 2918460 h 2918460"/>
                <a:gd name="connsiteX0" fmla="*/ 0 w 1684008"/>
                <a:gd name="connsiteY0" fmla="*/ 2918460 h 2918460"/>
                <a:gd name="connsiteX1" fmla="*/ 0 w 1684008"/>
                <a:gd name="connsiteY1" fmla="*/ 0 h 2918460"/>
                <a:gd name="connsiteX2" fmla="*/ 1684008 w 1684008"/>
                <a:gd name="connsiteY2" fmla="*/ 0 h 2918460"/>
                <a:gd name="connsiteX3" fmla="*/ 1684008 w 1684008"/>
                <a:gd name="connsiteY3" fmla="*/ 2918460 h 2918460"/>
                <a:gd name="connsiteX4" fmla="*/ 0 w 1684008"/>
                <a:gd name="connsiteY4" fmla="*/ 2918460 h 2918460"/>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0 w 1684008"/>
                <a:gd name="connsiteY5" fmla="*/ 2928073 h 2928073"/>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838545 w 1684008"/>
                <a:gd name="connsiteY5" fmla="*/ 2913322 h 2928073"/>
                <a:gd name="connsiteX6" fmla="*/ 0 w 1684008"/>
                <a:gd name="connsiteY6" fmla="*/ 2928073 h 2928073"/>
                <a:gd name="connsiteX0" fmla="*/ 0 w 1684008"/>
                <a:gd name="connsiteY0" fmla="*/ 2928073 h 3104708"/>
                <a:gd name="connsiteX1" fmla="*/ 0 w 1684008"/>
                <a:gd name="connsiteY1" fmla="*/ 9613 h 3104708"/>
                <a:gd name="connsiteX2" fmla="*/ 859811 w 1684008"/>
                <a:gd name="connsiteY2" fmla="*/ 0 h 3104708"/>
                <a:gd name="connsiteX3" fmla="*/ 1684008 w 1684008"/>
                <a:gd name="connsiteY3" fmla="*/ 9613 h 3104708"/>
                <a:gd name="connsiteX4" fmla="*/ 1684008 w 1684008"/>
                <a:gd name="connsiteY4" fmla="*/ 2928073 h 3104708"/>
                <a:gd name="connsiteX5" fmla="*/ 838545 w 1684008"/>
                <a:gd name="connsiteY5" fmla="*/ 3104708 h 3104708"/>
                <a:gd name="connsiteX6" fmla="*/ 0 w 1684008"/>
                <a:gd name="connsiteY6" fmla="*/ 2928073 h 3104708"/>
                <a:gd name="connsiteX0" fmla="*/ 0 w 1684008"/>
                <a:gd name="connsiteY0" fmla="*/ 3119459 h 3296094"/>
                <a:gd name="connsiteX1" fmla="*/ 0 w 1684008"/>
                <a:gd name="connsiteY1" fmla="*/ 200999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83593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77531 w 1684008"/>
                <a:gd name="connsiteY3" fmla="*/ 824897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41544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3141544 h 3318179"/>
                <a:gd name="connsiteX0" fmla="*/ 0 w 1684008"/>
                <a:gd name="connsiteY0" fmla="*/ 2490041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2490041 h 3318179"/>
                <a:gd name="connsiteX0" fmla="*/ 0 w 1677531"/>
                <a:gd name="connsiteY0" fmla="*/ 2490041 h 3318179"/>
                <a:gd name="connsiteX1" fmla="*/ 0 w 1677531"/>
                <a:gd name="connsiteY1" fmla="*/ 846981 h 3318179"/>
                <a:gd name="connsiteX2" fmla="*/ 840867 w 1677531"/>
                <a:gd name="connsiteY2" fmla="*/ 0 h 3318179"/>
                <a:gd name="connsiteX3" fmla="*/ 1677531 w 1677531"/>
                <a:gd name="connsiteY3" fmla="*/ 846982 h 3318179"/>
                <a:gd name="connsiteX4" fmla="*/ 1677531 w 1677531"/>
                <a:gd name="connsiteY4" fmla="*/ 2490040 h 3318179"/>
                <a:gd name="connsiteX5" fmla="*/ 838545 w 1677531"/>
                <a:gd name="connsiteY5" fmla="*/ 3318179 h 3318179"/>
                <a:gd name="connsiteX6" fmla="*/ 0 w 1677531"/>
                <a:gd name="connsiteY6" fmla="*/ 2490041 h 331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7531" h="3318179">
                  <a:moveTo>
                    <a:pt x="0" y="2490041"/>
                  </a:moveTo>
                  <a:lnTo>
                    <a:pt x="0" y="846981"/>
                  </a:lnTo>
                  <a:lnTo>
                    <a:pt x="840867" y="0"/>
                  </a:lnTo>
                  <a:lnTo>
                    <a:pt x="1677531" y="846982"/>
                  </a:lnTo>
                  <a:lnTo>
                    <a:pt x="1677531" y="2490040"/>
                  </a:lnTo>
                  <a:lnTo>
                    <a:pt x="838545" y="3318179"/>
                  </a:lnTo>
                  <a:lnTo>
                    <a:pt x="0" y="2490041"/>
                  </a:lnTo>
                  <a:close/>
                </a:path>
              </a:pathLst>
            </a:custGeom>
            <a:solidFill>
              <a:schemeClr val="accent3"/>
            </a:solidFill>
            <a:ln w="9525" cap="flat" cmpd="sng" algn="ctr">
              <a:noFill/>
              <a:prstDash val="solid"/>
              <a:round/>
              <a:headEnd type="none" w="med" len="med"/>
              <a:tailEnd type="none" w="med" len="med"/>
            </a:ln>
            <a:effectLst/>
          </p:spPr>
          <p:txBody>
            <a:bodyPr vert="horz" wrap="square" lIns="13716" tIns="34290" rIns="13716"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How?</a:t>
              </a:r>
            </a:p>
          </p:txBody>
        </p:sp>
        <p:sp>
          <p:nvSpPr>
            <p:cNvPr id="16" name="object 7">
              <a:extLst>
                <a:ext uri="{FF2B5EF4-FFF2-40B4-BE49-F238E27FC236}">
                  <a16:creationId xmlns:a16="http://schemas.microsoft.com/office/drawing/2014/main" id="{B0CD9049-5D59-402F-9FFA-E75D71FEAAAF}"/>
                </a:ext>
              </a:extLst>
            </p:cNvPr>
            <p:cNvSpPr/>
            <p:nvPr/>
          </p:nvSpPr>
          <p:spPr>
            <a:xfrm>
              <a:off x="-773718" y="3396409"/>
              <a:ext cx="2438399" cy="149890"/>
            </a:xfrm>
            <a:custGeom>
              <a:avLst/>
              <a:gdLst/>
              <a:ahLst/>
              <a:cxnLst/>
              <a:rect l="l" t="t" r="r" b="b"/>
              <a:pathLst>
                <a:path w="1548130" h="111125">
                  <a:moveTo>
                    <a:pt x="904621" y="39001"/>
                  </a:moveTo>
                  <a:lnTo>
                    <a:pt x="634733" y="39001"/>
                  </a:lnTo>
                  <a:lnTo>
                    <a:pt x="772795" y="110998"/>
                  </a:lnTo>
                  <a:lnTo>
                    <a:pt x="904621" y="39001"/>
                  </a:lnTo>
                  <a:close/>
                </a:path>
                <a:path w="1548130" h="111125">
                  <a:moveTo>
                    <a:pt x="1548003" y="0"/>
                  </a:moveTo>
                  <a:lnTo>
                    <a:pt x="0" y="0"/>
                  </a:lnTo>
                  <a:lnTo>
                    <a:pt x="0" y="39001"/>
                  </a:lnTo>
                  <a:lnTo>
                    <a:pt x="1548003" y="39001"/>
                  </a:lnTo>
                  <a:lnTo>
                    <a:pt x="1548003" y="0"/>
                  </a:lnTo>
                  <a:close/>
                </a:path>
              </a:pathLst>
            </a:custGeom>
            <a:solidFill>
              <a:schemeClr val="tx2"/>
            </a:solidFill>
            <a:ln>
              <a:no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037"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17" name="object 51">
              <a:extLst>
                <a:ext uri="{FF2B5EF4-FFF2-40B4-BE49-F238E27FC236}">
                  <a16:creationId xmlns:a16="http://schemas.microsoft.com/office/drawing/2014/main" id="{068727FB-77C4-42C9-872D-C50212F80050}"/>
                </a:ext>
              </a:extLst>
            </p:cNvPr>
            <p:cNvSpPr txBox="1"/>
            <p:nvPr/>
          </p:nvSpPr>
          <p:spPr>
            <a:xfrm>
              <a:off x="-773718" y="3585852"/>
              <a:ext cx="2438399" cy="1354216"/>
            </a:xfrm>
            <a:prstGeom prst="rect">
              <a:avLst/>
            </a:prstGeom>
          </p:spPr>
          <p:txBody>
            <a:bodyPr vert="horz" wrap="square" lIns="0" tIns="0" rIns="0" bIns="0" rtlCol="0">
              <a:spAutoFit/>
            </a:bodyPr>
            <a:lstStyle/>
            <a:p>
              <a:pPr marL="137160" marR="0" lvl="0" indent="-13716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A comprehensive toolkit for making decisions on a fund’s </a:t>
              </a:r>
              <a:r>
                <a:rPr kumimoji="0" lang="en-US" sz="11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asset allocation and investment risk that align with the liabilities </a:t>
              </a:r>
              <a:r>
                <a:rPr kumimoji="0" lang="en-US" sz="11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those funds support</a:t>
              </a:r>
            </a:p>
          </p:txBody>
        </p:sp>
        <p:sp>
          <p:nvSpPr>
            <p:cNvPr id="18" name="Hexagon 21">
              <a:extLst>
                <a:ext uri="{FF2B5EF4-FFF2-40B4-BE49-F238E27FC236}">
                  <a16:creationId xmlns:a16="http://schemas.microsoft.com/office/drawing/2014/main" id="{0833601F-6465-446D-8034-3D80FC0419E6}"/>
                </a:ext>
              </a:extLst>
            </p:cNvPr>
            <p:cNvSpPr>
              <a:spLocks noChangeAspect="1"/>
            </p:cNvSpPr>
            <p:nvPr/>
          </p:nvSpPr>
          <p:spPr bwMode="auto">
            <a:xfrm>
              <a:off x="-501090" y="1143003"/>
              <a:ext cx="1893143" cy="2196444"/>
            </a:xfrm>
            <a:custGeom>
              <a:avLst/>
              <a:gdLst>
                <a:gd name="connsiteX0" fmla="*/ 0 w 3348990"/>
                <a:gd name="connsiteY0" fmla="*/ 1459231 h 2918462"/>
                <a:gd name="connsiteX1" fmla="*/ 832491 w 3348990"/>
                <a:gd name="connsiteY1" fmla="*/ 1 h 2918462"/>
                <a:gd name="connsiteX2" fmla="*/ 2516499 w 3348990"/>
                <a:gd name="connsiteY2" fmla="*/ 1 h 2918462"/>
                <a:gd name="connsiteX3" fmla="*/ 3348990 w 3348990"/>
                <a:gd name="connsiteY3" fmla="*/ 1459231 h 2918462"/>
                <a:gd name="connsiteX4" fmla="*/ 2516499 w 3348990"/>
                <a:gd name="connsiteY4" fmla="*/ 2918461 h 2918462"/>
                <a:gd name="connsiteX5" fmla="*/ 832491 w 3348990"/>
                <a:gd name="connsiteY5" fmla="*/ 2918461 h 2918462"/>
                <a:gd name="connsiteX6" fmla="*/ 0 w 3348990"/>
                <a:gd name="connsiteY6" fmla="*/ 1459231 h 2918462"/>
                <a:gd name="connsiteX0" fmla="*/ 0 w 2516499"/>
                <a:gd name="connsiteY0" fmla="*/ 2918460 h 2918460"/>
                <a:gd name="connsiteX1" fmla="*/ 0 w 2516499"/>
                <a:gd name="connsiteY1" fmla="*/ 0 h 2918460"/>
                <a:gd name="connsiteX2" fmla="*/ 1684008 w 2516499"/>
                <a:gd name="connsiteY2" fmla="*/ 0 h 2918460"/>
                <a:gd name="connsiteX3" fmla="*/ 2516499 w 2516499"/>
                <a:gd name="connsiteY3" fmla="*/ 1459230 h 2918460"/>
                <a:gd name="connsiteX4" fmla="*/ 1684008 w 2516499"/>
                <a:gd name="connsiteY4" fmla="*/ 2918460 h 2918460"/>
                <a:gd name="connsiteX5" fmla="*/ 0 w 2516499"/>
                <a:gd name="connsiteY5" fmla="*/ 2918460 h 2918460"/>
                <a:gd name="connsiteX0" fmla="*/ 0 w 1684008"/>
                <a:gd name="connsiteY0" fmla="*/ 2918460 h 2918460"/>
                <a:gd name="connsiteX1" fmla="*/ 0 w 1684008"/>
                <a:gd name="connsiteY1" fmla="*/ 0 h 2918460"/>
                <a:gd name="connsiteX2" fmla="*/ 1684008 w 1684008"/>
                <a:gd name="connsiteY2" fmla="*/ 0 h 2918460"/>
                <a:gd name="connsiteX3" fmla="*/ 1684008 w 1684008"/>
                <a:gd name="connsiteY3" fmla="*/ 2918460 h 2918460"/>
                <a:gd name="connsiteX4" fmla="*/ 0 w 1684008"/>
                <a:gd name="connsiteY4" fmla="*/ 2918460 h 2918460"/>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0 w 1684008"/>
                <a:gd name="connsiteY5" fmla="*/ 2928073 h 2928073"/>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838545 w 1684008"/>
                <a:gd name="connsiteY5" fmla="*/ 2913322 h 2928073"/>
                <a:gd name="connsiteX6" fmla="*/ 0 w 1684008"/>
                <a:gd name="connsiteY6" fmla="*/ 2928073 h 2928073"/>
                <a:gd name="connsiteX0" fmla="*/ 0 w 1684008"/>
                <a:gd name="connsiteY0" fmla="*/ 2928073 h 3104708"/>
                <a:gd name="connsiteX1" fmla="*/ 0 w 1684008"/>
                <a:gd name="connsiteY1" fmla="*/ 9613 h 3104708"/>
                <a:gd name="connsiteX2" fmla="*/ 859811 w 1684008"/>
                <a:gd name="connsiteY2" fmla="*/ 0 h 3104708"/>
                <a:gd name="connsiteX3" fmla="*/ 1684008 w 1684008"/>
                <a:gd name="connsiteY3" fmla="*/ 9613 h 3104708"/>
                <a:gd name="connsiteX4" fmla="*/ 1684008 w 1684008"/>
                <a:gd name="connsiteY4" fmla="*/ 2928073 h 3104708"/>
                <a:gd name="connsiteX5" fmla="*/ 838545 w 1684008"/>
                <a:gd name="connsiteY5" fmla="*/ 3104708 h 3104708"/>
                <a:gd name="connsiteX6" fmla="*/ 0 w 1684008"/>
                <a:gd name="connsiteY6" fmla="*/ 2928073 h 3104708"/>
                <a:gd name="connsiteX0" fmla="*/ 0 w 1684008"/>
                <a:gd name="connsiteY0" fmla="*/ 3119459 h 3296094"/>
                <a:gd name="connsiteX1" fmla="*/ 0 w 1684008"/>
                <a:gd name="connsiteY1" fmla="*/ 200999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83593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77531 w 1684008"/>
                <a:gd name="connsiteY3" fmla="*/ 824897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41544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3141544 h 3318179"/>
                <a:gd name="connsiteX0" fmla="*/ 0 w 1684008"/>
                <a:gd name="connsiteY0" fmla="*/ 2490041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2490041 h 3318179"/>
                <a:gd name="connsiteX0" fmla="*/ 0 w 1677531"/>
                <a:gd name="connsiteY0" fmla="*/ 2490041 h 3318179"/>
                <a:gd name="connsiteX1" fmla="*/ 0 w 1677531"/>
                <a:gd name="connsiteY1" fmla="*/ 846981 h 3318179"/>
                <a:gd name="connsiteX2" fmla="*/ 840867 w 1677531"/>
                <a:gd name="connsiteY2" fmla="*/ 0 h 3318179"/>
                <a:gd name="connsiteX3" fmla="*/ 1677531 w 1677531"/>
                <a:gd name="connsiteY3" fmla="*/ 846982 h 3318179"/>
                <a:gd name="connsiteX4" fmla="*/ 1677531 w 1677531"/>
                <a:gd name="connsiteY4" fmla="*/ 2490040 h 3318179"/>
                <a:gd name="connsiteX5" fmla="*/ 838545 w 1677531"/>
                <a:gd name="connsiteY5" fmla="*/ 3318179 h 3318179"/>
                <a:gd name="connsiteX6" fmla="*/ 0 w 1677531"/>
                <a:gd name="connsiteY6" fmla="*/ 2490041 h 331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7531" h="3318179">
                  <a:moveTo>
                    <a:pt x="0" y="2490041"/>
                  </a:moveTo>
                  <a:lnTo>
                    <a:pt x="0" y="846981"/>
                  </a:lnTo>
                  <a:lnTo>
                    <a:pt x="840867" y="0"/>
                  </a:lnTo>
                  <a:lnTo>
                    <a:pt x="1677531" y="846982"/>
                  </a:lnTo>
                  <a:lnTo>
                    <a:pt x="1677531" y="2490040"/>
                  </a:lnTo>
                  <a:lnTo>
                    <a:pt x="838545" y="3318179"/>
                  </a:lnTo>
                  <a:lnTo>
                    <a:pt x="0" y="2490041"/>
                  </a:lnTo>
                  <a:close/>
                </a:path>
              </a:pathLst>
            </a:custGeom>
            <a:solidFill>
              <a:schemeClr val="tx2"/>
            </a:solidFill>
            <a:ln w="9525" cap="flat" cmpd="sng" algn="ctr">
              <a:noFill/>
              <a:prstDash val="solid"/>
              <a:round/>
              <a:headEnd type="none" w="med" len="med"/>
              <a:tailEnd type="none" w="med" len="med"/>
            </a:ln>
            <a:effectLst/>
          </p:spPr>
          <p:txBody>
            <a:bodyPr vert="horz" wrap="square" lIns="13716" tIns="34290" rIns="13716"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pitchFamily="108" charset="-128"/>
                  <a:cs typeface="+mn-cs"/>
                </a:rPr>
                <a:t>What?</a:t>
              </a:r>
            </a:p>
          </p:txBody>
        </p:sp>
      </p:grpSp>
    </p:spTree>
    <p:extLst>
      <p:ext uri="{BB962C8B-B14F-4D97-AF65-F5344CB8AC3E}">
        <p14:creationId xmlns:p14="http://schemas.microsoft.com/office/powerpoint/2010/main" val="11950441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p:txBody>
          <a:bodyPr/>
          <a:lstStyle/>
          <a:p>
            <a:r>
              <a:rPr lang="en-US" altLang="en-US" dirty="0"/>
              <a:t>Asset-Liability Management Background</a:t>
            </a:r>
            <a:r>
              <a:rPr lang="en-US" altLang="en-US" sz="1600" dirty="0"/>
              <a:t/>
            </a:r>
            <a:br>
              <a:rPr lang="en-US" altLang="en-US" sz="1600" dirty="0"/>
            </a:br>
            <a:r>
              <a:rPr lang="en-US" altLang="en-US" sz="1600" dirty="0"/>
              <a:t>Balance of Liabilities and Assets</a:t>
            </a:r>
          </a:p>
        </p:txBody>
      </p:sp>
      <p:grpSp>
        <p:nvGrpSpPr>
          <p:cNvPr id="2" name="Group 1"/>
          <p:cNvGrpSpPr/>
          <p:nvPr/>
        </p:nvGrpSpPr>
        <p:grpSpPr>
          <a:xfrm>
            <a:off x="449263" y="787004"/>
            <a:ext cx="8172450" cy="3632597"/>
            <a:chOff x="449263" y="787004"/>
            <a:chExt cx="8172450" cy="3632597"/>
          </a:xfrm>
        </p:grpSpPr>
        <p:sp>
          <p:nvSpPr>
            <p:cNvPr id="36868" name="AutoShape 3"/>
            <p:cNvSpPr>
              <a:spLocks noChangeArrowheads="1"/>
            </p:cNvSpPr>
            <p:nvPr/>
          </p:nvSpPr>
          <p:spPr bwMode="auto">
            <a:xfrm>
              <a:off x="6122988" y="1749029"/>
              <a:ext cx="2106613" cy="140017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3 w 21600"/>
                <a:gd name="T13" fmla="*/ 4500 h 21600"/>
                <a:gd name="T14" fmla="*/ 17107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9900">
                <a:alpha val="67842"/>
              </a:srgbClr>
            </a:solidFill>
            <a:ln w="33401">
              <a:solidFill>
                <a:srgbClr val="5C6F7B"/>
              </a:solidFill>
              <a:miter lim="800000"/>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006600"/>
                  </a:solidFill>
                  <a:effectLst/>
                  <a:uLnTx/>
                  <a:uFillTx/>
                  <a:latin typeface="Arial Narrow" pitchFamily="34" charset="0"/>
                  <a:ea typeface="ＭＳ Ｐゴシック" pitchFamily="34" charset="-128"/>
                  <a:cs typeface="+mn-cs"/>
                </a:rPr>
                <a:t> </a:t>
              </a:r>
              <a:r>
                <a:rPr kumimoji="0" lang="en-US" altLang="en-US" sz="1800" b="1" i="1" u="none" strike="noStrike" kern="1200" cap="none" spc="0" normalizeH="0" baseline="0" noProof="0" dirty="0">
                  <a:ln>
                    <a:noFill/>
                  </a:ln>
                  <a:solidFill>
                    <a:srgbClr val="825700"/>
                  </a:solidFill>
                  <a:effectLst/>
                  <a:uLnTx/>
                  <a:uFillTx/>
                  <a:latin typeface="Arial Narrow" pitchFamily="34" charset="0"/>
                  <a:ea typeface="ＭＳ Ｐゴシック" pitchFamily="34" charset="-128"/>
                  <a:cs typeface="+mn-cs"/>
                </a:rPr>
                <a:t>Assets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825700"/>
                  </a:solidFill>
                  <a:effectLst/>
                  <a:uLnTx/>
                  <a:uFillTx/>
                  <a:latin typeface="Arial Narrow" pitchFamily="34" charset="0"/>
                  <a:ea typeface="ＭＳ Ｐゴシック" pitchFamily="34" charset="-128"/>
                  <a:cs typeface="+mn-cs"/>
                </a:rPr>
                <a:t>$ </a:t>
              </a:r>
            </a:p>
          </p:txBody>
        </p:sp>
        <p:sp>
          <p:nvSpPr>
            <p:cNvPr id="36869" name="AutoShape 4"/>
            <p:cNvSpPr>
              <a:spLocks noChangeArrowheads="1"/>
            </p:cNvSpPr>
            <p:nvPr/>
          </p:nvSpPr>
          <p:spPr bwMode="auto">
            <a:xfrm>
              <a:off x="892176" y="1977629"/>
              <a:ext cx="2105025" cy="134302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6 w 21600"/>
                <a:gd name="T13" fmla="*/ 4500 h 21600"/>
                <a:gd name="T14" fmla="*/ 1710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336699">
                <a:alpha val="58038"/>
              </a:srgbClr>
            </a:solidFill>
            <a:ln w="33401">
              <a:solidFill>
                <a:srgbClr val="5C6F7B"/>
              </a:solidFill>
              <a:miter lim="800000"/>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004992"/>
                  </a:solidFill>
                  <a:effectLst/>
                  <a:uLnTx/>
                  <a:uFillTx/>
                  <a:latin typeface="Arial Narrow" pitchFamily="34" charset="0"/>
                  <a:ea typeface="ＭＳ Ｐゴシック" pitchFamily="34" charset="-128"/>
                  <a:cs typeface="+mn-cs"/>
                </a:rPr>
                <a:t>Liabilities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004992"/>
                  </a:solidFill>
                  <a:effectLst/>
                  <a:uLnTx/>
                  <a:uFillTx/>
                  <a:latin typeface="Arial Narrow" pitchFamily="34" charset="0"/>
                  <a:ea typeface="ＭＳ Ｐゴシック" pitchFamily="34" charset="-128"/>
                  <a:cs typeface="+mn-cs"/>
                </a:rPr>
                <a:t>$</a:t>
              </a:r>
            </a:p>
          </p:txBody>
        </p:sp>
        <p:sp>
          <p:nvSpPr>
            <p:cNvPr id="36870" name="Rectangle 5"/>
            <p:cNvSpPr>
              <a:spLocks noChangeArrowheads="1"/>
            </p:cNvSpPr>
            <p:nvPr/>
          </p:nvSpPr>
          <p:spPr bwMode="auto">
            <a:xfrm>
              <a:off x="3617913" y="802482"/>
              <a:ext cx="19780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4D4F53"/>
                  </a:solidFill>
                  <a:effectLst/>
                  <a:uLnTx/>
                  <a:uFillTx/>
                  <a:latin typeface="Arial Narrow" pitchFamily="34" charset="0"/>
                  <a:ea typeface="ＭＳ Ｐゴシック" pitchFamily="34" charset="-128"/>
                  <a:cs typeface="+mn-cs"/>
                </a:rPr>
                <a:t>RETIREMENT PLAN</a:t>
              </a:r>
            </a:p>
          </p:txBody>
        </p:sp>
        <p:sp>
          <p:nvSpPr>
            <p:cNvPr id="36871" name="AutoShape 6"/>
            <p:cNvSpPr>
              <a:spLocks noChangeArrowheads="1"/>
            </p:cNvSpPr>
            <p:nvPr/>
          </p:nvSpPr>
          <p:spPr bwMode="auto">
            <a:xfrm>
              <a:off x="3548063" y="3587354"/>
              <a:ext cx="2162175" cy="333375"/>
            </a:xfrm>
            <a:prstGeom prst="triangle">
              <a:avLst>
                <a:gd name="adj" fmla="val 50000"/>
              </a:avLst>
            </a:prstGeom>
            <a:solidFill>
              <a:srgbClr val="4D4F53"/>
            </a:solidFill>
            <a:ln w="14351">
              <a:solidFill>
                <a:srgbClr val="808080"/>
              </a:solidFill>
              <a:miter lim="800000"/>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36872" name="Line 7"/>
            <p:cNvSpPr>
              <a:spLocks noChangeShapeType="1"/>
            </p:cNvSpPr>
            <p:nvPr/>
          </p:nvSpPr>
          <p:spPr bwMode="auto">
            <a:xfrm flipV="1">
              <a:off x="4622801" y="1463279"/>
              <a:ext cx="0" cy="2143125"/>
            </a:xfrm>
            <a:prstGeom prst="line">
              <a:avLst/>
            </a:prstGeom>
            <a:noFill/>
            <a:ln w="74676">
              <a:solidFill>
                <a:srgbClr val="4D4F53"/>
              </a:solidFill>
              <a:round/>
              <a:headEnd type="oval" w="med" len="med"/>
              <a:tailEnd type="oval"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36873" name="Line 8"/>
            <p:cNvSpPr>
              <a:spLocks noChangeShapeType="1"/>
            </p:cNvSpPr>
            <p:nvPr/>
          </p:nvSpPr>
          <p:spPr bwMode="auto">
            <a:xfrm flipV="1">
              <a:off x="3011488" y="1758554"/>
              <a:ext cx="3084513" cy="228600"/>
            </a:xfrm>
            <a:prstGeom prst="line">
              <a:avLst/>
            </a:prstGeom>
            <a:noFill/>
            <a:ln w="61976">
              <a:solidFill>
                <a:srgbClr val="4D4F53"/>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36874" name="AutoShape 9"/>
            <p:cNvSpPr>
              <a:spLocks noChangeArrowheads="1"/>
            </p:cNvSpPr>
            <p:nvPr/>
          </p:nvSpPr>
          <p:spPr bwMode="auto">
            <a:xfrm rot="10553664">
              <a:off x="4078288" y="1488337"/>
              <a:ext cx="992188" cy="57745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04 w 21600"/>
                <a:gd name="T13" fmla="*/ 0 h 21600"/>
                <a:gd name="T14" fmla="*/ 21496 w 21600"/>
                <a:gd name="T15" fmla="*/ 9486 h 21600"/>
              </a:gdLst>
              <a:ahLst/>
              <a:cxnLst>
                <a:cxn ang="T8">
                  <a:pos x="T0" y="T1"/>
                </a:cxn>
                <a:cxn ang="T9">
                  <a:pos x="T2" y="T3"/>
                </a:cxn>
                <a:cxn ang="T10">
                  <a:pos x="T4" y="T5"/>
                </a:cxn>
                <a:cxn ang="T11">
                  <a:pos x="T6" y="T7"/>
                </a:cxn>
              </a:cxnLst>
              <a:rect l="T12" t="T13" r="T14" b="T15"/>
              <a:pathLst>
                <a:path w="21600" h="21600">
                  <a:moveTo>
                    <a:pt x="1666" y="7078"/>
                  </a:moveTo>
                  <a:cubicBezTo>
                    <a:pt x="3179" y="3364"/>
                    <a:pt x="6790" y="936"/>
                    <a:pt x="10800" y="937"/>
                  </a:cubicBezTo>
                  <a:cubicBezTo>
                    <a:pt x="14809" y="937"/>
                    <a:pt x="18420" y="3364"/>
                    <a:pt x="19933" y="7078"/>
                  </a:cubicBezTo>
                  <a:lnTo>
                    <a:pt x="20801" y="6724"/>
                  </a:lnTo>
                  <a:cubicBezTo>
                    <a:pt x="19144" y="2658"/>
                    <a:pt x="15190" y="-1"/>
                    <a:pt x="10799" y="0"/>
                  </a:cubicBezTo>
                  <a:cubicBezTo>
                    <a:pt x="6409" y="0"/>
                    <a:pt x="2455" y="2658"/>
                    <a:pt x="798" y="6724"/>
                  </a:cubicBezTo>
                  <a:lnTo>
                    <a:pt x="1666" y="7078"/>
                  </a:lnTo>
                  <a:close/>
                </a:path>
              </a:pathLst>
            </a:custGeom>
            <a:solidFill>
              <a:srgbClr val="4D4F53"/>
            </a:solidFill>
            <a:ln w="14351">
              <a:solidFill>
                <a:srgbClr val="80808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36875" name="AutoShape 10"/>
            <p:cNvSpPr>
              <a:spLocks noChangeArrowheads="1"/>
            </p:cNvSpPr>
            <p:nvPr/>
          </p:nvSpPr>
          <p:spPr bwMode="auto">
            <a:xfrm>
              <a:off x="1165079" y="1583531"/>
              <a:ext cx="363831" cy="383977"/>
            </a:xfrm>
            <a:prstGeom prst="downArrow">
              <a:avLst>
                <a:gd name="adj1" fmla="val 50000"/>
                <a:gd name="adj2" fmla="val 35179"/>
              </a:avLst>
            </a:prstGeom>
            <a:solidFill>
              <a:srgbClr val="7AB800"/>
            </a:solidFill>
            <a:ln w="9525">
              <a:noFill/>
              <a:miter lim="800000"/>
              <a:headEnd/>
              <a:tailEnd/>
            </a:ln>
          </p:spPr>
          <p:txBody>
            <a:bodyPr vert="eaVert"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36876" name="AutoShape 11"/>
            <p:cNvSpPr>
              <a:spLocks noChangeArrowheads="1"/>
            </p:cNvSpPr>
            <p:nvPr/>
          </p:nvSpPr>
          <p:spPr bwMode="auto">
            <a:xfrm>
              <a:off x="6387160" y="1336476"/>
              <a:ext cx="363831" cy="383977"/>
            </a:xfrm>
            <a:prstGeom prst="downArrow">
              <a:avLst>
                <a:gd name="adj1" fmla="val 50000"/>
                <a:gd name="adj2" fmla="val 35179"/>
              </a:avLst>
            </a:prstGeom>
            <a:solidFill>
              <a:srgbClr val="7AB800"/>
            </a:solidFill>
            <a:ln w="9525">
              <a:noFill/>
              <a:miter lim="800000"/>
              <a:headEnd/>
              <a:tailEnd/>
            </a:ln>
          </p:spPr>
          <p:txBody>
            <a:bodyPr vert="eaVert"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36877" name="AutoShape 12"/>
            <p:cNvSpPr>
              <a:spLocks noChangeArrowheads="1"/>
            </p:cNvSpPr>
            <p:nvPr/>
          </p:nvSpPr>
          <p:spPr bwMode="auto">
            <a:xfrm>
              <a:off x="2331691" y="1583531"/>
              <a:ext cx="362645" cy="383977"/>
            </a:xfrm>
            <a:prstGeom prst="downArrow">
              <a:avLst>
                <a:gd name="adj1" fmla="val 50000"/>
                <a:gd name="adj2" fmla="val 35294"/>
              </a:avLst>
            </a:prstGeom>
            <a:solidFill>
              <a:srgbClr val="0039A6"/>
            </a:solidFill>
            <a:ln w="9525">
              <a:noFill/>
              <a:miter lim="800000"/>
              <a:headEnd/>
              <a:tailEnd/>
            </a:ln>
          </p:spPr>
          <p:txBody>
            <a:bodyPr vert="eaVert"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36878" name="AutoShape 13"/>
            <p:cNvSpPr>
              <a:spLocks noChangeArrowheads="1"/>
            </p:cNvSpPr>
            <p:nvPr/>
          </p:nvSpPr>
          <p:spPr bwMode="auto">
            <a:xfrm>
              <a:off x="7723835" y="1336476"/>
              <a:ext cx="363831" cy="383977"/>
            </a:xfrm>
            <a:prstGeom prst="downArrow">
              <a:avLst>
                <a:gd name="adj1" fmla="val 50000"/>
                <a:gd name="adj2" fmla="val 35179"/>
              </a:avLst>
            </a:prstGeom>
            <a:solidFill>
              <a:srgbClr val="0039A6"/>
            </a:solidFill>
            <a:ln w="9525">
              <a:noFill/>
              <a:miter lim="800000"/>
              <a:headEnd/>
              <a:tailEnd/>
            </a:ln>
          </p:spPr>
          <p:txBody>
            <a:bodyPr vert="eaVert"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36879" name="AutoShape 14"/>
            <p:cNvSpPr>
              <a:spLocks noChangeArrowheads="1"/>
            </p:cNvSpPr>
            <p:nvPr/>
          </p:nvSpPr>
          <p:spPr bwMode="auto">
            <a:xfrm>
              <a:off x="6959601" y="3149204"/>
              <a:ext cx="487363" cy="514350"/>
            </a:xfrm>
            <a:prstGeom prst="downArrow">
              <a:avLst>
                <a:gd name="adj1" fmla="val 50000"/>
                <a:gd name="adj2" fmla="val 35179"/>
              </a:avLst>
            </a:prstGeom>
            <a:solidFill>
              <a:srgbClr val="E11B22"/>
            </a:solidFill>
            <a:ln w="9525">
              <a:noFill/>
              <a:miter lim="800000"/>
              <a:headEnd/>
              <a:tailEnd/>
            </a:ln>
          </p:spPr>
          <p:txBody>
            <a:bodyPr vert="eaVert"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36880" name="AutoShape 15"/>
            <p:cNvSpPr>
              <a:spLocks noChangeArrowheads="1"/>
            </p:cNvSpPr>
            <p:nvPr/>
          </p:nvSpPr>
          <p:spPr bwMode="auto">
            <a:xfrm>
              <a:off x="1649413" y="3320654"/>
              <a:ext cx="485775" cy="514350"/>
            </a:xfrm>
            <a:prstGeom prst="downArrow">
              <a:avLst>
                <a:gd name="adj1" fmla="val 50000"/>
                <a:gd name="adj2" fmla="val 35294"/>
              </a:avLst>
            </a:prstGeom>
            <a:solidFill>
              <a:srgbClr val="E11B22"/>
            </a:solidFill>
            <a:ln w="9525">
              <a:noFill/>
              <a:miter lim="800000"/>
              <a:headEnd/>
              <a:tailEnd/>
            </a:ln>
          </p:spPr>
          <p:txBody>
            <a:bodyPr vert="eaVert"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36881" name="Text Box 16"/>
            <p:cNvSpPr txBox="1">
              <a:spLocks noChangeArrowheads="1"/>
            </p:cNvSpPr>
            <p:nvPr/>
          </p:nvSpPr>
          <p:spPr bwMode="auto">
            <a:xfrm>
              <a:off x="449263" y="1044179"/>
              <a:ext cx="1795463"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7AB800"/>
                  </a:solidFill>
                  <a:effectLst/>
                  <a:uLnTx/>
                  <a:uFillTx/>
                  <a:latin typeface="Arial Narrow" pitchFamily="34" charset="0"/>
                  <a:ea typeface="ＭＳ Ｐゴシック" pitchFamily="34" charset="-128"/>
                  <a:cs typeface="Arial" charset="0"/>
                </a:rPr>
                <a:t>+ New Benefit Accrual</a:t>
              </a:r>
            </a:p>
          </p:txBody>
        </p:sp>
        <p:sp>
          <p:nvSpPr>
            <p:cNvPr id="36882" name="Text Box 17"/>
            <p:cNvSpPr txBox="1">
              <a:spLocks noChangeArrowheads="1"/>
            </p:cNvSpPr>
            <p:nvPr/>
          </p:nvSpPr>
          <p:spPr bwMode="auto">
            <a:xfrm>
              <a:off x="5672138" y="787004"/>
              <a:ext cx="1793875"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7AB800"/>
                  </a:solidFill>
                  <a:effectLst/>
                  <a:uLnTx/>
                  <a:uFillTx/>
                  <a:latin typeface="Arial Narrow" pitchFamily="34" charset="0"/>
                  <a:ea typeface="ＭＳ Ｐゴシック" pitchFamily="34" charset="-128"/>
                  <a:cs typeface="Arial" charset="0"/>
                </a:rPr>
                <a:t>+ Cash Contributions</a:t>
              </a:r>
            </a:p>
          </p:txBody>
        </p:sp>
        <p:sp>
          <p:nvSpPr>
            <p:cNvPr id="36883" name="Text Box 18"/>
            <p:cNvSpPr txBox="1">
              <a:spLocks noChangeArrowheads="1"/>
            </p:cNvSpPr>
            <p:nvPr/>
          </p:nvSpPr>
          <p:spPr bwMode="auto">
            <a:xfrm>
              <a:off x="7189788" y="787004"/>
              <a:ext cx="1431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0039A6"/>
                  </a:solidFill>
                  <a:effectLst/>
                  <a:uLnTx/>
                  <a:uFillTx/>
                  <a:latin typeface="Arial Narrow" pitchFamily="34" charset="0"/>
                  <a:ea typeface="ＭＳ Ｐゴシック" pitchFamily="34" charset="-128"/>
                  <a:cs typeface="Arial" charset="0"/>
                </a:rPr>
                <a:t>+ Asset</a:t>
              </a:r>
              <a:br>
                <a:rPr kumimoji="0" lang="en-US" altLang="en-US" sz="1600" b="1" i="0" u="none" strike="noStrike" kern="1200" cap="none" spc="0" normalizeH="0" baseline="0" noProof="0" dirty="0">
                  <a:ln>
                    <a:noFill/>
                  </a:ln>
                  <a:solidFill>
                    <a:srgbClr val="0039A6"/>
                  </a:solidFill>
                  <a:effectLst/>
                  <a:uLnTx/>
                  <a:uFillTx/>
                  <a:latin typeface="Arial Narrow" pitchFamily="34" charset="0"/>
                  <a:ea typeface="ＭＳ Ｐゴシック" pitchFamily="34" charset="-128"/>
                  <a:cs typeface="Arial" charset="0"/>
                </a:rPr>
              </a:br>
              <a:r>
                <a:rPr kumimoji="0" lang="en-US" altLang="en-US" sz="1600" b="1" i="0" u="none" strike="noStrike" kern="1200" cap="none" spc="0" normalizeH="0" baseline="0" noProof="0" dirty="0">
                  <a:ln>
                    <a:noFill/>
                  </a:ln>
                  <a:solidFill>
                    <a:srgbClr val="0039A6"/>
                  </a:solidFill>
                  <a:effectLst/>
                  <a:uLnTx/>
                  <a:uFillTx/>
                  <a:latin typeface="Arial Narrow" pitchFamily="34" charset="0"/>
                  <a:ea typeface="ＭＳ Ｐゴシック" pitchFamily="34" charset="-128"/>
                  <a:cs typeface="Arial" charset="0"/>
                </a:rPr>
                <a:t>Return</a:t>
              </a:r>
            </a:p>
          </p:txBody>
        </p:sp>
        <p:sp>
          <p:nvSpPr>
            <p:cNvPr id="36884" name="Text Box 19"/>
            <p:cNvSpPr txBox="1">
              <a:spLocks noChangeArrowheads="1"/>
            </p:cNvSpPr>
            <p:nvPr/>
          </p:nvSpPr>
          <p:spPr bwMode="auto">
            <a:xfrm>
              <a:off x="1935163" y="1044179"/>
              <a:ext cx="1155700"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0039A6"/>
                  </a:solidFill>
                  <a:effectLst/>
                  <a:uLnTx/>
                  <a:uFillTx/>
                  <a:latin typeface="Arial Narrow" pitchFamily="34" charset="0"/>
                  <a:ea typeface="ＭＳ Ｐゴシック" pitchFamily="34" charset="-128"/>
                  <a:cs typeface="Arial" charset="0"/>
                </a:rPr>
                <a:t>+ Liability Return</a:t>
              </a:r>
            </a:p>
          </p:txBody>
        </p:sp>
        <p:sp>
          <p:nvSpPr>
            <p:cNvPr id="36885" name="Text Box 20"/>
            <p:cNvSpPr txBox="1">
              <a:spLocks noChangeArrowheads="1"/>
            </p:cNvSpPr>
            <p:nvPr/>
          </p:nvSpPr>
          <p:spPr bwMode="auto">
            <a:xfrm>
              <a:off x="1355726" y="3835004"/>
              <a:ext cx="1157288"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E11B22"/>
                  </a:solidFill>
                  <a:effectLst/>
                  <a:uLnTx/>
                  <a:uFillTx/>
                  <a:latin typeface="Arial Narrow" pitchFamily="34" charset="0"/>
                  <a:ea typeface="ＭＳ Ｐゴシック" pitchFamily="34" charset="-128"/>
                  <a:cs typeface="Arial" charset="0"/>
                </a:rPr>
                <a:t>- Benefit Payments</a:t>
              </a:r>
            </a:p>
          </p:txBody>
        </p:sp>
        <p:sp>
          <p:nvSpPr>
            <p:cNvPr id="36886" name="Text Box 21"/>
            <p:cNvSpPr txBox="1">
              <a:spLocks noChangeArrowheads="1"/>
            </p:cNvSpPr>
            <p:nvPr/>
          </p:nvSpPr>
          <p:spPr bwMode="auto">
            <a:xfrm>
              <a:off x="6626226" y="3617120"/>
              <a:ext cx="1155700"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E11B22"/>
                  </a:solidFill>
                  <a:effectLst/>
                  <a:uLnTx/>
                  <a:uFillTx/>
                  <a:latin typeface="Arial Narrow" pitchFamily="34" charset="0"/>
                  <a:ea typeface="ＭＳ Ｐゴシック" pitchFamily="34" charset="-128"/>
                  <a:cs typeface="Arial" charset="0"/>
                </a:rPr>
                <a:t>- Benefit Payments</a:t>
              </a:r>
            </a:p>
          </p:txBody>
        </p:sp>
      </p:grpSp>
    </p:spTree>
    <p:extLst>
      <p:ext uri="{BB962C8B-B14F-4D97-AF65-F5344CB8AC3E}">
        <p14:creationId xmlns:p14="http://schemas.microsoft.com/office/powerpoint/2010/main" val="23104807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Asset-Liability Management Background</a:t>
            </a:r>
            <a:br>
              <a:rPr lang="en-US" dirty="0"/>
            </a:br>
            <a:r>
              <a:rPr lang="en-US" sz="1600" dirty="0"/>
              <a:t>Overview of the Asset-Liability Study Process</a:t>
            </a:r>
          </a:p>
        </p:txBody>
      </p:sp>
      <p:sp>
        <p:nvSpPr>
          <p:cNvPr id="12292" name="Text Box 3"/>
          <p:cNvSpPr txBox="1">
            <a:spLocks noChangeArrowheads="1"/>
          </p:cNvSpPr>
          <p:nvPr/>
        </p:nvSpPr>
        <p:spPr bwMode="auto">
          <a:xfrm>
            <a:off x="4333121" y="1435496"/>
            <a:ext cx="479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a:t>
            </a:r>
          </a:p>
        </p:txBody>
      </p:sp>
      <p:sp>
        <p:nvSpPr>
          <p:cNvPr id="12293" name="Text Box 4"/>
          <p:cNvSpPr txBox="1">
            <a:spLocks noChangeArrowheads="1"/>
          </p:cNvSpPr>
          <p:nvPr/>
        </p:nvSpPr>
        <p:spPr bwMode="auto">
          <a:xfrm>
            <a:off x="6462764" y="1435496"/>
            <a:ext cx="479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a:t>
            </a:r>
          </a:p>
        </p:txBody>
      </p:sp>
      <p:sp>
        <p:nvSpPr>
          <p:cNvPr id="12294" name="Rectangle 5"/>
          <p:cNvSpPr>
            <a:spLocks noChangeArrowheads="1"/>
          </p:cNvSpPr>
          <p:nvPr/>
        </p:nvSpPr>
        <p:spPr bwMode="auto">
          <a:xfrm>
            <a:off x="1089477" y="2284478"/>
            <a:ext cx="284162" cy="253603"/>
          </a:xfrm>
          <a:prstGeom prst="rect">
            <a:avLst/>
          </a:prstGeom>
          <a:solidFill>
            <a:srgbClr val="4D4F53"/>
          </a:solidFill>
          <a:ln>
            <a:noFill/>
          </a:ln>
        </p:spPr>
        <p:txBody>
          <a:bodyPr wrap="none" anchor="ctr"/>
          <a:lstStyle>
            <a:lvl1pPr>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12295" name="Rectangle 6"/>
          <p:cNvSpPr>
            <a:spLocks noChangeArrowheads="1"/>
          </p:cNvSpPr>
          <p:nvPr/>
        </p:nvSpPr>
        <p:spPr bwMode="auto">
          <a:xfrm>
            <a:off x="7820636" y="2296439"/>
            <a:ext cx="284162" cy="230981"/>
          </a:xfrm>
          <a:prstGeom prst="rect">
            <a:avLst/>
          </a:prstGeom>
          <a:solidFill>
            <a:srgbClr val="4D4F53"/>
          </a:solidFill>
          <a:ln>
            <a:noFill/>
          </a:ln>
        </p:spPr>
        <p:txBody>
          <a:bodyPr wrap="none" anchor="ctr"/>
          <a:lstStyle>
            <a:lvl1pPr>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12296" name="Rectangle 7"/>
          <p:cNvSpPr>
            <a:spLocks noChangeArrowheads="1"/>
          </p:cNvSpPr>
          <p:nvPr/>
        </p:nvSpPr>
        <p:spPr bwMode="auto">
          <a:xfrm>
            <a:off x="3257551" y="2292812"/>
            <a:ext cx="320675" cy="256032"/>
          </a:xfrm>
          <a:prstGeom prst="rect">
            <a:avLst/>
          </a:prstGeom>
          <a:solidFill>
            <a:srgbClr val="4D4F53"/>
          </a:solidFill>
          <a:ln>
            <a:noFill/>
          </a:ln>
        </p:spPr>
        <p:txBody>
          <a:bodyPr wrap="none" anchor="ctr"/>
          <a:lstStyle>
            <a:lvl1pPr>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12297" name="Text Box 8"/>
          <p:cNvSpPr txBox="1">
            <a:spLocks noChangeArrowheads="1"/>
          </p:cNvSpPr>
          <p:nvPr/>
        </p:nvSpPr>
        <p:spPr bwMode="auto">
          <a:xfrm>
            <a:off x="2188355" y="1435496"/>
            <a:ext cx="479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a:t>
            </a:r>
          </a:p>
        </p:txBody>
      </p:sp>
      <p:sp>
        <p:nvSpPr>
          <p:cNvPr id="12298" name="Rectangle 9"/>
          <p:cNvSpPr>
            <a:spLocks noChangeArrowheads="1"/>
          </p:cNvSpPr>
          <p:nvPr/>
        </p:nvSpPr>
        <p:spPr bwMode="auto">
          <a:xfrm>
            <a:off x="5603876" y="2304883"/>
            <a:ext cx="284163" cy="230981"/>
          </a:xfrm>
          <a:prstGeom prst="rect">
            <a:avLst/>
          </a:prstGeom>
          <a:solidFill>
            <a:srgbClr val="4D4F53"/>
          </a:solidFill>
          <a:ln>
            <a:noFill/>
          </a:ln>
        </p:spPr>
        <p:txBody>
          <a:bodyPr wrap="none" anchor="ctr"/>
          <a:lstStyle>
            <a:lvl1pPr>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12299" name="AutoShape 10"/>
          <p:cNvSpPr>
            <a:spLocks noChangeArrowheads="1"/>
          </p:cNvSpPr>
          <p:nvPr/>
        </p:nvSpPr>
        <p:spPr bwMode="auto">
          <a:xfrm>
            <a:off x="460375" y="1128315"/>
            <a:ext cx="1804227" cy="1266730"/>
          </a:xfrm>
          <a:prstGeom prst="flowChartAlternateProcess">
            <a:avLst/>
          </a:prstGeom>
          <a:solidFill>
            <a:srgbClr val="4D4F53"/>
          </a:solidFill>
          <a:ln>
            <a:noFill/>
          </a:ln>
          <a:effectLst/>
        </p:spPr>
        <p:txBody>
          <a:bodyPr wrap="square" lIns="45720" tIns="18288" rIns="45720" bIns="18288">
            <a:spAutoFit/>
          </a:bodyPr>
          <a:lstStyle>
            <a:lvl1pPr marL="109538" indent="-109538">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109538" marR="0" lvl="0" indent="-109538"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Planning</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Objectives of the study</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Modeling and liability assumptions</a:t>
            </a:r>
            <a:br>
              <a:rPr kumimoji="0" lang="en-US" altLang="en-US" sz="1200" b="0"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br>
            <a:endParaRPr kumimoji="0" lang="en-US" altLang="en-US" sz="1200" b="0" i="0" u="none" strike="noStrike" kern="1200" cap="none" spc="0" normalizeH="0" baseline="0" noProof="0" dirty="0">
              <a:ln>
                <a:noFill/>
              </a:ln>
              <a:solidFill>
                <a:srgbClr val="F8F8F8"/>
              </a:solidFill>
              <a:effectLst/>
              <a:uLnTx/>
              <a:uFillTx/>
              <a:latin typeface="Arial" charset="0"/>
              <a:ea typeface="ＭＳ Ｐゴシック" pitchFamily="34" charset="-128"/>
              <a:cs typeface="+mn-cs"/>
            </a:endParaRPr>
          </a:p>
        </p:txBody>
      </p:sp>
      <p:sp>
        <p:nvSpPr>
          <p:cNvPr id="12300" name="AutoShape 11"/>
          <p:cNvSpPr>
            <a:spLocks noChangeArrowheads="1"/>
          </p:cNvSpPr>
          <p:nvPr/>
        </p:nvSpPr>
        <p:spPr bwMode="auto">
          <a:xfrm>
            <a:off x="2591532" y="1137840"/>
            <a:ext cx="1817837" cy="1266730"/>
          </a:xfrm>
          <a:prstGeom prst="flowChartAlternateProcess">
            <a:avLst/>
          </a:prstGeom>
          <a:solidFill>
            <a:srgbClr val="4D4F53"/>
          </a:solidFill>
          <a:ln>
            <a:noFill/>
          </a:ln>
          <a:effectLst/>
        </p:spPr>
        <p:txBody>
          <a:bodyPr wrap="square" lIns="45720" tIns="18288" rIns="45720" bIns="18288">
            <a:spAutoFit/>
          </a:bodyPr>
          <a:lstStyle>
            <a:lvl1pPr marL="109538" indent="-109538">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109538" marR="0" lvl="0" indent="-109538"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Risk tolerance</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Risk preference</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Demographics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Funded status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Business/financial</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Industry practices</a:t>
            </a:r>
          </a:p>
        </p:txBody>
      </p:sp>
      <p:sp>
        <p:nvSpPr>
          <p:cNvPr id="12301" name="AutoShape 12"/>
          <p:cNvSpPr>
            <a:spLocks noChangeArrowheads="1"/>
          </p:cNvSpPr>
          <p:nvPr/>
        </p:nvSpPr>
        <p:spPr bwMode="auto">
          <a:xfrm>
            <a:off x="6865938" y="1137840"/>
            <a:ext cx="1820862" cy="1266730"/>
          </a:xfrm>
          <a:prstGeom prst="flowChartAlternateProcess">
            <a:avLst/>
          </a:prstGeom>
          <a:solidFill>
            <a:srgbClr val="4D4F53"/>
          </a:solidFill>
          <a:ln>
            <a:noFill/>
          </a:ln>
          <a:effectLst/>
        </p:spPr>
        <p:txBody>
          <a:bodyPr wrap="square" lIns="45720" tIns="18288" rIns="45720" bIns="18288">
            <a:spAutoFit/>
          </a:bodyPr>
          <a:lstStyle>
            <a:lvl1pPr marL="109538" indent="-109538">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109538" marR="0" lvl="0" indent="-109538"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Liability analysis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Cost Projections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Funded status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Sensitivity analysis</a:t>
            </a:r>
          </a:p>
          <a:p>
            <a:pPr marL="109538" marR="0" lvl="0" indent="-109538" algn="l" defTabSz="914400" rtl="0" eaLnBrk="0" fontAlgn="base" latinLnBrk="0" hangingPunct="0">
              <a:lnSpc>
                <a:spcPct val="100000"/>
              </a:lnSpc>
              <a:spcBef>
                <a:spcPct val="0"/>
              </a:spcBef>
              <a:spcAft>
                <a:spcPct val="0"/>
              </a:spcAft>
              <a:buClrTx/>
              <a:buSzTx/>
              <a:buFontTx/>
              <a:buChar char="•"/>
              <a:tabLst/>
              <a:defRPr/>
            </a:pPr>
            <a:endParaRPr kumimoji="0" lang="en-US" altLang="en-US" sz="1200" b="1" i="0" u="none" strike="noStrike" kern="1200" cap="none" spc="0" normalizeH="0" baseline="0" noProof="0" dirty="0">
              <a:ln>
                <a:noFill/>
              </a:ln>
              <a:solidFill>
                <a:srgbClr val="F8F8F8"/>
              </a:solidFill>
              <a:effectLst/>
              <a:uLnTx/>
              <a:uFillTx/>
              <a:latin typeface="Arial" charset="0"/>
              <a:ea typeface="ＭＳ Ｐゴシック" pitchFamily="34" charset="-128"/>
              <a:cs typeface="+mn-cs"/>
            </a:endParaRPr>
          </a:p>
          <a:p>
            <a:pPr marL="109538" marR="0" lvl="0" indent="-109538" algn="l" defTabSz="914400" rtl="0" eaLnBrk="0" fontAlgn="base" latinLnBrk="0" hangingPunct="0">
              <a:lnSpc>
                <a:spcPct val="100000"/>
              </a:lnSpc>
              <a:spcBef>
                <a:spcPct val="0"/>
              </a:spcBef>
              <a:spcAft>
                <a:spcPct val="0"/>
              </a:spcAft>
              <a:buClrTx/>
              <a:buSzTx/>
              <a:buFontTx/>
              <a:buChar char="•"/>
              <a:tabLst/>
              <a:defRPr/>
            </a:pPr>
            <a:endParaRPr kumimoji="0" lang="en-US" altLang="en-US" sz="1200" b="1" i="0" u="none" strike="noStrike" kern="1200" cap="none" spc="0" normalizeH="0" baseline="0" noProof="0" dirty="0">
              <a:ln>
                <a:noFill/>
              </a:ln>
              <a:solidFill>
                <a:srgbClr val="F8F8F8"/>
              </a:solidFill>
              <a:effectLst/>
              <a:uLnTx/>
              <a:uFillTx/>
              <a:latin typeface="Arial" charset="0"/>
              <a:ea typeface="ＭＳ Ｐゴシック" pitchFamily="34" charset="-128"/>
              <a:cs typeface="+mn-cs"/>
            </a:endParaRPr>
          </a:p>
        </p:txBody>
      </p:sp>
      <p:sp>
        <p:nvSpPr>
          <p:cNvPr id="12302" name="AutoShape 13"/>
          <p:cNvSpPr>
            <a:spLocks noChangeArrowheads="1"/>
          </p:cNvSpPr>
          <p:nvPr/>
        </p:nvSpPr>
        <p:spPr bwMode="auto">
          <a:xfrm>
            <a:off x="4736297" y="1137840"/>
            <a:ext cx="1802714" cy="1266730"/>
          </a:xfrm>
          <a:prstGeom prst="flowChartAlternateProcess">
            <a:avLst/>
          </a:prstGeom>
          <a:solidFill>
            <a:srgbClr val="4D4F53"/>
          </a:solidFill>
          <a:ln>
            <a:noFill/>
          </a:ln>
          <a:effectLst/>
        </p:spPr>
        <p:txBody>
          <a:bodyPr wrap="square" lIns="45720" tIns="18288" rIns="45720" bIns="18288">
            <a:spAutoFit/>
          </a:bodyPr>
          <a:lstStyle>
            <a:lvl1pPr marL="109538" indent="-109538">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109538" marR="0" lvl="0" indent="-109538"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Asset Modeling</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Capital market analysis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Efficient frontier analysis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F8F8F8"/>
                </a:solidFill>
                <a:effectLst/>
                <a:uLnTx/>
                <a:uFillTx/>
                <a:latin typeface="Arial" charset="0"/>
                <a:ea typeface="ＭＳ Ｐゴシック" pitchFamily="34" charset="-128"/>
                <a:cs typeface="+mn-cs"/>
              </a:rPr>
              <a:t>Portfolios for study</a:t>
            </a:r>
          </a:p>
        </p:txBody>
      </p:sp>
      <p:sp>
        <p:nvSpPr>
          <p:cNvPr id="12303" name="AutoShape 14"/>
          <p:cNvSpPr>
            <a:spLocks noChangeArrowheads="1"/>
          </p:cNvSpPr>
          <p:nvPr/>
        </p:nvSpPr>
        <p:spPr bwMode="auto">
          <a:xfrm>
            <a:off x="3086100" y="3019858"/>
            <a:ext cx="3074988" cy="715089"/>
          </a:xfrm>
          <a:prstGeom prst="flowChartAlternateProcess">
            <a:avLst/>
          </a:prstGeom>
          <a:solidFill>
            <a:srgbClr val="5EB6E4"/>
          </a:solidFill>
          <a:ln>
            <a:noFill/>
          </a:ln>
          <a:effectLst/>
        </p:spPr>
        <p:txBody>
          <a:bodyPr>
            <a:spAutoFit/>
          </a:bodyPr>
          <a:lstStyle>
            <a:lvl1pPr marL="109538" indent="-109538">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109538" marR="0" lvl="0" indent="-109538"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Desired Outcomes: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Understand the pension risk</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Identify optimal investment strategy</a:t>
            </a:r>
          </a:p>
        </p:txBody>
      </p:sp>
      <p:sp>
        <p:nvSpPr>
          <p:cNvPr id="12304" name="AutoShape 15"/>
          <p:cNvSpPr>
            <a:spLocks noChangeArrowheads="1"/>
          </p:cNvSpPr>
          <p:nvPr/>
        </p:nvSpPr>
        <p:spPr bwMode="auto">
          <a:xfrm>
            <a:off x="1089026" y="2527158"/>
            <a:ext cx="7008813" cy="477441"/>
          </a:xfrm>
          <a:prstGeom prst="downArrowCallout">
            <a:avLst>
              <a:gd name="adj1" fmla="val 95522"/>
              <a:gd name="adj2" fmla="val 136554"/>
              <a:gd name="adj3" fmla="val 34875"/>
              <a:gd name="adj4" fmla="val 37333"/>
            </a:avLst>
          </a:prstGeom>
          <a:gradFill rotWithShape="1">
            <a:gsLst>
              <a:gs pos="0">
                <a:srgbClr val="4D4F53"/>
              </a:gs>
              <a:gs pos="100000">
                <a:srgbClr val="5EB6E4"/>
              </a:gs>
            </a:gsLst>
            <a:lin ang="5400000" scaled="1"/>
          </a:gradFill>
          <a:ln>
            <a:noFill/>
          </a:ln>
        </p:spPr>
        <p:txBody>
          <a:bodyPr wrap="none" anchor="ctr"/>
          <a:lstStyle>
            <a:lvl1pPr>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12305" name="Text Box 16"/>
          <p:cNvSpPr txBox="1">
            <a:spLocks noChangeArrowheads="1"/>
          </p:cNvSpPr>
          <p:nvPr/>
        </p:nvSpPr>
        <p:spPr bwMode="auto">
          <a:xfrm>
            <a:off x="1349375" y="769937"/>
            <a:ext cx="2315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Planning Discussions</a:t>
            </a:r>
          </a:p>
        </p:txBody>
      </p:sp>
      <p:sp>
        <p:nvSpPr>
          <p:cNvPr id="12306" name="Text Box 17"/>
          <p:cNvSpPr txBox="1">
            <a:spLocks noChangeArrowheads="1"/>
          </p:cNvSpPr>
          <p:nvPr/>
        </p:nvSpPr>
        <p:spPr bwMode="auto">
          <a:xfrm>
            <a:off x="5399088" y="769937"/>
            <a:ext cx="27638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Asset-Liability Projections</a:t>
            </a:r>
          </a:p>
        </p:txBody>
      </p:sp>
      <p:sp>
        <p:nvSpPr>
          <p:cNvPr id="12307" name="Text Box 18"/>
          <p:cNvSpPr txBox="1">
            <a:spLocks noChangeArrowheads="1"/>
          </p:cNvSpPr>
          <p:nvPr/>
        </p:nvSpPr>
        <p:spPr bwMode="auto">
          <a:xfrm>
            <a:off x="3783014" y="3877108"/>
            <a:ext cx="17027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1"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Implementation</a:t>
            </a:r>
          </a:p>
        </p:txBody>
      </p:sp>
      <p:sp>
        <p:nvSpPr>
          <p:cNvPr id="12308" name="Text Box 19"/>
          <p:cNvSpPr txBox="1">
            <a:spLocks noChangeArrowheads="1"/>
          </p:cNvSpPr>
          <p:nvPr/>
        </p:nvSpPr>
        <p:spPr bwMode="auto">
          <a:xfrm>
            <a:off x="3337436" y="4289982"/>
            <a:ext cx="24881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1"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Monitoring &amp; Execution</a:t>
            </a:r>
          </a:p>
        </p:txBody>
      </p:sp>
      <p:sp>
        <p:nvSpPr>
          <p:cNvPr id="12309" name="Line 20"/>
          <p:cNvSpPr>
            <a:spLocks noChangeShapeType="1"/>
          </p:cNvSpPr>
          <p:nvPr/>
        </p:nvSpPr>
        <p:spPr bwMode="auto">
          <a:xfrm>
            <a:off x="4597400" y="3731852"/>
            <a:ext cx="0" cy="190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12310" name="Line 21"/>
          <p:cNvSpPr>
            <a:spLocks noChangeShapeType="1"/>
          </p:cNvSpPr>
          <p:nvPr/>
        </p:nvSpPr>
        <p:spPr bwMode="auto">
          <a:xfrm>
            <a:off x="4597400" y="4167621"/>
            <a:ext cx="0" cy="190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33438429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r>
              <a:rPr lang="en-US" altLang="en-US" dirty="0"/>
              <a:t>Asset-Liability Management Background </a:t>
            </a:r>
            <a:br>
              <a:rPr lang="en-US" altLang="en-US" dirty="0"/>
            </a:br>
            <a:r>
              <a:rPr lang="en-US" altLang="en-US" sz="1600" dirty="0"/>
              <a:t>Modeling Process</a:t>
            </a:r>
          </a:p>
        </p:txBody>
      </p:sp>
      <p:sp>
        <p:nvSpPr>
          <p:cNvPr id="14340" name="Rectangle 3"/>
          <p:cNvSpPr>
            <a:spLocks noGrp="1" noChangeArrowheads="1"/>
          </p:cNvSpPr>
          <p:nvPr>
            <p:ph idx="1"/>
          </p:nvPr>
        </p:nvSpPr>
        <p:spPr>
          <a:xfrm>
            <a:off x="365760" y="858441"/>
            <a:ext cx="3988126" cy="3310334"/>
          </a:xfrm>
        </p:spPr>
        <p:txBody>
          <a:bodyPr/>
          <a:lstStyle/>
          <a:p>
            <a:r>
              <a:rPr lang="en-US" altLang="en-US" sz="1200" b="1" dirty="0"/>
              <a:t>Goals of an asset-liability study:</a:t>
            </a:r>
          </a:p>
          <a:p>
            <a:pPr lvl="1"/>
            <a:r>
              <a:rPr lang="en-US" altLang="en-US" sz="1200" dirty="0"/>
              <a:t>Understand the pension plan’s asset-liability risk, and</a:t>
            </a:r>
          </a:p>
          <a:p>
            <a:pPr lvl="1"/>
            <a:r>
              <a:rPr lang="en-US" altLang="en-US" sz="1200" dirty="0"/>
              <a:t>Identify the optimal investment strategies</a:t>
            </a:r>
          </a:p>
          <a:p>
            <a:endParaRPr lang="en-US" altLang="en-US" sz="1200" dirty="0"/>
          </a:p>
          <a:p>
            <a:r>
              <a:rPr lang="en-US" altLang="en-US" sz="1200" b="1" dirty="0"/>
              <a:t>Stochastic, Monte Carlo simulation analysis used</a:t>
            </a:r>
          </a:p>
          <a:p>
            <a:pPr lvl="1"/>
            <a:r>
              <a:rPr lang="en-US" altLang="en-US" sz="1200" dirty="0"/>
              <a:t>5,000 independent economic trials</a:t>
            </a:r>
          </a:p>
          <a:p>
            <a:pPr lvl="1"/>
            <a:r>
              <a:rPr lang="en-US" altLang="en-US" sz="1200" dirty="0"/>
              <a:t>Building block approach</a:t>
            </a:r>
          </a:p>
          <a:p>
            <a:pPr lvl="2"/>
            <a:r>
              <a:rPr lang="en-US" altLang="en-US" sz="1200" dirty="0"/>
              <a:t>Starts with inflation and interest rates</a:t>
            </a:r>
          </a:p>
          <a:p>
            <a:pPr lvl="2"/>
            <a:r>
              <a:rPr lang="en-US" altLang="en-US" sz="1200" dirty="0"/>
              <a:t>Using a multi-factor regression analysis, other asset classes are then modeled</a:t>
            </a:r>
          </a:p>
          <a:p>
            <a:pPr lvl="1"/>
            <a:r>
              <a:rPr lang="en-US" altLang="en-US" sz="1200" dirty="0"/>
              <a:t>Assets and liabilities are modeled over the projection period</a:t>
            </a:r>
          </a:p>
          <a:p>
            <a:pPr lvl="2"/>
            <a:r>
              <a:rPr lang="en-US" altLang="en-US" sz="1200" dirty="0"/>
              <a:t>Projections include contribution requirements and funded ratios</a:t>
            </a:r>
          </a:p>
        </p:txBody>
      </p:sp>
      <p:sp>
        <p:nvSpPr>
          <p:cNvPr id="6" name="Rectangle 3"/>
          <p:cNvSpPr txBox="1">
            <a:spLocks noChangeArrowheads="1"/>
          </p:cNvSpPr>
          <p:nvPr/>
        </p:nvSpPr>
        <p:spPr bwMode="auto">
          <a:xfrm>
            <a:off x="4806891" y="851450"/>
            <a:ext cx="3964357" cy="3310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ts val="400"/>
              </a:spcBef>
              <a:spcAft>
                <a:spcPct val="0"/>
              </a:spcAft>
              <a:buClr>
                <a:schemeClr val="tx1"/>
              </a:buClr>
              <a:buFont typeface="Wingdings" pitchFamily="2" charset="2"/>
              <a:buNone/>
              <a:defRPr sz="1800">
                <a:solidFill>
                  <a:schemeClr val="tx1"/>
                </a:solidFill>
                <a:latin typeface="+mn-lt"/>
                <a:ea typeface="+mn-ea"/>
                <a:cs typeface="+mn-cs"/>
              </a:defRPr>
            </a:lvl1pPr>
            <a:lvl2pPr marL="231775" indent="-228600" algn="l" rtl="0" eaLnBrk="1" fontAlgn="base" hangingPunct="1">
              <a:spcBef>
                <a:spcPts val="400"/>
              </a:spcBef>
              <a:spcAft>
                <a:spcPct val="0"/>
              </a:spcAft>
              <a:buClr>
                <a:schemeClr val="tx1"/>
              </a:buClr>
              <a:buFont typeface="Wingdings" panose="05000000000000000000" pitchFamily="2" charset="2"/>
              <a:buChar char="§"/>
              <a:tabLst/>
              <a:defRPr sz="1400">
                <a:solidFill>
                  <a:schemeClr val="tx1"/>
                </a:solidFill>
                <a:latin typeface="+mn-lt"/>
                <a:ea typeface="+mn-ea"/>
              </a:defRPr>
            </a:lvl2pPr>
            <a:lvl3pPr marL="573088" indent="-228600"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3pPr>
            <a:lvl4pPr marL="909638" indent="-225425" algn="l" rtl="0" eaLnBrk="1" fontAlgn="base" hangingPunct="1">
              <a:spcBef>
                <a:spcPts val="400"/>
              </a:spcBef>
              <a:spcAft>
                <a:spcPct val="0"/>
              </a:spcAft>
              <a:buClr>
                <a:schemeClr val="tx1"/>
              </a:buClr>
              <a:buFont typeface="Arial" panose="020B0604020202020204" pitchFamily="34" charset="0"/>
              <a:buChar char="•"/>
              <a:tabLst/>
              <a:defRPr sz="1400">
                <a:solidFill>
                  <a:schemeClr val="tx1"/>
                </a:solidFill>
                <a:latin typeface="+mn-lt"/>
                <a:ea typeface="+mn-ea"/>
              </a:defRPr>
            </a:lvl4pPr>
            <a:lvl5pPr marL="1255713" indent="-231775" algn="l" defTabSz="692150" rtl="0" eaLnBrk="1" fontAlgn="base" hangingPunct="1">
              <a:spcBef>
                <a:spcPts val="400"/>
              </a:spcBef>
              <a:spcAft>
                <a:spcPct val="0"/>
              </a:spcAft>
              <a:buClr>
                <a:schemeClr val="tx1"/>
              </a:buClr>
              <a:buFont typeface="Wingdings" panose="05000000000000000000" pitchFamily="2" charset="2"/>
              <a:buChar char="s"/>
              <a:tabLst/>
              <a:defRPr sz="1400" baseline="0">
                <a:solidFill>
                  <a:schemeClr val="tx1"/>
                </a:solidFill>
                <a:latin typeface="+mn-lt"/>
                <a:ea typeface="+mn-ea"/>
              </a:defRPr>
            </a:lvl5pPr>
            <a:lvl6pPr marL="1593850" indent="-231775" algn="l" rtl="0" eaLnBrk="1" fontAlgn="base" hangingPunct="1">
              <a:spcBef>
                <a:spcPct val="25000"/>
              </a:spcBef>
              <a:spcAft>
                <a:spcPct val="0"/>
              </a:spcAft>
              <a:buClr>
                <a:schemeClr val="tx1"/>
              </a:buClr>
              <a:buFont typeface="Arial" panose="020B0604020202020204" pitchFamily="34"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marR="0" lvl="0" indent="0" algn="l" defTabSz="914400" rtl="0" eaLnBrk="1" fontAlgn="base" latinLnBrk="0" hangingPunct="1">
              <a:lnSpc>
                <a:spcPct val="100000"/>
              </a:lnSpc>
              <a:spcBef>
                <a:spcPts val="400"/>
              </a:spcBef>
              <a:spcAft>
                <a:spcPct val="0"/>
              </a:spcAft>
              <a:buClr>
                <a:srgbClr val="000000"/>
              </a:buClr>
              <a:buSzTx/>
              <a:buFont typeface="Wingdings" pitchFamily="2" charset="2"/>
              <a:buNone/>
              <a:tabLst/>
              <a:defRPr/>
            </a:pPr>
            <a:r>
              <a:rPr kumimoji="0" lang="en-US" altLang="en-US" sz="1200" b="1" i="0" u="none" strike="noStrike" kern="0" cap="none" spc="0" normalizeH="0" baseline="0" noProof="0" dirty="0">
                <a:ln>
                  <a:noFill/>
                </a:ln>
                <a:solidFill>
                  <a:srgbClr val="000000"/>
                </a:solidFill>
                <a:effectLst/>
                <a:uLnTx/>
                <a:uFillTx/>
                <a:latin typeface="Arial"/>
                <a:ea typeface="ＭＳ Ｐゴシック"/>
                <a:cs typeface="+mn-cs"/>
              </a:rPr>
              <a:t>Asset-liability studies are best-suited to determine the optimal mix of return-seeking (e.g., equity) and fixed income assets for the pension fund</a:t>
            </a:r>
          </a:p>
          <a:p>
            <a:pPr marL="231775" marR="0" lvl="1" indent="-228600" algn="l" defTabSz="914400" rtl="0" eaLnBrk="1" fontAlgn="base" latinLnBrk="0" hangingPunct="1">
              <a:lnSpc>
                <a:spcPct val="100000"/>
              </a:lnSpc>
              <a:spcBef>
                <a:spcPts val="400"/>
              </a:spcBef>
              <a:spcAft>
                <a:spcPct val="0"/>
              </a:spcAft>
              <a:buClr>
                <a:srgbClr val="000000"/>
              </a:buClr>
              <a:buSzTx/>
              <a:buFont typeface="Wingdings" panose="05000000000000000000" pitchFamily="2" charset="2"/>
              <a:buChar char="§"/>
              <a:tabLst/>
              <a:defRPr/>
            </a:pPr>
            <a:r>
              <a:rPr kumimoji="0" lang="en-US" altLang="en-US" sz="1200" b="0" i="0" u="none" strike="noStrike" kern="0" cap="none" spc="0" normalizeH="0" baseline="0" noProof="0" dirty="0">
                <a:ln>
                  <a:noFill/>
                </a:ln>
                <a:solidFill>
                  <a:srgbClr val="000000"/>
                </a:solidFill>
                <a:effectLst/>
                <a:uLnTx/>
                <a:uFillTx/>
                <a:latin typeface="Arial"/>
                <a:ea typeface="ＭＳ Ｐゴシック"/>
                <a:cs typeface="+mn-cs"/>
              </a:rPr>
              <a:t>Asset mix is the single most important investment decision for the plan sponsor</a:t>
            </a:r>
          </a:p>
          <a:p>
            <a:pPr marL="573088" marR="0" lvl="2" indent="-228600" algn="l" defTabSz="914400" rtl="0" eaLnBrk="1" fontAlgn="base" latinLnBrk="0" hangingPunct="1">
              <a:lnSpc>
                <a:spcPct val="100000"/>
              </a:lnSpc>
              <a:spcBef>
                <a:spcPts val="400"/>
              </a:spcBef>
              <a:spcAft>
                <a:spcPct val="0"/>
              </a:spcAft>
              <a:buClr>
                <a:srgbClr val="000000"/>
              </a:buClr>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000000"/>
                </a:solidFill>
                <a:effectLst/>
                <a:uLnTx/>
                <a:uFillTx/>
                <a:latin typeface="Arial"/>
                <a:ea typeface="ＭＳ Ｐゴシック"/>
                <a:cs typeface="+mn-cs"/>
              </a:rPr>
              <a:t>Is it worthwhile to have a more aggressive allocation in order to reduce long-term cost in exchange for risk of higher costs in a bad outcome?</a:t>
            </a:r>
          </a:p>
          <a:p>
            <a:pPr marL="573088" marR="0" lvl="2" indent="-228600" algn="l" defTabSz="914400" rtl="0" eaLnBrk="1" fontAlgn="base" latinLnBrk="0" hangingPunct="1">
              <a:lnSpc>
                <a:spcPct val="100000"/>
              </a:lnSpc>
              <a:spcBef>
                <a:spcPts val="400"/>
              </a:spcBef>
              <a:spcAft>
                <a:spcPct val="0"/>
              </a:spcAft>
              <a:buClr>
                <a:srgbClr val="000000"/>
              </a:buClr>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000000"/>
                </a:solidFill>
                <a:effectLst/>
                <a:uLnTx/>
                <a:uFillTx/>
                <a:latin typeface="Arial"/>
                <a:ea typeface="ＭＳ Ｐゴシック"/>
                <a:cs typeface="+mn-cs"/>
              </a:rPr>
              <a:t>Is it worthwhile to have a more conservative allocation in order to have a more predictable cost in exchange for potentially higher average costs?</a:t>
            </a:r>
          </a:p>
        </p:txBody>
      </p:sp>
    </p:spTree>
    <p:extLst>
      <p:ext uri="{BB962C8B-B14F-4D97-AF65-F5344CB8AC3E}">
        <p14:creationId xmlns:p14="http://schemas.microsoft.com/office/powerpoint/2010/main" val="7424789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own Arrow Callout 17"/>
          <p:cNvSpPr/>
          <p:nvPr/>
        </p:nvSpPr>
        <p:spPr bwMode="auto">
          <a:xfrm>
            <a:off x="511175" y="859108"/>
            <a:ext cx="4403725" cy="3013472"/>
          </a:xfrm>
          <a:prstGeom prst="downArrowCallout">
            <a:avLst>
              <a:gd name="adj1" fmla="val 21122"/>
              <a:gd name="adj2" fmla="val 19302"/>
              <a:gd name="adj3" fmla="val 5911"/>
              <a:gd name="adj4" fmla="val 88705"/>
            </a:avLst>
          </a:prstGeom>
          <a:solidFill>
            <a:srgbClr val="E6E6E6"/>
          </a:solidFill>
          <a:ln w="9525" cap="flat" cmpd="sng" algn="ctr">
            <a:noFill/>
            <a:prstDash val="solid"/>
            <a:round/>
            <a:headEnd type="none" w="med" len="med"/>
            <a:tailEnd type="none" w="med" len="med"/>
          </a:ln>
          <a:effectLst>
            <a:outerShdw blurRad="50800" dist="12700" dir="5400000" algn="t" rotWithShape="0">
              <a:prstClr val="black">
                <a:alpha val="26000"/>
              </a:prst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48131" name="Rectangle 2"/>
          <p:cNvSpPr>
            <a:spLocks noGrp="1" noChangeArrowheads="1"/>
          </p:cNvSpPr>
          <p:nvPr>
            <p:ph type="title"/>
          </p:nvPr>
        </p:nvSpPr>
        <p:spPr/>
        <p:txBody>
          <a:bodyPr/>
          <a:lstStyle/>
          <a:p>
            <a:r>
              <a:rPr lang="en-US" altLang="en-US" dirty="0"/>
              <a:t>Asset-Liability Management Background </a:t>
            </a:r>
            <a:br>
              <a:rPr lang="en-US" altLang="en-US" dirty="0"/>
            </a:br>
            <a:r>
              <a:rPr lang="en-US" altLang="en-US" sz="1600" dirty="0"/>
              <a:t>Mechanics of Asset-Liability Modeling Process</a:t>
            </a:r>
          </a:p>
        </p:txBody>
      </p:sp>
      <p:sp>
        <p:nvSpPr>
          <p:cNvPr id="48132" name="Oval 5"/>
          <p:cNvSpPr>
            <a:spLocks noChangeArrowheads="1"/>
          </p:cNvSpPr>
          <p:nvPr/>
        </p:nvSpPr>
        <p:spPr bwMode="auto">
          <a:xfrm>
            <a:off x="2744788" y="3520155"/>
            <a:ext cx="273050" cy="2619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108" charset="-128"/>
              <a:cs typeface="Arial" charset="0"/>
            </a:endParaRPr>
          </a:p>
        </p:txBody>
      </p:sp>
      <p:sp>
        <p:nvSpPr>
          <p:cNvPr id="48133" name="Oval 6"/>
          <p:cNvSpPr>
            <a:spLocks noChangeArrowheads="1"/>
          </p:cNvSpPr>
          <p:nvPr/>
        </p:nvSpPr>
        <p:spPr bwMode="auto">
          <a:xfrm>
            <a:off x="2744789" y="4327923"/>
            <a:ext cx="288925" cy="1666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108" charset="-128"/>
              <a:cs typeface="Arial" charset="0"/>
            </a:endParaRPr>
          </a:p>
        </p:txBody>
      </p:sp>
      <p:sp>
        <p:nvSpPr>
          <p:cNvPr id="48134" name="Rectangle 14"/>
          <p:cNvSpPr>
            <a:spLocks noChangeArrowheads="1"/>
          </p:cNvSpPr>
          <p:nvPr/>
        </p:nvSpPr>
        <p:spPr bwMode="auto">
          <a:xfrm>
            <a:off x="1531493" y="3892153"/>
            <a:ext cx="2382838"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charset="0"/>
                <a:ea typeface="ヒラギノ角ゴ Pro W3" pitchFamily="-64" charset="-128"/>
                <a:cs typeface="Arial" charset="0"/>
              </a:rPr>
              <a:t>Contributions</a:t>
            </a: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charset="0"/>
                <a:ea typeface="ヒラギノ角ゴ Pro W3" pitchFamily="-64" charset="-128"/>
                <a:cs typeface="Arial" charset="0"/>
              </a:rPr>
              <a:t>Funded Ratio</a:t>
            </a:r>
          </a:p>
        </p:txBody>
      </p:sp>
      <p:cxnSp>
        <p:nvCxnSpPr>
          <p:cNvPr id="48135" name="AutoShape 15"/>
          <p:cNvCxnSpPr>
            <a:cxnSpLocks noChangeShapeType="1"/>
            <a:stCxn id="48150" idx="3"/>
            <a:endCxn id="48151" idx="1"/>
          </p:cNvCxnSpPr>
          <p:nvPr/>
        </p:nvCxnSpPr>
        <p:spPr bwMode="auto">
          <a:xfrm>
            <a:off x="2487614" y="2134267"/>
            <a:ext cx="44132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8136" name="AutoShape 16"/>
          <p:cNvCxnSpPr>
            <a:cxnSpLocks noChangeShapeType="1"/>
          </p:cNvCxnSpPr>
          <p:nvPr/>
        </p:nvCxnSpPr>
        <p:spPr bwMode="auto">
          <a:xfrm>
            <a:off x="1119188" y="1671114"/>
            <a:ext cx="0" cy="1175147"/>
          </a:xfrm>
          <a:prstGeom prst="straightConnector1">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cxnSp>
      <p:cxnSp>
        <p:nvCxnSpPr>
          <p:cNvPr id="48137" name="AutoShape 20"/>
          <p:cNvCxnSpPr>
            <a:cxnSpLocks noChangeShapeType="1"/>
            <a:stCxn id="48151" idx="2"/>
          </p:cNvCxnSpPr>
          <p:nvPr/>
        </p:nvCxnSpPr>
        <p:spPr bwMode="auto">
          <a:xfrm flipH="1">
            <a:off x="2025650" y="2340245"/>
            <a:ext cx="1314450" cy="642938"/>
          </a:xfrm>
          <a:prstGeom prst="straightConnector1">
            <a:avLst/>
          </a:prstGeom>
          <a:noFill/>
          <a:ln w="9525">
            <a:solidFill>
              <a:schemeClr val="tx1"/>
            </a:solidFill>
            <a:round/>
            <a:headEnd/>
            <a:tailEnd type="stealth" w="lg" len="lg"/>
          </a:ln>
          <a:extLst>
            <a:ext uri="{909E8E84-426E-40DD-AFC4-6F175D3DCCD1}">
              <a14:hiddenFill xmlns:a14="http://schemas.microsoft.com/office/drawing/2010/main">
                <a:noFill/>
              </a14:hiddenFill>
            </a:ext>
          </a:extLst>
        </p:spPr>
      </p:cxnSp>
      <p:cxnSp>
        <p:nvCxnSpPr>
          <p:cNvPr id="48138" name="AutoShape 21"/>
          <p:cNvCxnSpPr>
            <a:cxnSpLocks noChangeShapeType="1"/>
            <a:stCxn id="48150" idx="2"/>
            <a:endCxn id="48148" idx="0"/>
          </p:cNvCxnSpPr>
          <p:nvPr/>
        </p:nvCxnSpPr>
        <p:spPr bwMode="auto">
          <a:xfrm flipH="1">
            <a:off x="1385889" y="2340245"/>
            <a:ext cx="688975" cy="494109"/>
          </a:xfrm>
          <a:prstGeom prst="straightConnector1">
            <a:avLst/>
          </a:prstGeom>
          <a:noFill/>
          <a:ln w="9525">
            <a:solidFill>
              <a:schemeClr val="tx1"/>
            </a:solidFill>
            <a:round/>
            <a:headEnd/>
            <a:tailEnd type="stealth" w="lg" len="lg"/>
          </a:ln>
          <a:extLst>
            <a:ext uri="{909E8E84-426E-40DD-AFC4-6F175D3DCCD1}">
              <a14:hiddenFill xmlns:a14="http://schemas.microsoft.com/office/drawing/2010/main">
                <a:noFill/>
              </a14:hiddenFill>
            </a:ext>
          </a:extLst>
        </p:spPr>
      </p:cxnSp>
      <p:cxnSp>
        <p:nvCxnSpPr>
          <p:cNvPr id="48139" name="AutoShape 22"/>
          <p:cNvCxnSpPr>
            <a:cxnSpLocks noChangeShapeType="1"/>
            <a:stCxn id="48150" idx="2"/>
          </p:cNvCxnSpPr>
          <p:nvPr/>
        </p:nvCxnSpPr>
        <p:spPr bwMode="auto">
          <a:xfrm>
            <a:off x="2074864" y="2340245"/>
            <a:ext cx="1290637" cy="642938"/>
          </a:xfrm>
          <a:prstGeom prst="straightConnector1">
            <a:avLst/>
          </a:prstGeom>
          <a:noFill/>
          <a:ln w="9525">
            <a:solidFill>
              <a:schemeClr val="tx1"/>
            </a:solidFill>
            <a:round/>
            <a:headEnd/>
            <a:tailEnd type="stealth" w="lg" len="lg"/>
          </a:ln>
          <a:extLst>
            <a:ext uri="{909E8E84-426E-40DD-AFC4-6F175D3DCCD1}">
              <a14:hiddenFill xmlns:a14="http://schemas.microsoft.com/office/drawing/2010/main">
                <a:noFill/>
              </a14:hiddenFill>
            </a:ext>
          </a:extLst>
        </p:spPr>
      </p:cxnSp>
      <p:cxnSp>
        <p:nvCxnSpPr>
          <p:cNvPr id="48140" name="AutoShape 23"/>
          <p:cNvCxnSpPr>
            <a:cxnSpLocks noChangeShapeType="1"/>
            <a:endCxn id="48149" idx="0"/>
          </p:cNvCxnSpPr>
          <p:nvPr/>
        </p:nvCxnSpPr>
        <p:spPr bwMode="auto">
          <a:xfrm>
            <a:off x="3340101" y="2356915"/>
            <a:ext cx="665163" cy="477440"/>
          </a:xfrm>
          <a:prstGeom prst="straightConnector1">
            <a:avLst/>
          </a:prstGeom>
          <a:noFill/>
          <a:ln w="9525">
            <a:solidFill>
              <a:schemeClr val="tx1"/>
            </a:solidFill>
            <a:round/>
            <a:headEnd/>
            <a:tailEnd type="stealth" w="lg" len="lg"/>
          </a:ln>
          <a:extLst>
            <a:ext uri="{909E8E84-426E-40DD-AFC4-6F175D3DCCD1}">
              <a14:hiddenFill xmlns:a14="http://schemas.microsoft.com/office/drawing/2010/main">
                <a:noFill/>
              </a14:hiddenFill>
            </a:ext>
          </a:extLst>
        </p:spPr>
      </p:cxnSp>
      <p:sp>
        <p:nvSpPr>
          <p:cNvPr id="48141" name="Rectangle 24"/>
          <p:cNvSpPr>
            <a:spLocks noChangeArrowheads="1"/>
          </p:cNvSpPr>
          <p:nvPr/>
        </p:nvSpPr>
        <p:spPr bwMode="auto">
          <a:xfrm>
            <a:off x="1450087" y="2503360"/>
            <a:ext cx="748602" cy="184666"/>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ヒラギノ角ゴ Pro W3" pitchFamily="-64" charset="-128"/>
                <a:cs typeface="Arial" charset="0"/>
              </a:rPr>
              <a:t>Correlation</a:t>
            </a:r>
          </a:p>
        </p:txBody>
      </p:sp>
      <p:sp>
        <p:nvSpPr>
          <p:cNvPr id="48142" name="Text Box 25"/>
          <p:cNvSpPr txBox="1">
            <a:spLocks noChangeArrowheads="1"/>
          </p:cNvSpPr>
          <p:nvPr/>
        </p:nvSpPr>
        <p:spPr bwMode="auto">
          <a:xfrm>
            <a:off x="2717800" y="2447401"/>
            <a:ext cx="578685" cy="184666"/>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ヒラギノ角ゴ Pro W3" pitchFamily="-64" charset="-128"/>
                <a:cs typeface="Arial" charset="0"/>
              </a:rPr>
              <a:t>Duration</a:t>
            </a:r>
          </a:p>
        </p:txBody>
      </p:sp>
      <p:sp>
        <p:nvSpPr>
          <p:cNvPr id="48143" name="Text Box 26"/>
          <p:cNvSpPr txBox="1">
            <a:spLocks noChangeArrowheads="1"/>
          </p:cNvSpPr>
          <p:nvPr/>
        </p:nvSpPr>
        <p:spPr bwMode="auto">
          <a:xfrm>
            <a:off x="3486150" y="2386679"/>
            <a:ext cx="712788" cy="36933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ヒラギノ角ゴ Pro W3" pitchFamily="-64" charset="-128"/>
                <a:cs typeface="Arial" charset="0"/>
              </a:rPr>
              <a:t>Discount Rate</a:t>
            </a:r>
          </a:p>
        </p:txBody>
      </p:sp>
      <p:sp>
        <p:nvSpPr>
          <p:cNvPr id="48144" name="Text Box 27"/>
          <p:cNvSpPr txBox="1">
            <a:spLocks noChangeArrowheads="1"/>
          </p:cNvSpPr>
          <p:nvPr/>
        </p:nvSpPr>
        <p:spPr bwMode="auto">
          <a:xfrm>
            <a:off x="2599398" y="2752202"/>
            <a:ext cx="588302" cy="36933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ヒラギノ角ゴ Pro W3" pitchFamily="-64" charset="-128"/>
                <a:cs typeface="Arial" charset="0"/>
              </a:rPr>
              <a:t>Salary </a:t>
            </a:r>
            <a:br>
              <a:rPr kumimoji="0" lang="en-US" altLang="en-US" sz="1200" b="0" i="0" u="none" strike="noStrike" kern="1200" cap="none" spc="0" normalizeH="0" baseline="0" noProof="0" dirty="0">
                <a:ln>
                  <a:noFill/>
                </a:ln>
                <a:solidFill>
                  <a:srgbClr val="000000"/>
                </a:solidFill>
                <a:effectLst/>
                <a:uLnTx/>
                <a:uFillTx/>
                <a:latin typeface="Arial" charset="0"/>
                <a:ea typeface="ヒラギノ角ゴ Pro W3" pitchFamily="-64" charset="-128"/>
                <a:cs typeface="Arial" charset="0"/>
              </a:rPr>
            </a:br>
            <a:r>
              <a:rPr kumimoji="0" lang="en-US" altLang="en-US" sz="1200" b="0" i="0" u="none" strike="noStrike" kern="1200" cap="none" spc="0" normalizeH="0" baseline="0" noProof="0" dirty="0">
                <a:ln>
                  <a:noFill/>
                </a:ln>
                <a:solidFill>
                  <a:srgbClr val="000000"/>
                </a:solidFill>
                <a:effectLst/>
                <a:uLnTx/>
                <a:uFillTx/>
                <a:latin typeface="Arial" charset="0"/>
                <a:ea typeface="ヒラギノ角ゴ Pro W3" pitchFamily="-64" charset="-128"/>
                <a:cs typeface="Arial" charset="0"/>
              </a:rPr>
              <a:t>Increase</a:t>
            </a:r>
          </a:p>
        </p:txBody>
      </p:sp>
      <p:sp>
        <p:nvSpPr>
          <p:cNvPr id="48146" name="AutoShape 7"/>
          <p:cNvSpPr>
            <a:spLocks noChangeArrowheads="1"/>
          </p:cNvSpPr>
          <p:nvPr/>
        </p:nvSpPr>
        <p:spPr bwMode="auto">
          <a:xfrm>
            <a:off x="749301" y="985314"/>
            <a:ext cx="1738313" cy="685800"/>
          </a:xfrm>
          <a:prstGeom prst="rect">
            <a:avLst/>
          </a:prstGeom>
          <a:solidFill>
            <a:srgbClr val="4D4F53"/>
          </a:solidFill>
          <a:ln>
            <a:noFill/>
          </a:ln>
        </p:spPr>
        <p:txBody>
          <a:bodyPr wrap="none" lIns="18288" rIns="18288"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charset="0"/>
                <a:ea typeface="ヒラギノ角ゴ Pro W3" pitchFamily="-64" charset="-128"/>
                <a:cs typeface="Arial" charset="0"/>
              </a:rPr>
              <a:t>Asset Mix</a:t>
            </a:r>
          </a:p>
        </p:txBody>
      </p:sp>
      <p:sp>
        <p:nvSpPr>
          <p:cNvPr id="48147" name="AutoShape 8"/>
          <p:cNvSpPr>
            <a:spLocks noChangeArrowheads="1"/>
          </p:cNvSpPr>
          <p:nvPr/>
        </p:nvSpPr>
        <p:spPr bwMode="auto">
          <a:xfrm>
            <a:off x="2908301" y="985314"/>
            <a:ext cx="1736725" cy="685800"/>
          </a:xfrm>
          <a:prstGeom prst="rect">
            <a:avLst/>
          </a:prstGeom>
          <a:solidFill>
            <a:srgbClr val="4D4F53"/>
          </a:solidFill>
          <a:ln>
            <a:noFill/>
          </a:ln>
        </p:spPr>
        <p:txBody>
          <a:bodyPr wrap="none" lIns="18288" rIns="18288"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charset="0"/>
                <a:ea typeface="ヒラギノ角ゴ Pro W3" pitchFamily="-64" charset="-128"/>
                <a:cs typeface="Arial" charset="0"/>
              </a:rPr>
              <a:t>Demographics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charset="0"/>
                <a:ea typeface="ヒラギノ角ゴ Pro W3" pitchFamily="-64" charset="-128"/>
                <a:cs typeface="Arial" charset="0"/>
              </a:rPr>
              <a:t>Plan Design</a:t>
            </a:r>
            <a:br>
              <a:rPr kumimoji="0" lang="en-US" altLang="en-US" sz="1200" b="0" i="0" u="none" strike="noStrike" kern="1200" cap="none" spc="0" normalizeH="0" baseline="0" noProof="0" dirty="0">
                <a:ln>
                  <a:noFill/>
                </a:ln>
                <a:solidFill>
                  <a:srgbClr val="FFFFFF"/>
                </a:solidFill>
                <a:effectLst/>
                <a:uLnTx/>
                <a:uFillTx/>
                <a:latin typeface="Arial" charset="0"/>
                <a:ea typeface="ヒラギノ角ゴ Pro W3" pitchFamily="-64" charset="-128"/>
                <a:cs typeface="Arial" charset="0"/>
              </a:rPr>
            </a:br>
            <a:r>
              <a:rPr kumimoji="0" lang="en-US" altLang="en-US" sz="1200" b="0" i="0" u="none" strike="noStrike" kern="1200" cap="none" spc="0" normalizeH="0" baseline="0" noProof="0" dirty="0">
                <a:ln>
                  <a:noFill/>
                </a:ln>
                <a:solidFill>
                  <a:srgbClr val="FFFFFF"/>
                </a:solidFill>
                <a:effectLst/>
                <a:uLnTx/>
                <a:uFillTx/>
                <a:latin typeface="Arial" charset="0"/>
                <a:ea typeface="ヒラギノ角ゴ Pro W3" pitchFamily="-64" charset="-128"/>
                <a:cs typeface="Arial" charset="0"/>
              </a:rPr>
              <a:t>Actuarial Assumptions</a:t>
            </a:r>
          </a:p>
        </p:txBody>
      </p:sp>
      <p:sp>
        <p:nvSpPr>
          <p:cNvPr id="48148" name="AutoShape 12"/>
          <p:cNvSpPr>
            <a:spLocks noChangeArrowheads="1"/>
          </p:cNvSpPr>
          <p:nvPr/>
        </p:nvSpPr>
        <p:spPr bwMode="auto">
          <a:xfrm>
            <a:off x="744538" y="2834354"/>
            <a:ext cx="1281112" cy="547688"/>
          </a:xfrm>
          <a:prstGeom prst="rect">
            <a:avLst/>
          </a:prstGeom>
          <a:solidFill>
            <a:srgbClr val="E11B22"/>
          </a:solidFill>
          <a:ln>
            <a:noFill/>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charset="0"/>
                <a:ea typeface="ヒラギノ角ゴ Pro W3" pitchFamily="-64" charset="-128"/>
                <a:cs typeface="Arial" charset="0"/>
              </a:rPr>
              <a:t>Portfolio</a:t>
            </a:r>
            <a:br>
              <a:rPr kumimoji="0" lang="en-US" altLang="en-US" sz="1200" b="0" i="0" u="none" strike="noStrike" kern="1200" cap="none" spc="0" normalizeH="0" baseline="0" noProof="0" dirty="0">
                <a:ln>
                  <a:noFill/>
                </a:ln>
                <a:solidFill>
                  <a:srgbClr val="FFFFFF"/>
                </a:solidFill>
                <a:effectLst/>
                <a:uLnTx/>
                <a:uFillTx/>
                <a:latin typeface="Arial" charset="0"/>
                <a:ea typeface="ヒラギノ角ゴ Pro W3" pitchFamily="-64" charset="-128"/>
                <a:cs typeface="Arial" charset="0"/>
              </a:rPr>
            </a:br>
            <a:r>
              <a:rPr kumimoji="0" lang="en-US" altLang="en-US" sz="1200" b="0" i="0" u="none" strike="noStrike" kern="1200" cap="none" spc="0" normalizeH="0" baseline="0" noProof="0" dirty="0">
                <a:ln>
                  <a:noFill/>
                </a:ln>
                <a:solidFill>
                  <a:srgbClr val="FFFFFF"/>
                </a:solidFill>
                <a:effectLst/>
                <a:uLnTx/>
                <a:uFillTx/>
                <a:latin typeface="Arial" charset="0"/>
                <a:ea typeface="ヒラギノ角ゴ Pro W3" pitchFamily="-64" charset="-128"/>
                <a:cs typeface="Arial" charset="0"/>
              </a:rPr>
              <a:t>Return</a:t>
            </a:r>
          </a:p>
        </p:txBody>
      </p:sp>
      <p:sp>
        <p:nvSpPr>
          <p:cNvPr id="48149" name="AutoShape 13"/>
          <p:cNvSpPr>
            <a:spLocks noChangeArrowheads="1"/>
          </p:cNvSpPr>
          <p:nvPr/>
        </p:nvSpPr>
        <p:spPr bwMode="auto">
          <a:xfrm>
            <a:off x="3365501" y="2834354"/>
            <a:ext cx="1279525" cy="547688"/>
          </a:xfrm>
          <a:prstGeom prst="rect">
            <a:avLst/>
          </a:prstGeom>
          <a:solidFill>
            <a:srgbClr val="E11B22"/>
          </a:solidFill>
          <a:ln>
            <a:noFill/>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charset="0"/>
                <a:ea typeface="ヒラギノ角ゴ Pro W3" pitchFamily="-64" charset="-128"/>
                <a:cs typeface="Arial" charset="0"/>
              </a:rPr>
              <a:t>Liabilities</a:t>
            </a:r>
          </a:p>
        </p:txBody>
      </p:sp>
      <p:sp>
        <p:nvSpPr>
          <p:cNvPr id="48150" name="AutoShape 10"/>
          <p:cNvSpPr>
            <a:spLocks noChangeArrowheads="1"/>
          </p:cNvSpPr>
          <p:nvPr/>
        </p:nvSpPr>
        <p:spPr bwMode="auto">
          <a:xfrm>
            <a:off x="1663701" y="1928290"/>
            <a:ext cx="823913" cy="411956"/>
          </a:xfrm>
          <a:prstGeom prst="rect">
            <a:avLst/>
          </a:prstGeom>
          <a:solidFill>
            <a:srgbClr val="5EB6E4"/>
          </a:solidFill>
          <a:ln w="9525">
            <a:noFill/>
            <a:round/>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charset="0"/>
                <a:ea typeface="ヒラギノ角ゴ Pro W3" pitchFamily="-64" charset="-128"/>
                <a:cs typeface="Arial" charset="0"/>
              </a:rPr>
              <a:t>Inflation</a:t>
            </a:r>
          </a:p>
        </p:txBody>
      </p:sp>
      <p:sp>
        <p:nvSpPr>
          <p:cNvPr id="48151" name="AutoShape 11"/>
          <p:cNvSpPr>
            <a:spLocks noChangeArrowheads="1"/>
          </p:cNvSpPr>
          <p:nvPr/>
        </p:nvSpPr>
        <p:spPr bwMode="auto">
          <a:xfrm>
            <a:off x="2928939" y="1928290"/>
            <a:ext cx="822325" cy="411956"/>
          </a:xfrm>
          <a:prstGeom prst="rect">
            <a:avLst/>
          </a:prstGeom>
          <a:solidFill>
            <a:srgbClr val="5EB6E4"/>
          </a:solidFill>
          <a:ln w="9525">
            <a:noFill/>
            <a:round/>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charset="0"/>
                <a:ea typeface="ヒラギノ角ゴ Pro W3" pitchFamily="-64" charset="-128"/>
                <a:cs typeface="Arial" charset="0"/>
              </a:rPr>
              <a:t>Interest</a:t>
            </a:r>
            <a:br>
              <a:rPr kumimoji="0" lang="en-US" altLang="en-US" sz="1200" b="0" i="0" u="none" strike="noStrike" kern="1200" cap="none" spc="0" normalizeH="0" baseline="0" noProof="0" dirty="0">
                <a:ln>
                  <a:noFill/>
                </a:ln>
                <a:solidFill>
                  <a:srgbClr val="FFFFFF"/>
                </a:solidFill>
                <a:effectLst/>
                <a:uLnTx/>
                <a:uFillTx/>
                <a:latin typeface="Arial" charset="0"/>
                <a:ea typeface="ヒラギノ角ゴ Pro W3" pitchFamily="-64" charset="-128"/>
                <a:cs typeface="Arial" charset="0"/>
              </a:rPr>
            </a:br>
            <a:r>
              <a:rPr kumimoji="0" lang="en-US" altLang="en-US" sz="1200" b="0" i="0" u="none" strike="noStrike" kern="1200" cap="none" spc="0" normalizeH="0" baseline="0" noProof="0" dirty="0">
                <a:ln>
                  <a:noFill/>
                </a:ln>
                <a:solidFill>
                  <a:srgbClr val="FFFFFF"/>
                </a:solidFill>
                <a:effectLst/>
                <a:uLnTx/>
                <a:uFillTx/>
                <a:latin typeface="Arial" charset="0"/>
                <a:ea typeface="ヒラギノ角ゴ Pro W3" pitchFamily="-64" charset="-128"/>
                <a:cs typeface="Arial" charset="0"/>
              </a:rPr>
              <a:t>Rate</a:t>
            </a:r>
          </a:p>
        </p:txBody>
      </p:sp>
      <p:cxnSp>
        <p:nvCxnSpPr>
          <p:cNvPr id="48152" name="AutoShape 16"/>
          <p:cNvCxnSpPr>
            <a:cxnSpLocks noChangeShapeType="1"/>
          </p:cNvCxnSpPr>
          <p:nvPr/>
        </p:nvCxnSpPr>
        <p:spPr bwMode="auto">
          <a:xfrm>
            <a:off x="4281488" y="1667542"/>
            <a:ext cx="0" cy="1178719"/>
          </a:xfrm>
          <a:prstGeom prst="straightConnector1">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cxnSp>
      <p:graphicFrame>
        <p:nvGraphicFramePr>
          <p:cNvPr id="2" name="Table 1">
            <a:extLst>
              <a:ext uri="{FF2B5EF4-FFF2-40B4-BE49-F238E27FC236}">
                <a16:creationId xmlns:a16="http://schemas.microsoft.com/office/drawing/2014/main" id="{6D9185A7-677B-4CB9-9F11-41D1067D2D7F}"/>
              </a:ext>
            </a:extLst>
          </p:cNvPr>
          <p:cNvGraphicFramePr>
            <a:graphicFrameLocks noGrp="1"/>
          </p:cNvGraphicFramePr>
          <p:nvPr>
            <p:extLst>
              <p:ext uri="{D42A27DB-BD31-4B8C-83A1-F6EECF244321}">
                <p14:modId xmlns:p14="http://schemas.microsoft.com/office/powerpoint/2010/main" val="925850976"/>
              </p:ext>
            </p:extLst>
          </p:nvPr>
        </p:nvGraphicFramePr>
        <p:xfrm>
          <a:off x="5086350" y="859535"/>
          <a:ext cx="3714750" cy="2660620"/>
        </p:xfrm>
        <a:graphic>
          <a:graphicData uri="http://schemas.openxmlformats.org/drawingml/2006/table">
            <a:tbl>
              <a:tblPr firstRow="1" bandRow="1">
                <a:tableStyleId>{2D5ABB26-0587-4C30-8999-92F81FD0307C}</a:tableStyleId>
              </a:tblPr>
              <a:tblGrid>
                <a:gridCol w="3714750">
                  <a:extLst>
                    <a:ext uri="{9D8B030D-6E8A-4147-A177-3AD203B41FA5}">
                      <a16:colId xmlns:a16="http://schemas.microsoft.com/office/drawing/2014/main" val="1913656690"/>
                    </a:ext>
                  </a:extLst>
                </a:gridCol>
              </a:tblGrid>
              <a:tr h="1321500">
                <a:tc>
                  <a:txBody>
                    <a:bodyPr/>
                    <a:lstStyle/>
                    <a:p>
                      <a:pPr marL="6350" indent="0">
                        <a:spcBef>
                          <a:spcPts val="600"/>
                        </a:spcBef>
                        <a:buNone/>
                        <a:defRPr/>
                      </a:pPr>
                      <a:r>
                        <a:rPr lang="en-US" sz="1600" kern="0" dirty="0"/>
                        <a:t>Asset and liability modeling integrated in single platform</a:t>
                      </a:r>
                    </a:p>
                    <a:p>
                      <a:pPr marL="517525" lvl="1" indent="-285750">
                        <a:spcBef>
                          <a:spcPts val="600"/>
                        </a:spcBef>
                        <a:buFont typeface="Wingdings" panose="05000000000000000000" pitchFamily="2" charset="2"/>
                        <a:buChar char="§"/>
                        <a:defRPr/>
                      </a:pPr>
                      <a:r>
                        <a:rPr lang="en-US" sz="1600" kern="0" dirty="0"/>
                        <a:t>Integrates impact of key economic variables</a:t>
                      </a:r>
                    </a:p>
                  </a:txBody>
                  <a:tcPr>
                    <a:lnB w="12700" cap="flat" cmpd="sng" algn="ctr">
                      <a:solidFill>
                        <a:srgbClr val="C9CAC8"/>
                      </a:solidFill>
                      <a:prstDash val="solid"/>
                      <a:round/>
                      <a:headEnd type="none" w="med" len="med"/>
                      <a:tailEnd type="none" w="med" len="med"/>
                    </a:lnB>
                  </a:tcPr>
                </a:tc>
                <a:extLst>
                  <a:ext uri="{0D108BD9-81ED-4DB2-BD59-A6C34878D82A}">
                    <a16:rowId xmlns:a16="http://schemas.microsoft.com/office/drawing/2014/main" val="2381038672"/>
                  </a:ext>
                </a:extLst>
              </a:tr>
              <a:tr h="6695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0" dirty="0"/>
                        <a:t>Flexibility in modeling parameters and output to client preferences</a:t>
                      </a:r>
                    </a:p>
                  </a:txBody>
                  <a:tcPr>
                    <a:lnT w="12700" cap="flat" cmpd="sng" algn="ctr">
                      <a:solidFill>
                        <a:srgbClr val="C9CAC8"/>
                      </a:solidFill>
                      <a:prstDash val="solid"/>
                      <a:round/>
                      <a:headEnd type="none" w="med" len="med"/>
                      <a:tailEnd type="none" w="med" len="med"/>
                    </a:lnT>
                    <a:lnB w="12700" cap="flat" cmpd="sng" algn="ctr">
                      <a:solidFill>
                        <a:srgbClr val="C9CAC8"/>
                      </a:solidFill>
                      <a:prstDash val="solid"/>
                      <a:round/>
                      <a:headEnd type="none" w="med" len="med"/>
                      <a:tailEnd type="none" w="med" len="med"/>
                    </a:lnB>
                  </a:tcPr>
                </a:tc>
                <a:extLst>
                  <a:ext uri="{0D108BD9-81ED-4DB2-BD59-A6C34878D82A}">
                    <a16:rowId xmlns:a16="http://schemas.microsoft.com/office/drawing/2014/main" val="3639713741"/>
                  </a:ext>
                </a:extLst>
              </a:tr>
              <a:tr h="6695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0" dirty="0"/>
                        <a:t>Stochastic and deterministic modeling performed</a:t>
                      </a:r>
                    </a:p>
                  </a:txBody>
                  <a:tcPr>
                    <a:lnT w="12700" cap="flat" cmpd="sng" algn="ctr">
                      <a:solidFill>
                        <a:srgbClr val="C9CAC8"/>
                      </a:solidFill>
                      <a:prstDash val="solid"/>
                      <a:round/>
                      <a:headEnd type="none" w="med" len="med"/>
                      <a:tailEnd type="none" w="med" len="med"/>
                    </a:lnT>
                    <a:lnB w="12700" cap="flat" cmpd="sng" algn="ctr">
                      <a:solidFill>
                        <a:srgbClr val="C9CAC8"/>
                      </a:solidFill>
                      <a:prstDash val="solid"/>
                      <a:round/>
                      <a:headEnd type="none" w="med" len="med"/>
                      <a:tailEnd type="none" w="med" len="med"/>
                    </a:lnB>
                  </a:tcPr>
                </a:tc>
                <a:extLst>
                  <a:ext uri="{0D108BD9-81ED-4DB2-BD59-A6C34878D82A}">
                    <a16:rowId xmlns:a16="http://schemas.microsoft.com/office/drawing/2014/main" val="2547044091"/>
                  </a:ext>
                </a:extLst>
              </a:tr>
            </a:tbl>
          </a:graphicData>
        </a:graphic>
      </p:graphicFrame>
    </p:spTree>
    <p:extLst>
      <p:ext uri="{BB962C8B-B14F-4D97-AF65-F5344CB8AC3E}">
        <p14:creationId xmlns:p14="http://schemas.microsoft.com/office/powerpoint/2010/main" val="2502030810"/>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Asset-Liability Management Background</a:t>
            </a:r>
            <a:br>
              <a:rPr lang="en-US" altLang="en-US" dirty="0"/>
            </a:br>
            <a:r>
              <a:rPr lang="en-US" altLang="en-US" sz="1600" dirty="0"/>
              <a:t>Long-Term Economic Cost of Plan</a:t>
            </a:r>
            <a:endParaRPr lang="en-US" sz="1600" dirty="0"/>
          </a:p>
        </p:txBody>
      </p:sp>
      <p:sp>
        <p:nvSpPr>
          <p:cNvPr id="11" name="TextBox 10"/>
          <p:cNvSpPr txBox="1"/>
          <p:nvPr/>
        </p:nvSpPr>
        <p:spPr>
          <a:xfrm>
            <a:off x="5698403" y="917128"/>
            <a:ext cx="2736193" cy="820738"/>
          </a:xfrm>
          <a:prstGeom prst="rect">
            <a:avLst/>
          </a:prstGeom>
          <a:noFill/>
        </p:spPr>
        <p:txBody>
          <a:bodyPr wrap="square" rtlCol="0">
            <a:spAutoFit/>
          </a:bodyPr>
          <a:lstStyle/>
          <a:p>
            <a:pPr marL="173038" marR="0" lvl="1" indent="-173038" algn="l" defTabSz="914400" rtl="0" eaLnBrk="1" fontAlgn="base" latinLnBrk="0" hangingPunct="1">
              <a:lnSpc>
                <a:spcPct val="100000"/>
              </a:lnSpc>
              <a:spcBef>
                <a:spcPts val="400"/>
              </a:spcBef>
              <a:spcAft>
                <a:spcPct val="0"/>
              </a:spcAft>
              <a:buClrTx/>
              <a:buSzTx/>
              <a:buFont typeface="Wingdings" pitchFamily="2" charset="2"/>
              <a:buChar char="§"/>
              <a:tabLst/>
              <a:defRPr/>
            </a:pPr>
            <a:r>
              <a:rPr kumimoji="0" lang="en-US" altLang="en-US" sz="1100" b="0" i="0" u="none" strike="noStrike" kern="1200" cap="none" spc="0" normalizeH="0" baseline="0" noProof="0" dirty="0">
                <a:ln>
                  <a:noFill/>
                </a:ln>
                <a:solidFill>
                  <a:srgbClr val="4D4F53"/>
                </a:solidFill>
                <a:effectLst/>
                <a:uLnTx/>
                <a:uFillTx/>
                <a:latin typeface="Arial"/>
                <a:ea typeface="ＭＳ Ｐゴシック"/>
                <a:cs typeface="+mn-cs"/>
              </a:rPr>
              <a:t>Main component of long-term economic cost</a:t>
            </a:r>
          </a:p>
          <a:p>
            <a:pPr marL="173038" marR="0" lvl="1" indent="-173038" algn="l" defTabSz="914400" rtl="0" eaLnBrk="1" fontAlgn="base" latinLnBrk="0" hangingPunct="1">
              <a:lnSpc>
                <a:spcPct val="100000"/>
              </a:lnSpc>
              <a:spcBef>
                <a:spcPts val="400"/>
              </a:spcBef>
              <a:spcAft>
                <a:spcPct val="0"/>
              </a:spcAft>
              <a:buClrTx/>
              <a:buSzTx/>
              <a:buFont typeface="Wingdings" pitchFamily="2" charset="2"/>
              <a:buChar char="§"/>
              <a:tabLst/>
              <a:defRPr/>
            </a:pPr>
            <a:r>
              <a:rPr kumimoji="0" lang="en-US" altLang="en-US" sz="1100" b="0" i="0" u="none" strike="noStrike" kern="1200" cap="none" spc="0" normalizeH="0" baseline="0" noProof="0" dirty="0">
                <a:ln>
                  <a:noFill/>
                </a:ln>
                <a:solidFill>
                  <a:srgbClr val="4D4F53"/>
                </a:solidFill>
                <a:effectLst/>
                <a:uLnTx/>
                <a:uFillTx/>
                <a:latin typeface="Arial"/>
                <a:ea typeface="ＭＳ Ｐゴシック"/>
                <a:cs typeface="+mn-cs"/>
              </a:rPr>
              <a:t>Does not reflect the plan’s funded status at the end of the forecast period</a:t>
            </a:r>
          </a:p>
        </p:txBody>
      </p:sp>
      <p:sp>
        <p:nvSpPr>
          <p:cNvPr id="16" name="TextBox 15"/>
          <p:cNvSpPr txBox="1"/>
          <p:nvPr/>
        </p:nvSpPr>
        <p:spPr>
          <a:xfrm>
            <a:off x="6258187" y="3021328"/>
            <a:ext cx="2594349" cy="1210588"/>
          </a:xfrm>
          <a:prstGeom prst="rect">
            <a:avLst/>
          </a:prstGeom>
          <a:noFill/>
        </p:spPr>
        <p:txBody>
          <a:bodyPr wrap="square" rtlCol="0">
            <a:spAutoFit/>
          </a:bodyPr>
          <a:lstStyle/>
          <a:p>
            <a:pPr marL="173038" marR="0" lvl="1" indent="-173038" algn="l" defTabSz="914400" rtl="0" eaLnBrk="1" fontAlgn="base" latinLnBrk="0" hangingPunct="1">
              <a:lnSpc>
                <a:spcPct val="100000"/>
              </a:lnSpc>
              <a:spcBef>
                <a:spcPts val="400"/>
              </a:spcBef>
              <a:spcAft>
                <a:spcPct val="0"/>
              </a:spcAft>
              <a:buClrTx/>
              <a:buSzTx/>
              <a:buFont typeface="Wingdings" pitchFamily="2" charset="2"/>
              <a:buChar char="§"/>
              <a:tabLst/>
              <a:defRPr/>
            </a:pPr>
            <a:r>
              <a:rPr kumimoji="0" lang="en-US" altLang="en-US" sz="1100" b="0" i="0" u="none" strike="noStrike" kern="1200" cap="none" spc="0" normalizeH="0" baseline="0" noProof="0" dirty="0">
                <a:ln>
                  <a:noFill/>
                </a:ln>
                <a:solidFill>
                  <a:srgbClr val="4D4F53"/>
                </a:solidFill>
                <a:effectLst/>
                <a:uLnTx/>
                <a:uFillTx/>
                <a:latin typeface="Arial"/>
                <a:ea typeface="ＭＳ Ｐゴシック"/>
                <a:cs typeface="+mn-cs"/>
              </a:rPr>
              <a:t>Reflects the plan’s funded status at the end of the forecast period</a:t>
            </a:r>
          </a:p>
          <a:p>
            <a:pPr marL="173038" marR="0" lvl="1" indent="-173038" algn="l" defTabSz="914400" rtl="0" eaLnBrk="1" fontAlgn="base" latinLnBrk="0" hangingPunct="1">
              <a:lnSpc>
                <a:spcPct val="100000"/>
              </a:lnSpc>
              <a:spcBef>
                <a:spcPts val="400"/>
              </a:spcBef>
              <a:spcAft>
                <a:spcPct val="0"/>
              </a:spcAft>
              <a:buClrTx/>
              <a:buSzTx/>
              <a:buFont typeface="Wingdings" pitchFamily="2" charset="2"/>
              <a:buChar char="§"/>
              <a:tabLst/>
              <a:defRPr/>
            </a:pPr>
            <a:r>
              <a:rPr kumimoji="0" lang="en-US" sz="1100" b="0" i="0" u="none" strike="noStrike" kern="1200" cap="none" spc="0" normalizeH="0" baseline="0" noProof="0" dirty="0">
                <a:ln>
                  <a:noFill/>
                </a:ln>
                <a:solidFill>
                  <a:srgbClr val="4D4F53"/>
                </a:solidFill>
                <a:effectLst/>
                <a:uLnTx/>
                <a:uFillTx/>
                <a:latin typeface="Arial"/>
                <a:ea typeface="ＭＳ Ｐゴシック"/>
                <a:cs typeface="+mn-cs"/>
              </a:rPr>
              <a:t>Surplus assets are valuable as they lower future contributions</a:t>
            </a:r>
          </a:p>
          <a:p>
            <a:pPr marL="173038" marR="0" lvl="1" indent="-173038" algn="l" defTabSz="914400" rtl="0" eaLnBrk="1" fontAlgn="base" latinLnBrk="0" hangingPunct="1">
              <a:lnSpc>
                <a:spcPct val="100000"/>
              </a:lnSpc>
              <a:spcBef>
                <a:spcPts val="400"/>
              </a:spcBef>
              <a:spcAft>
                <a:spcPct val="0"/>
              </a:spcAft>
              <a:buClrTx/>
              <a:buSzTx/>
              <a:buFont typeface="Wingdings" pitchFamily="2" charset="2"/>
              <a:buChar char="§"/>
              <a:tabLst/>
              <a:defRPr/>
            </a:pPr>
            <a:r>
              <a:rPr kumimoji="0" lang="en-US" sz="1100" b="0" i="0" u="none" strike="noStrike" kern="1200" cap="none" spc="0" normalizeH="0" baseline="0" noProof="0" dirty="0">
                <a:ln>
                  <a:noFill/>
                </a:ln>
                <a:solidFill>
                  <a:srgbClr val="4D4F53"/>
                </a:solidFill>
                <a:effectLst/>
                <a:uLnTx/>
                <a:uFillTx/>
                <a:latin typeface="Arial"/>
                <a:ea typeface="ＭＳ Ｐゴシック"/>
                <a:cs typeface="+mn-cs"/>
              </a:rPr>
              <a:t>Unfunded liabilities are costs that will be recognized in future years</a:t>
            </a:r>
          </a:p>
        </p:txBody>
      </p:sp>
      <p:graphicFrame>
        <p:nvGraphicFramePr>
          <p:cNvPr id="6" name="Table 5"/>
          <p:cNvGraphicFramePr>
            <a:graphicFrameLocks noGrp="1"/>
          </p:cNvGraphicFramePr>
          <p:nvPr>
            <p:extLst>
              <p:ext uri="{D42A27DB-BD31-4B8C-83A1-F6EECF244321}">
                <p14:modId xmlns:p14="http://schemas.microsoft.com/office/powerpoint/2010/main" val="1992255909"/>
              </p:ext>
            </p:extLst>
          </p:nvPr>
        </p:nvGraphicFramePr>
        <p:xfrm>
          <a:off x="447195" y="2651234"/>
          <a:ext cx="3538746" cy="1659636"/>
        </p:xfrm>
        <a:graphic>
          <a:graphicData uri="http://schemas.openxmlformats.org/drawingml/2006/table">
            <a:tbl>
              <a:tblPr firstRow="1" bandRow="1">
                <a:tableStyleId>{9D7B26C5-4107-4FEC-AEDC-1716B250A1EF}</a:tableStyleId>
              </a:tblPr>
              <a:tblGrid>
                <a:gridCol w="931439">
                  <a:extLst>
                    <a:ext uri="{9D8B030D-6E8A-4147-A177-3AD203B41FA5}">
                      <a16:colId xmlns:a16="http://schemas.microsoft.com/office/drawing/2014/main" val="20000"/>
                    </a:ext>
                  </a:extLst>
                </a:gridCol>
                <a:gridCol w="1234142">
                  <a:extLst>
                    <a:ext uri="{9D8B030D-6E8A-4147-A177-3AD203B41FA5}">
                      <a16:colId xmlns:a16="http://schemas.microsoft.com/office/drawing/2014/main" val="20001"/>
                    </a:ext>
                  </a:extLst>
                </a:gridCol>
                <a:gridCol w="1373165">
                  <a:extLst>
                    <a:ext uri="{9D8B030D-6E8A-4147-A177-3AD203B41FA5}">
                      <a16:colId xmlns:a16="http://schemas.microsoft.com/office/drawing/2014/main" val="20002"/>
                    </a:ext>
                  </a:extLst>
                </a:gridCol>
              </a:tblGrid>
              <a:tr h="320040">
                <a:tc>
                  <a:txBody>
                    <a:bodyPr/>
                    <a:lstStyle/>
                    <a:p>
                      <a:pPr algn="ctr"/>
                      <a:r>
                        <a:rPr lang="en-US" sz="900" dirty="0">
                          <a:solidFill>
                            <a:srgbClr val="4D4F53"/>
                          </a:solidFill>
                        </a:rPr>
                        <a:t>Terminal</a:t>
                      </a:r>
                      <a:br>
                        <a:rPr lang="en-US" sz="900" dirty="0">
                          <a:solidFill>
                            <a:srgbClr val="4D4F53"/>
                          </a:solidFill>
                        </a:rPr>
                      </a:br>
                      <a:r>
                        <a:rPr lang="en-US" sz="900" dirty="0">
                          <a:solidFill>
                            <a:srgbClr val="4D4F53"/>
                          </a:solidFill>
                        </a:rPr>
                        <a:t>Funding</a:t>
                      </a:r>
                    </a:p>
                  </a:txBody>
                  <a:tcPr marL="45720" marR="45720" marT="18288" marB="18288" anchor="ctr"/>
                </a:tc>
                <a:tc>
                  <a:txBody>
                    <a:bodyPr/>
                    <a:lstStyle/>
                    <a:p>
                      <a:pPr algn="ctr"/>
                      <a:r>
                        <a:rPr lang="en-US" sz="900" dirty="0">
                          <a:solidFill>
                            <a:srgbClr val="4D4F53"/>
                          </a:solidFill>
                        </a:rPr>
                        <a:t>Surplus</a:t>
                      </a:r>
                      <a:endParaRPr lang="en-US" sz="900" b="1" dirty="0">
                        <a:solidFill>
                          <a:srgbClr val="4D4F53"/>
                        </a:solidFill>
                      </a:endParaRPr>
                    </a:p>
                  </a:txBody>
                  <a:tcPr marL="45720" marR="45720" marT="18288" marB="18288" anchor="ctr"/>
                </a:tc>
                <a:tc>
                  <a:txBody>
                    <a:bodyPr/>
                    <a:lstStyle/>
                    <a:p>
                      <a:pPr algn="ctr"/>
                      <a:r>
                        <a:rPr lang="en-US" sz="900" dirty="0">
                          <a:solidFill>
                            <a:srgbClr val="4D4F53"/>
                          </a:solidFill>
                        </a:rPr>
                        <a:t>Shortfall</a:t>
                      </a:r>
                      <a:endParaRPr lang="en-US" sz="900" b="1" dirty="0">
                        <a:solidFill>
                          <a:srgbClr val="4D4F53"/>
                        </a:solidFill>
                      </a:endParaRPr>
                    </a:p>
                  </a:txBody>
                  <a:tcPr marL="45720" marR="45720" marT="18288" marB="18288" anchor="ctr"/>
                </a:tc>
                <a:extLst>
                  <a:ext uri="{0D108BD9-81ED-4DB2-BD59-A6C34878D82A}">
                    <a16:rowId xmlns:a16="http://schemas.microsoft.com/office/drawing/2014/main" val="10000"/>
                  </a:ext>
                </a:extLst>
              </a:tr>
              <a:tr h="571500">
                <a:tc>
                  <a:txBody>
                    <a:bodyPr/>
                    <a:lstStyle/>
                    <a:p>
                      <a:pPr algn="l"/>
                      <a:r>
                        <a:rPr lang="en-US" sz="900" dirty="0">
                          <a:solidFill>
                            <a:srgbClr val="4D4F53"/>
                          </a:solidFill>
                        </a:rPr>
                        <a:t>Utility Rationale</a:t>
                      </a:r>
                      <a:endParaRPr lang="en-US" sz="900" b="0" dirty="0">
                        <a:solidFill>
                          <a:srgbClr val="4D4F53"/>
                        </a:solidFill>
                      </a:endParaRPr>
                    </a:p>
                  </a:txBody>
                  <a:tcPr marL="45720" marR="45720" marT="18288" marB="18288" anchor="ctr"/>
                </a:tc>
                <a:tc>
                  <a:txBody>
                    <a:bodyPr/>
                    <a:lstStyle/>
                    <a:p>
                      <a:pPr algn="ctr"/>
                      <a:r>
                        <a:rPr lang="en-US" sz="900" dirty="0">
                          <a:solidFill>
                            <a:srgbClr val="4D4F53"/>
                          </a:solidFill>
                        </a:rPr>
                        <a:t>D</a:t>
                      </a:r>
                      <a:r>
                        <a:rPr lang="en-US" sz="900" baseline="0" dirty="0">
                          <a:solidFill>
                            <a:srgbClr val="4D4F53"/>
                          </a:solidFill>
                        </a:rPr>
                        <a:t>eclining value, or</a:t>
                      </a:r>
                      <a:br>
                        <a:rPr lang="en-US" sz="900" baseline="0" dirty="0">
                          <a:solidFill>
                            <a:srgbClr val="4D4F53"/>
                          </a:solidFill>
                        </a:rPr>
                      </a:br>
                      <a:r>
                        <a:rPr lang="en-US" sz="900" baseline="0" dirty="0">
                          <a:solidFill>
                            <a:srgbClr val="4D4F53"/>
                          </a:solidFill>
                        </a:rPr>
                        <a:t>utility, from very high</a:t>
                      </a:r>
                      <a:br>
                        <a:rPr lang="en-US" sz="900" baseline="0" dirty="0">
                          <a:solidFill>
                            <a:srgbClr val="4D4F53"/>
                          </a:solidFill>
                        </a:rPr>
                      </a:br>
                      <a:r>
                        <a:rPr lang="en-US" sz="900" baseline="0" dirty="0">
                          <a:solidFill>
                            <a:srgbClr val="4D4F53"/>
                          </a:solidFill>
                        </a:rPr>
                        <a:t>funded ratios</a:t>
                      </a:r>
                      <a:endParaRPr lang="en-US" sz="900" dirty="0">
                        <a:solidFill>
                          <a:srgbClr val="4D4F53"/>
                        </a:solidFill>
                      </a:endParaRPr>
                    </a:p>
                  </a:txBody>
                  <a:tcPr marL="45720" marR="45720" marT="18288" marB="18288" anchor="ctr"/>
                </a:tc>
                <a:tc>
                  <a:txBody>
                    <a:bodyPr/>
                    <a:lstStyle/>
                    <a:p>
                      <a:pPr algn="ctr"/>
                      <a:r>
                        <a:rPr lang="en-US" sz="900" dirty="0">
                          <a:solidFill>
                            <a:srgbClr val="4D4F53"/>
                          </a:solidFill>
                        </a:rPr>
                        <a:t>Increasing “pain” as</a:t>
                      </a:r>
                      <a:br>
                        <a:rPr lang="en-US" sz="900" dirty="0">
                          <a:solidFill>
                            <a:srgbClr val="4D4F53"/>
                          </a:solidFill>
                        </a:rPr>
                      </a:br>
                      <a:r>
                        <a:rPr lang="en-US" sz="900" dirty="0">
                          <a:solidFill>
                            <a:srgbClr val="4D4F53"/>
                          </a:solidFill>
                        </a:rPr>
                        <a:t>unfunded amounts grow</a:t>
                      </a:r>
                      <a:br>
                        <a:rPr lang="en-US" sz="900" dirty="0">
                          <a:solidFill>
                            <a:srgbClr val="4D4F53"/>
                          </a:solidFill>
                        </a:rPr>
                      </a:br>
                      <a:r>
                        <a:rPr lang="en-US" sz="900" dirty="0">
                          <a:solidFill>
                            <a:srgbClr val="4D4F53"/>
                          </a:solidFill>
                        </a:rPr>
                        <a:t>to high levels</a:t>
                      </a:r>
                    </a:p>
                  </a:txBody>
                  <a:tcPr marL="45720" marR="45720" marT="18288" marB="18288" anchor="ctr"/>
                </a:tc>
                <a:extLst>
                  <a:ext uri="{0D108BD9-81ED-4DB2-BD59-A6C34878D82A}">
                    <a16:rowId xmlns:a16="http://schemas.microsoft.com/office/drawing/2014/main" val="10001"/>
                  </a:ext>
                </a:extLst>
              </a:tr>
              <a:tr h="320040">
                <a:tc>
                  <a:txBody>
                    <a:bodyPr/>
                    <a:lstStyle/>
                    <a:p>
                      <a:pPr algn="l"/>
                      <a:r>
                        <a:rPr lang="en-US" sz="900" dirty="0">
                          <a:solidFill>
                            <a:srgbClr val="4D4F53"/>
                          </a:solidFill>
                        </a:rPr>
                        <a:t>Threshold</a:t>
                      </a:r>
                      <a:endParaRPr lang="en-US" sz="900" b="0" dirty="0">
                        <a:solidFill>
                          <a:srgbClr val="4D4F53"/>
                        </a:solidFill>
                      </a:endParaRPr>
                    </a:p>
                  </a:txBody>
                  <a:tcPr marL="45720" marR="45720" marT="18288" marB="18288" anchor="ctr"/>
                </a:tc>
                <a:tc>
                  <a:txBody>
                    <a:bodyPr/>
                    <a:lstStyle/>
                    <a:p>
                      <a:pPr algn="ctr"/>
                      <a:r>
                        <a:rPr lang="en-US" sz="900" dirty="0">
                          <a:solidFill>
                            <a:srgbClr val="4D4F53"/>
                          </a:solidFill>
                        </a:rPr>
                        <a:t>PVB / AL</a:t>
                      </a:r>
                    </a:p>
                  </a:txBody>
                  <a:tcPr marL="45720" marR="45720" marT="18288" marB="18288" anchor="ctr"/>
                </a:tc>
                <a:tc>
                  <a:txBody>
                    <a:bodyPr/>
                    <a:lstStyle/>
                    <a:p>
                      <a:pPr algn="ctr"/>
                      <a:r>
                        <a:rPr lang="en-US" sz="900" dirty="0">
                          <a:solidFill>
                            <a:srgbClr val="4D4F53"/>
                          </a:solidFill>
                        </a:rPr>
                        <a:t>(5 Yrs. of Benefit</a:t>
                      </a:r>
                      <a:br>
                        <a:rPr lang="en-US" sz="900" dirty="0">
                          <a:solidFill>
                            <a:srgbClr val="4D4F53"/>
                          </a:solidFill>
                        </a:rPr>
                      </a:br>
                      <a:r>
                        <a:rPr lang="en-US" sz="900" dirty="0">
                          <a:solidFill>
                            <a:srgbClr val="4D4F53"/>
                          </a:solidFill>
                        </a:rPr>
                        <a:t>Payments) / AL</a:t>
                      </a:r>
                    </a:p>
                  </a:txBody>
                  <a:tcPr marL="45720" marR="45720" marT="18288" marB="18288" anchor="ctr"/>
                </a:tc>
                <a:extLst>
                  <a:ext uri="{0D108BD9-81ED-4DB2-BD59-A6C34878D82A}">
                    <a16:rowId xmlns:a16="http://schemas.microsoft.com/office/drawing/2014/main" val="10002"/>
                  </a:ext>
                </a:extLst>
              </a:tr>
              <a:tr h="4457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4D4F53"/>
                          </a:solidFill>
                        </a:rPr>
                        <a:t>Utility Factor</a:t>
                      </a:r>
                      <a:br>
                        <a:rPr lang="en-US" sz="900" dirty="0">
                          <a:solidFill>
                            <a:srgbClr val="4D4F53"/>
                          </a:solidFill>
                        </a:rPr>
                      </a:br>
                      <a:r>
                        <a:rPr lang="en-US" sz="900" baseline="0" dirty="0">
                          <a:solidFill>
                            <a:srgbClr val="4D4F53"/>
                          </a:solidFill>
                        </a:rPr>
                        <a:t>above/below</a:t>
                      </a:r>
                      <a:br>
                        <a:rPr lang="en-US" sz="900" baseline="0" dirty="0">
                          <a:solidFill>
                            <a:srgbClr val="4D4F53"/>
                          </a:solidFill>
                        </a:rPr>
                      </a:br>
                      <a:r>
                        <a:rPr lang="en-US" sz="900" baseline="0" dirty="0">
                          <a:solidFill>
                            <a:srgbClr val="4D4F53"/>
                          </a:solidFill>
                        </a:rPr>
                        <a:t>threshold</a:t>
                      </a:r>
                      <a:endParaRPr lang="en-US" sz="900" b="0" dirty="0">
                        <a:solidFill>
                          <a:srgbClr val="4D4F53"/>
                        </a:solidFill>
                      </a:endParaRPr>
                    </a:p>
                  </a:txBody>
                  <a:tcPr marL="45720" marR="45720" marT="18288" marB="18288" anchor="ctr"/>
                </a:tc>
                <a:tc>
                  <a:txBody>
                    <a:bodyPr/>
                    <a:lstStyle/>
                    <a:p>
                      <a:pPr algn="ctr"/>
                      <a:r>
                        <a:rPr lang="en-US" sz="900" dirty="0">
                          <a:solidFill>
                            <a:srgbClr val="4D4F53"/>
                          </a:solidFill>
                        </a:rPr>
                        <a:t>50%</a:t>
                      </a:r>
                    </a:p>
                  </a:txBody>
                  <a:tcPr marL="45720" marR="45720" marT="18288" marB="18288" anchor="ctr"/>
                </a:tc>
                <a:tc>
                  <a:txBody>
                    <a:bodyPr/>
                    <a:lstStyle/>
                    <a:p>
                      <a:pPr algn="ctr"/>
                      <a:r>
                        <a:rPr lang="en-US" sz="900" dirty="0">
                          <a:solidFill>
                            <a:srgbClr val="4D4F53"/>
                          </a:solidFill>
                        </a:rPr>
                        <a:t>200%</a:t>
                      </a:r>
                    </a:p>
                  </a:txBody>
                  <a:tcPr marL="45720" marR="45720" marT="18288" marB="18288" anchor="ctr"/>
                </a:tc>
                <a:extLst>
                  <a:ext uri="{0D108BD9-81ED-4DB2-BD59-A6C34878D82A}">
                    <a16:rowId xmlns:a16="http://schemas.microsoft.com/office/drawing/2014/main" val="10003"/>
                  </a:ext>
                </a:extLst>
              </a:tr>
            </a:tbl>
          </a:graphicData>
        </a:graphic>
      </p:graphicFrame>
      <p:sp>
        <p:nvSpPr>
          <p:cNvPr id="3" name="TextBox 2"/>
          <p:cNvSpPr txBox="1"/>
          <p:nvPr/>
        </p:nvSpPr>
        <p:spPr>
          <a:xfrm>
            <a:off x="393896" y="865476"/>
            <a:ext cx="3282695" cy="1167306"/>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Long-Term Economic Cost =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a:p>
            <a:pPr marL="173038" marR="0" lvl="0" indent="-173038"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Present value of plan contributions + </a:t>
            </a:r>
          </a:p>
          <a:p>
            <a:pPr marL="173038" marR="0" lvl="0" indent="-173038"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en-US" sz="12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a:p>
            <a:pPr marL="173038" marR="0" lvl="0" indent="-173038"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Present value of terminal funding, adjusted by a utility factor</a:t>
            </a:r>
          </a:p>
        </p:txBody>
      </p:sp>
      <p:grpSp>
        <p:nvGrpSpPr>
          <p:cNvPr id="15" name="Group 14"/>
          <p:cNvGrpSpPr/>
          <p:nvPr/>
        </p:nvGrpSpPr>
        <p:grpSpPr>
          <a:xfrm>
            <a:off x="4148659" y="847036"/>
            <a:ext cx="2124865" cy="3621777"/>
            <a:chOff x="2794571" y="1713547"/>
            <a:chExt cx="2830015" cy="4730036"/>
          </a:xfrm>
        </p:grpSpPr>
        <p:sp>
          <p:nvSpPr>
            <p:cNvPr id="17" name="Hexagon 21"/>
            <p:cNvSpPr>
              <a:spLocks noChangeAspect="1"/>
            </p:cNvSpPr>
            <p:nvPr/>
          </p:nvSpPr>
          <p:spPr bwMode="auto">
            <a:xfrm>
              <a:off x="2997986" y="1713547"/>
              <a:ext cx="1598817" cy="1854958"/>
            </a:xfrm>
            <a:custGeom>
              <a:avLst/>
              <a:gdLst>
                <a:gd name="connsiteX0" fmla="*/ 0 w 3348990"/>
                <a:gd name="connsiteY0" fmla="*/ 1459231 h 2918462"/>
                <a:gd name="connsiteX1" fmla="*/ 832491 w 3348990"/>
                <a:gd name="connsiteY1" fmla="*/ 1 h 2918462"/>
                <a:gd name="connsiteX2" fmla="*/ 2516499 w 3348990"/>
                <a:gd name="connsiteY2" fmla="*/ 1 h 2918462"/>
                <a:gd name="connsiteX3" fmla="*/ 3348990 w 3348990"/>
                <a:gd name="connsiteY3" fmla="*/ 1459231 h 2918462"/>
                <a:gd name="connsiteX4" fmla="*/ 2516499 w 3348990"/>
                <a:gd name="connsiteY4" fmla="*/ 2918461 h 2918462"/>
                <a:gd name="connsiteX5" fmla="*/ 832491 w 3348990"/>
                <a:gd name="connsiteY5" fmla="*/ 2918461 h 2918462"/>
                <a:gd name="connsiteX6" fmla="*/ 0 w 3348990"/>
                <a:gd name="connsiteY6" fmla="*/ 1459231 h 2918462"/>
                <a:gd name="connsiteX0" fmla="*/ 0 w 2516499"/>
                <a:gd name="connsiteY0" fmla="*/ 2918460 h 2918460"/>
                <a:gd name="connsiteX1" fmla="*/ 0 w 2516499"/>
                <a:gd name="connsiteY1" fmla="*/ 0 h 2918460"/>
                <a:gd name="connsiteX2" fmla="*/ 1684008 w 2516499"/>
                <a:gd name="connsiteY2" fmla="*/ 0 h 2918460"/>
                <a:gd name="connsiteX3" fmla="*/ 2516499 w 2516499"/>
                <a:gd name="connsiteY3" fmla="*/ 1459230 h 2918460"/>
                <a:gd name="connsiteX4" fmla="*/ 1684008 w 2516499"/>
                <a:gd name="connsiteY4" fmla="*/ 2918460 h 2918460"/>
                <a:gd name="connsiteX5" fmla="*/ 0 w 2516499"/>
                <a:gd name="connsiteY5" fmla="*/ 2918460 h 2918460"/>
                <a:gd name="connsiteX0" fmla="*/ 0 w 1684008"/>
                <a:gd name="connsiteY0" fmla="*/ 2918460 h 2918460"/>
                <a:gd name="connsiteX1" fmla="*/ 0 w 1684008"/>
                <a:gd name="connsiteY1" fmla="*/ 0 h 2918460"/>
                <a:gd name="connsiteX2" fmla="*/ 1684008 w 1684008"/>
                <a:gd name="connsiteY2" fmla="*/ 0 h 2918460"/>
                <a:gd name="connsiteX3" fmla="*/ 1684008 w 1684008"/>
                <a:gd name="connsiteY3" fmla="*/ 2918460 h 2918460"/>
                <a:gd name="connsiteX4" fmla="*/ 0 w 1684008"/>
                <a:gd name="connsiteY4" fmla="*/ 2918460 h 2918460"/>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0 w 1684008"/>
                <a:gd name="connsiteY5" fmla="*/ 2928073 h 2928073"/>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838545 w 1684008"/>
                <a:gd name="connsiteY5" fmla="*/ 2913322 h 2928073"/>
                <a:gd name="connsiteX6" fmla="*/ 0 w 1684008"/>
                <a:gd name="connsiteY6" fmla="*/ 2928073 h 2928073"/>
                <a:gd name="connsiteX0" fmla="*/ 0 w 1684008"/>
                <a:gd name="connsiteY0" fmla="*/ 2928073 h 3104708"/>
                <a:gd name="connsiteX1" fmla="*/ 0 w 1684008"/>
                <a:gd name="connsiteY1" fmla="*/ 9613 h 3104708"/>
                <a:gd name="connsiteX2" fmla="*/ 859811 w 1684008"/>
                <a:gd name="connsiteY2" fmla="*/ 0 h 3104708"/>
                <a:gd name="connsiteX3" fmla="*/ 1684008 w 1684008"/>
                <a:gd name="connsiteY3" fmla="*/ 9613 h 3104708"/>
                <a:gd name="connsiteX4" fmla="*/ 1684008 w 1684008"/>
                <a:gd name="connsiteY4" fmla="*/ 2928073 h 3104708"/>
                <a:gd name="connsiteX5" fmla="*/ 838545 w 1684008"/>
                <a:gd name="connsiteY5" fmla="*/ 3104708 h 3104708"/>
                <a:gd name="connsiteX6" fmla="*/ 0 w 1684008"/>
                <a:gd name="connsiteY6" fmla="*/ 2928073 h 3104708"/>
                <a:gd name="connsiteX0" fmla="*/ 0 w 1684008"/>
                <a:gd name="connsiteY0" fmla="*/ 3119459 h 3296094"/>
                <a:gd name="connsiteX1" fmla="*/ 0 w 1684008"/>
                <a:gd name="connsiteY1" fmla="*/ 200999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83593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77531 w 1684008"/>
                <a:gd name="connsiteY3" fmla="*/ 824897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41544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3141544 h 3318179"/>
                <a:gd name="connsiteX0" fmla="*/ 0 w 1684008"/>
                <a:gd name="connsiteY0" fmla="*/ 2490041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2490041 h 3318179"/>
                <a:gd name="connsiteX0" fmla="*/ 0 w 1677531"/>
                <a:gd name="connsiteY0" fmla="*/ 2490041 h 3318179"/>
                <a:gd name="connsiteX1" fmla="*/ 0 w 1677531"/>
                <a:gd name="connsiteY1" fmla="*/ 846981 h 3318179"/>
                <a:gd name="connsiteX2" fmla="*/ 840867 w 1677531"/>
                <a:gd name="connsiteY2" fmla="*/ 0 h 3318179"/>
                <a:gd name="connsiteX3" fmla="*/ 1677531 w 1677531"/>
                <a:gd name="connsiteY3" fmla="*/ 846982 h 3318179"/>
                <a:gd name="connsiteX4" fmla="*/ 1677531 w 1677531"/>
                <a:gd name="connsiteY4" fmla="*/ 2490040 h 3318179"/>
                <a:gd name="connsiteX5" fmla="*/ 838545 w 1677531"/>
                <a:gd name="connsiteY5" fmla="*/ 3318179 h 3318179"/>
                <a:gd name="connsiteX6" fmla="*/ 0 w 1677531"/>
                <a:gd name="connsiteY6" fmla="*/ 2490041 h 331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7531" h="3318179">
                  <a:moveTo>
                    <a:pt x="0" y="2490041"/>
                  </a:moveTo>
                  <a:lnTo>
                    <a:pt x="0" y="846981"/>
                  </a:lnTo>
                  <a:lnTo>
                    <a:pt x="840867" y="0"/>
                  </a:lnTo>
                  <a:lnTo>
                    <a:pt x="1677531" y="846982"/>
                  </a:lnTo>
                  <a:lnTo>
                    <a:pt x="1677531" y="2490040"/>
                  </a:lnTo>
                  <a:lnTo>
                    <a:pt x="838545" y="3318179"/>
                  </a:lnTo>
                  <a:lnTo>
                    <a:pt x="0" y="2490041"/>
                  </a:lnTo>
                  <a:close/>
                </a:path>
              </a:pathLst>
            </a:custGeom>
            <a:solidFill>
              <a:srgbClr val="4D4F5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ＭＳ Ｐゴシック"/>
                  <a:cs typeface="+mn-cs"/>
                </a:rPr>
                <a:t>Present Value of Plan Contributions</a:t>
              </a:r>
            </a:p>
          </p:txBody>
        </p:sp>
        <p:sp>
          <p:nvSpPr>
            <p:cNvPr id="18" name="Hexagon 21"/>
            <p:cNvSpPr>
              <a:spLocks noChangeAspect="1"/>
            </p:cNvSpPr>
            <p:nvPr/>
          </p:nvSpPr>
          <p:spPr bwMode="auto">
            <a:xfrm>
              <a:off x="3839266" y="3148317"/>
              <a:ext cx="1598817" cy="1854958"/>
            </a:xfrm>
            <a:custGeom>
              <a:avLst/>
              <a:gdLst>
                <a:gd name="connsiteX0" fmla="*/ 0 w 3348990"/>
                <a:gd name="connsiteY0" fmla="*/ 1459231 h 2918462"/>
                <a:gd name="connsiteX1" fmla="*/ 832491 w 3348990"/>
                <a:gd name="connsiteY1" fmla="*/ 1 h 2918462"/>
                <a:gd name="connsiteX2" fmla="*/ 2516499 w 3348990"/>
                <a:gd name="connsiteY2" fmla="*/ 1 h 2918462"/>
                <a:gd name="connsiteX3" fmla="*/ 3348990 w 3348990"/>
                <a:gd name="connsiteY3" fmla="*/ 1459231 h 2918462"/>
                <a:gd name="connsiteX4" fmla="*/ 2516499 w 3348990"/>
                <a:gd name="connsiteY4" fmla="*/ 2918461 h 2918462"/>
                <a:gd name="connsiteX5" fmla="*/ 832491 w 3348990"/>
                <a:gd name="connsiteY5" fmla="*/ 2918461 h 2918462"/>
                <a:gd name="connsiteX6" fmla="*/ 0 w 3348990"/>
                <a:gd name="connsiteY6" fmla="*/ 1459231 h 2918462"/>
                <a:gd name="connsiteX0" fmla="*/ 0 w 2516499"/>
                <a:gd name="connsiteY0" fmla="*/ 2918460 h 2918460"/>
                <a:gd name="connsiteX1" fmla="*/ 0 w 2516499"/>
                <a:gd name="connsiteY1" fmla="*/ 0 h 2918460"/>
                <a:gd name="connsiteX2" fmla="*/ 1684008 w 2516499"/>
                <a:gd name="connsiteY2" fmla="*/ 0 h 2918460"/>
                <a:gd name="connsiteX3" fmla="*/ 2516499 w 2516499"/>
                <a:gd name="connsiteY3" fmla="*/ 1459230 h 2918460"/>
                <a:gd name="connsiteX4" fmla="*/ 1684008 w 2516499"/>
                <a:gd name="connsiteY4" fmla="*/ 2918460 h 2918460"/>
                <a:gd name="connsiteX5" fmla="*/ 0 w 2516499"/>
                <a:gd name="connsiteY5" fmla="*/ 2918460 h 2918460"/>
                <a:gd name="connsiteX0" fmla="*/ 0 w 1684008"/>
                <a:gd name="connsiteY0" fmla="*/ 2918460 h 2918460"/>
                <a:gd name="connsiteX1" fmla="*/ 0 w 1684008"/>
                <a:gd name="connsiteY1" fmla="*/ 0 h 2918460"/>
                <a:gd name="connsiteX2" fmla="*/ 1684008 w 1684008"/>
                <a:gd name="connsiteY2" fmla="*/ 0 h 2918460"/>
                <a:gd name="connsiteX3" fmla="*/ 1684008 w 1684008"/>
                <a:gd name="connsiteY3" fmla="*/ 2918460 h 2918460"/>
                <a:gd name="connsiteX4" fmla="*/ 0 w 1684008"/>
                <a:gd name="connsiteY4" fmla="*/ 2918460 h 2918460"/>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0 w 1684008"/>
                <a:gd name="connsiteY5" fmla="*/ 2928073 h 2928073"/>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838545 w 1684008"/>
                <a:gd name="connsiteY5" fmla="*/ 2913322 h 2928073"/>
                <a:gd name="connsiteX6" fmla="*/ 0 w 1684008"/>
                <a:gd name="connsiteY6" fmla="*/ 2928073 h 2928073"/>
                <a:gd name="connsiteX0" fmla="*/ 0 w 1684008"/>
                <a:gd name="connsiteY0" fmla="*/ 2928073 h 3104708"/>
                <a:gd name="connsiteX1" fmla="*/ 0 w 1684008"/>
                <a:gd name="connsiteY1" fmla="*/ 9613 h 3104708"/>
                <a:gd name="connsiteX2" fmla="*/ 859811 w 1684008"/>
                <a:gd name="connsiteY2" fmla="*/ 0 h 3104708"/>
                <a:gd name="connsiteX3" fmla="*/ 1684008 w 1684008"/>
                <a:gd name="connsiteY3" fmla="*/ 9613 h 3104708"/>
                <a:gd name="connsiteX4" fmla="*/ 1684008 w 1684008"/>
                <a:gd name="connsiteY4" fmla="*/ 2928073 h 3104708"/>
                <a:gd name="connsiteX5" fmla="*/ 838545 w 1684008"/>
                <a:gd name="connsiteY5" fmla="*/ 3104708 h 3104708"/>
                <a:gd name="connsiteX6" fmla="*/ 0 w 1684008"/>
                <a:gd name="connsiteY6" fmla="*/ 2928073 h 3104708"/>
                <a:gd name="connsiteX0" fmla="*/ 0 w 1684008"/>
                <a:gd name="connsiteY0" fmla="*/ 3119459 h 3296094"/>
                <a:gd name="connsiteX1" fmla="*/ 0 w 1684008"/>
                <a:gd name="connsiteY1" fmla="*/ 200999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83593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77531 w 1684008"/>
                <a:gd name="connsiteY3" fmla="*/ 824897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41544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3141544 h 3318179"/>
                <a:gd name="connsiteX0" fmla="*/ 0 w 1684008"/>
                <a:gd name="connsiteY0" fmla="*/ 2490041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2490041 h 3318179"/>
                <a:gd name="connsiteX0" fmla="*/ 0 w 1677531"/>
                <a:gd name="connsiteY0" fmla="*/ 2490041 h 3318179"/>
                <a:gd name="connsiteX1" fmla="*/ 0 w 1677531"/>
                <a:gd name="connsiteY1" fmla="*/ 846981 h 3318179"/>
                <a:gd name="connsiteX2" fmla="*/ 840867 w 1677531"/>
                <a:gd name="connsiteY2" fmla="*/ 0 h 3318179"/>
                <a:gd name="connsiteX3" fmla="*/ 1677531 w 1677531"/>
                <a:gd name="connsiteY3" fmla="*/ 846982 h 3318179"/>
                <a:gd name="connsiteX4" fmla="*/ 1677531 w 1677531"/>
                <a:gd name="connsiteY4" fmla="*/ 2490040 h 3318179"/>
                <a:gd name="connsiteX5" fmla="*/ 838545 w 1677531"/>
                <a:gd name="connsiteY5" fmla="*/ 3318179 h 3318179"/>
                <a:gd name="connsiteX6" fmla="*/ 0 w 1677531"/>
                <a:gd name="connsiteY6" fmla="*/ 2490041 h 331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7531" h="3318179">
                  <a:moveTo>
                    <a:pt x="0" y="2490041"/>
                  </a:moveTo>
                  <a:lnTo>
                    <a:pt x="0" y="846981"/>
                  </a:lnTo>
                  <a:lnTo>
                    <a:pt x="840867" y="0"/>
                  </a:lnTo>
                  <a:lnTo>
                    <a:pt x="1677531" y="846982"/>
                  </a:lnTo>
                  <a:lnTo>
                    <a:pt x="1677531" y="2490040"/>
                  </a:lnTo>
                  <a:lnTo>
                    <a:pt x="838545" y="3318179"/>
                  </a:lnTo>
                  <a:lnTo>
                    <a:pt x="0" y="2490041"/>
                  </a:lnTo>
                  <a:close/>
                </a:path>
              </a:pathLst>
            </a:custGeom>
            <a:solidFill>
              <a:srgbClr val="5EB6E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ＭＳ Ｐゴシック"/>
                  <a:cs typeface="+mn-cs"/>
                </a:rPr>
                <a:t>Present Value of Terminal Funding</a:t>
              </a:r>
            </a:p>
          </p:txBody>
        </p:sp>
        <p:sp>
          <p:nvSpPr>
            <p:cNvPr id="19" name="Hexagon 21"/>
            <p:cNvSpPr>
              <a:spLocks noChangeAspect="1"/>
            </p:cNvSpPr>
            <p:nvPr/>
          </p:nvSpPr>
          <p:spPr bwMode="auto">
            <a:xfrm>
              <a:off x="2985407" y="4588626"/>
              <a:ext cx="1598817" cy="1854957"/>
            </a:xfrm>
            <a:custGeom>
              <a:avLst/>
              <a:gdLst>
                <a:gd name="connsiteX0" fmla="*/ 0 w 3348990"/>
                <a:gd name="connsiteY0" fmla="*/ 1459231 h 2918462"/>
                <a:gd name="connsiteX1" fmla="*/ 832491 w 3348990"/>
                <a:gd name="connsiteY1" fmla="*/ 1 h 2918462"/>
                <a:gd name="connsiteX2" fmla="*/ 2516499 w 3348990"/>
                <a:gd name="connsiteY2" fmla="*/ 1 h 2918462"/>
                <a:gd name="connsiteX3" fmla="*/ 3348990 w 3348990"/>
                <a:gd name="connsiteY3" fmla="*/ 1459231 h 2918462"/>
                <a:gd name="connsiteX4" fmla="*/ 2516499 w 3348990"/>
                <a:gd name="connsiteY4" fmla="*/ 2918461 h 2918462"/>
                <a:gd name="connsiteX5" fmla="*/ 832491 w 3348990"/>
                <a:gd name="connsiteY5" fmla="*/ 2918461 h 2918462"/>
                <a:gd name="connsiteX6" fmla="*/ 0 w 3348990"/>
                <a:gd name="connsiteY6" fmla="*/ 1459231 h 2918462"/>
                <a:gd name="connsiteX0" fmla="*/ 0 w 2516499"/>
                <a:gd name="connsiteY0" fmla="*/ 2918460 h 2918460"/>
                <a:gd name="connsiteX1" fmla="*/ 0 w 2516499"/>
                <a:gd name="connsiteY1" fmla="*/ 0 h 2918460"/>
                <a:gd name="connsiteX2" fmla="*/ 1684008 w 2516499"/>
                <a:gd name="connsiteY2" fmla="*/ 0 h 2918460"/>
                <a:gd name="connsiteX3" fmla="*/ 2516499 w 2516499"/>
                <a:gd name="connsiteY3" fmla="*/ 1459230 h 2918460"/>
                <a:gd name="connsiteX4" fmla="*/ 1684008 w 2516499"/>
                <a:gd name="connsiteY4" fmla="*/ 2918460 h 2918460"/>
                <a:gd name="connsiteX5" fmla="*/ 0 w 2516499"/>
                <a:gd name="connsiteY5" fmla="*/ 2918460 h 2918460"/>
                <a:gd name="connsiteX0" fmla="*/ 0 w 1684008"/>
                <a:gd name="connsiteY0" fmla="*/ 2918460 h 2918460"/>
                <a:gd name="connsiteX1" fmla="*/ 0 w 1684008"/>
                <a:gd name="connsiteY1" fmla="*/ 0 h 2918460"/>
                <a:gd name="connsiteX2" fmla="*/ 1684008 w 1684008"/>
                <a:gd name="connsiteY2" fmla="*/ 0 h 2918460"/>
                <a:gd name="connsiteX3" fmla="*/ 1684008 w 1684008"/>
                <a:gd name="connsiteY3" fmla="*/ 2918460 h 2918460"/>
                <a:gd name="connsiteX4" fmla="*/ 0 w 1684008"/>
                <a:gd name="connsiteY4" fmla="*/ 2918460 h 2918460"/>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0 w 1684008"/>
                <a:gd name="connsiteY5" fmla="*/ 2928073 h 2928073"/>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838545 w 1684008"/>
                <a:gd name="connsiteY5" fmla="*/ 2913322 h 2928073"/>
                <a:gd name="connsiteX6" fmla="*/ 0 w 1684008"/>
                <a:gd name="connsiteY6" fmla="*/ 2928073 h 2928073"/>
                <a:gd name="connsiteX0" fmla="*/ 0 w 1684008"/>
                <a:gd name="connsiteY0" fmla="*/ 2928073 h 3104708"/>
                <a:gd name="connsiteX1" fmla="*/ 0 w 1684008"/>
                <a:gd name="connsiteY1" fmla="*/ 9613 h 3104708"/>
                <a:gd name="connsiteX2" fmla="*/ 859811 w 1684008"/>
                <a:gd name="connsiteY2" fmla="*/ 0 h 3104708"/>
                <a:gd name="connsiteX3" fmla="*/ 1684008 w 1684008"/>
                <a:gd name="connsiteY3" fmla="*/ 9613 h 3104708"/>
                <a:gd name="connsiteX4" fmla="*/ 1684008 w 1684008"/>
                <a:gd name="connsiteY4" fmla="*/ 2928073 h 3104708"/>
                <a:gd name="connsiteX5" fmla="*/ 838545 w 1684008"/>
                <a:gd name="connsiteY5" fmla="*/ 3104708 h 3104708"/>
                <a:gd name="connsiteX6" fmla="*/ 0 w 1684008"/>
                <a:gd name="connsiteY6" fmla="*/ 2928073 h 3104708"/>
                <a:gd name="connsiteX0" fmla="*/ 0 w 1684008"/>
                <a:gd name="connsiteY0" fmla="*/ 3119459 h 3296094"/>
                <a:gd name="connsiteX1" fmla="*/ 0 w 1684008"/>
                <a:gd name="connsiteY1" fmla="*/ 200999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83593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77531 w 1684008"/>
                <a:gd name="connsiteY3" fmla="*/ 824897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41544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3141544 h 3318179"/>
                <a:gd name="connsiteX0" fmla="*/ 0 w 1684008"/>
                <a:gd name="connsiteY0" fmla="*/ 2490041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2490041 h 3318179"/>
                <a:gd name="connsiteX0" fmla="*/ 0 w 1677531"/>
                <a:gd name="connsiteY0" fmla="*/ 2490041 h 3318179"/>
                <a:gd name="connsiteX1" fmla="*/ 0 w 1677531"/>
                <a:gd name="connsiteY1" fmla="*/ 846981 h 3318179"/>
                <a:gd name="connsiteX2" fmla="*/ 840867 w 1677531"/>
                <a:gd name="connsiteY2" fmla="*/ 0 h 3318179"/>
                <a:gd name="connsiteX3" fmla="*/ 1677531 w 1677531"/>
                <a:gd name="connsiteY3" fmla="*/ 846982 h 3318179"/>
                <a:gd name="connsiteX4" fmla="*/ 1677531 w 1677531"/>
                <a:gd name="connsiteY4" fmla="*/ 2490040 h 3318179"/>
                <a:gd name="connsiteX5" fmla="*/ 838545 w 1677531"/>
                <a:gd name="connsiteY5" fmla="*/ 3318179 h 3318179"/>
                <a:gd name="connsiteX6" fmla="*/ 0 w 1677531"/>
                <a:gd name="connsiteY6" fmla="*/ 2490041 h 331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7531" h="3318179">
                  <a:moveTo>
                    <a:pt x="0" y="2490041"/>
                  </a:moveTo>
                  <a:lnTo>
                    <a:pt x="0" y="846981"/>
                  </a:lnTo>
                  <a:lnTo>
                    <a:pt x="840867" y="0"/>
                  </a:lnTo>
                  <a:lnTo>
                    <a:pt x="1677531" y="846982"/>
                  </a:lnTo>
                  <a:lnTo>
                    <a:pt x="1677531" y="2490040"/>
                  </a:lnTo>
                  <a:lnTo>
                    <a:pt x="838545" y="3318179"/>
                  </a:lnTo>
                  <a:lnTo>
                    <a:pt x="0" y="2490041"/>
                  </a:lnTo>
                  <a:close/>
                </a:path>
              </a:pathLst>
            </a:cu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ＭＳ Ｐゴシック"/>
                  <a:cs typeface="+mn-cs"/>
                </a:rPr>
                <a:t>Utility Factor Applied to Terminal Funding</a:t>
              </a:r>
            </a:p>
          </p:txBody>
        </p:sp>
        <p:sp>
          <p:nvSpPr>
            <p:cNvPr id="20" name="Chevron 19"/>
            <p:cNvSpPr>
              <a:spLocks noChangeAspect="1"/>
            </p:cNvSpPr>
            <p:nvPr/>
          </p:nvSpPr>
          <p:spPr bwMode="auto">
            <a:xfrm rot="19915860" flipV="1">
              <a:off x="4435947" y="1797681"/>
              <a:ext cx="345906" cy="777240"/>
            </a:xfrm>
            <a:prstGeom prst="chevron">
              <a:avLst>
                <a:gd name="adj" fmla="val 64991"/>
              </a:avLst>
            </a:prstGeom>
            <a:solidFill>
              <a:srgbClr val="4D4F53"/>
            </a:solidFill>
            <a:ln w="9525" cap="flat" cmpd="sng" algn="ctr">
              <a:noFill/>
              <a:prstDash val="solid"/>
              <a:round/>
              <a:headEnd type="none" w="med" len="med"/>
              <a:tailEnd type="none" w="med" len="med"/>
            </a:ln>
            <a:effectLst/>
            <a:scene3d>
              <a:camera prst="orthographicFront">
                <a:rot lat="0" lon="0" rev="60000"/>
              </a:camera>
              <a:lightRig rig="threePt" dir="t"/>
            </a:scene3d>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solidFill>
                    <a:srgbClr val="4D4F53"/>
                  </a:solidFill>
                </a:ln>
                <a:solidFill>
                  <a:srgbClr val="000000"/>
                </a:solidFill>
                <a:effectLst/>
                <a:uLnTx/>
                <a:uFillTx/>
                <a:latin typeface="Arial"/>
                <a:ea typeface="ＭＳ Ｐゴシック"/>
                <a:cs typeface="+mn-cs"/>
              </a:endParaRPr>
            </a:p>
          </p:txBody>
        </p:sp>
        <p:sp>
          <p:nvSpPr>
            <p:cNvPr id="21" name="Chevron 20"/>
            <p:cNvSpPr>
              <a:spLocks noChangeAspect="1"/>
            </p:cNvSpPr>
            <p:nvPr/>
          </p:nvSpPr>
          <p:spPr bwMode="auto">
            <a:xfrm rot="1789613" flipV="1">
              <a:off x="5278680" y="4171602"/>
              <a:ext cx="345906" cy="777240"/>
            </a:xfrm>
            <a:prstGeom prst="chevron">
              <a:avLst>
                <a:gd name="adj" fmla="val 64991"/>
              </a:avLst>
            </a:prstGeom>
            <a:solidFill>
              <a:srgbClr val="5EB6E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solidFill>
                    <a:srgbClr val="4D4F53"/>
                  </a:solidFill>
                </a:ln>
                <a:solidFill>
                  <a:srgbClr val="000000"/>
                </a:solidFill>
                <a:effectLst/>
                <a:uLnTx/>
                <a:uFillTx/>
                <a:latin typeface="Arial"/>
                <a:ea typeface="ＭＳ Ｐゴシック"/>
                <a:cs typeface="+mn-cs"/>
              </a:endParaRPr>
            </a:p>
          </p:txBody>
        </p:sp>
        <p:sp>
          <p:nvSpPr>
            <p:cNvPr id="22" name="Chevron 21"/>
            <p:cNvSpPr>
              <a:spLocks noChangeAspect="1"/>
            </p:cNvSpPr>
            <p:nvPr/>
          </p:nvSpPr>
          <p:spPr bwMode="auto">
            <a:xfrm rot="9089689">
              <a:off x="2794571" y="5604617"/>
              <a:ext cx="345906" cy="777240"/>
            </a:xfrm>
            <a:prstGeom prst="chevron">
              <a:avLst>
                <a:gd name="adj" fmla="val 64991"/>
              </a:avLst>
            </a:prstGeom>
            <a:solidFill>
              <a:schemeClr val="bg1">
                <a:lumMod val="65000"/>
              </a:schemeClr>
            </a:solidFill>
            <a:ln w="9525" cap="flat" cmpd="sng" algn="ctr">
              <a:noFill/>
              <a:prstDash val="solid"/>
              <a:round/>
              <a:headEnd type="none" w="med" len="med"/>
              <a:tailEnd type="none" w="med" len="med"/>
            </a:ln>
            <a:effectLst/>
            <a:scene3d>
              <a:camera prst="orthographicFront">
                <a:rot lat="0" lon="0" rev="60000"/>
              </a:camera>
              <a:lightRig rig="threePt" dir="t"/>
            </a:scene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solidFill>
                    <a:srgbClr val="4D4F53"/>
                  </a:solidFill>
                </a:ln>
                <a:solidFill>
                  <a:srgbClr val="000000"/>
                </a:solidFill>
                <a:effectLst/>
                <a:uLnTx/>
                <a:uFillTx/>
                <a:latin typeface="Arial"/>
                <a:ea typeface="ＭＳ Ｐゴシック"/>
                <a:cs typeface="+mn-cs"/>
              </a:endParaRPr>
            </a:p>
          </p:txBody>
        </p:sp>
      </p:grpSp>
    </p:spTree>
    <p:extLst>
      <p:ext uri="{BB962C8B-B14F-4D97-AF65-F5344CB8AC3E}">
        <p14:creationId xmlns:p14="http://schemas.microsoft.com/office/powerpoint/2010/main" val="126779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COA_SMARTSHAPE" val="N"/>
  <p:tag name="MMCOA_DISABLETABLEREFORMAT" val="N"/>
</p:tagLst>
</file>

<file path=ppt/tags/tag10.xml><?xml version="1.0" encoding="utf-8"?>
<p:tagLst xmlns:a="http://schemas.openxmlformats.org/drawingml/2006/main" xmlns:r="http://schemas.openxmlformats.org/officeDocument/2006/relationships" xmlns:p="http://schemas.openxmlformats.org/presentationml/2006/main">
  <p:tag name="MMCOA_SLIDESIZE" val="Size4x3"/>
</p:tagLst>
</file>

<file path=ppt/tags/tag11.xml><?xml version="1.0" encoding="utf-8"?>
<p:tagLst xmlns:a="http://schemas.openxmlformats.org/drawingml/2006/main" xmlns:r="http://schemas.openxmlformats.org/officeDocument/2006/relationships" xmlns:p="http://schemas.openxmlformats.org/presentationml/2006/main">
  <p:tag name="MMCOA_SLIDESIZE" val="Size4x3"/>
</p:tagLst>
</file>

<file path=ppt/tags/tag12.xml><?xml version="1.0" encoding="utf-8"?>
<p:tagLst xmlns:a="http://schemas.openxmlformats.org/drawingml/2006/main" xmlns:r="http://schemas.openxmlformats.org/officeDocument/2006/relationships" xmlns:p="http://schemas.openxmlformats.org/presentationml/2006/main">
  <p:tag name="MMCOA_SLIDESIZE" val="Size4x3"/>
</p:tagLst>
</file>

<file path=ppt/tags/tag13.xml><?xml version="1.0" encoding="utf-8"?>
<p:tagLst xmlns:a="http://schemas.openxmlformats.org/drawingml/2006/main" xmlns:r="http://schemas.openxmlformats.org/officeDocument/2006/relationships" xmlns:p="http://schemas.openxmlformats.org/presentationml/2006/main">
  <p:tag name="MMCOA_SLIDESIZE" val="Size4x3"/>
</p:tagLst>
</file>

<file path=ppt/tags/tag14.xml><?xml version="1.0" encoding="utf-8"?>
<p:tagLst xmlns:a="http://schemas.openxmlformats.org/drawingml/2006/main" xmlns:r="http://schemas.openxmlformats.org/officeDocument/2006/relationships" xmlns:p="http://schemas.openxmlformats.org/presentationml/2006/main">
  <p:tag name="MMCOA_SLIDESIZE" val="Size4x3"/>
</p:tagLst>
</file>

<file path=ppt/tags/tag15.xml><?xml version="1.0" encoding="utf-8"?>
<p:tagLst xmlns:a="http://schemas.openxmlformats.org/drawingml/2006/main" xmlns:r="http://schemas.openxmlformats.org/officeDocument/2006/relationships" xmlns:p="http://schemas.openxmlformats.org/presentationml/2006/main">
  <p:tag name="MMCOA_SLIDESIZE" val="Size4x3"/>
</p:tagLst>
</file>

<file path=ppt/tags/tag16.xml><?xml version="1.0" encoding="utf-8"?>
<p:tagLst xmlns:a="http://schemas.openxmlformats.org/drawingml/2006/main" xmlns:r="http://schemas.openxmlformats.org/officeDocument/2006/relationships" xmlns:p="http://schemas.openxmlformats.org/presentationml/2006/main">
  <p:tag name="MMCOA_SLIDESIZE" val="Size4x3"/>
</p:tagLst>
</file>

<file path=ppt/tags/tag17.xml><?xml version="1.0" encoding="utf-8"?>
<p:tagLst xmlns:a="http://schemas.openxmlformats.org/drawingml/2006/main" xmlns:r="http://schemas.openxmlformats.org/officeDocument/2006/relationships" xmlns:p="http://schemas.openxmlformats.org/presentationml/2006/main">
  <p:tag name="MMCOA_SLIDESIZE" val="Size4x3"/>
</p:tagLst>
</file>

<file path=ppt/tags/tag18.xml><?xml version="1.0" encoding="utf-8"?>
<p:tagLst xmlns:a="http://schemas.openxmlformats.org/drawingml/2006/main" xmlns:r="http://schemas.openxmlformats.org/officeDocument/2006/relationships" xmlns:p="http://schemas.openxmlformats.org/presentationml/2006/main">
  <p:tag name="MMCOA_SLIDESIZE" val="Size4x3"/>
</p:tagLst>
</file>

<file path=ppt/tags/tag19.xml><?xml version="1.0" encoding="utf-8"?>
<p:tagLst xmlns:a="http://schemas.openxmlformats.org/drawingml/2006/main" xmlns:r="http://schemas.openxmlformats.org/officeDocument/2006/relationships" xmlns:p="http://schemas.openxmlformats.org/presentationml/2006/main">
  <p:tag name="MMCOA_SLIDESIZE" val="Size4x3"/>
</p:tagLst>
</file>

<file path=ppt/tags/tag2.xml><?xml version="1.0" encoding="utf-8"?>
<p:tagLst xmlns:a="http://schemas.openxmlformats.org/drawingml/2006/main" xmlns:r="http://schemas.openxmlformats.org/officeDocument/2006/relationships" xmlns:p="http://schemas.openxmlformats.org/presentationml/2006/main">
  <p:tag name="MMCOA_SMARTSHAPE" val="Y"/>
  <p:tag name="MMCOA_FONTSIZE_L" val="70"/>
  <p:tag name="MMCOA_FONTSIZE_M" val="28.8"/>
  <p:tag name="MMCOA_FONTSIZE_S" val="10.5"/>
  <p:tag name="MMCOA_POSITION_L" val="54.14;121.04;65.76;408.19"/>
  <p:tag name="MMCOA_POSITION_M" val="54.14;122.46;33.73;408.19"/>
  <p:tag name="MMCOA_POSITION_S" val="54.14;120.47;20.41;408.19"/>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20.xml><?xml version="1.0" encoding="utf-8"?>
<p:tagLst xmlns:a="http://schemas.openxmlformats.org/drawingml/2006/main" xmlns:r="http://schemas.openxmlformats.org/officeDocument/2006/relationships" xmlns:p="http://schemas.openxmlformats.org/presentationml/2006/main">
  <p:tag name="MMCOA_SLIDESIZE" val="Size4x3"/>
</p:tagLst>
</file>

<file path=ppt/tags/tag21.xml><?xml version="1.0" encoding="utf-8"?>
<p:tagLst xmlns:a="http://schemas.openxmlformats.org/drawingml/2006/main" xmlns:r="http://schemas.openxmlformats.org/officeDocument/2006/relationships" xmlns:p="http://schemas.openxmlformats.org/presentationml/2006/main">
  <p:tag name="MMCOA_SLIDESIZE" val="Size4x3"/>
</p:tagLst>
</file>

<file path=ppt/tags/tag22.xml><?xml version="1.0" encoding="utf-8"?>
<p:tagLst xmlns:a="http://schemas.openxmlformats.org/drawingml/2006/main" xmlns:r="http://schemas.openxmlformats.org/officeDocument/2006/relationships" xmlns:p="http://schemas.openxmlformats.org/presentationml/2006/main">
  <p:tag name="MMCOA_SLIDESIZE" val="Size4x3"/>
</p:tagLst>
</file>

<file path=ppt/tags/tag23.xml><?xml version="1.0" encoding="utf-8"?>
<p:tagLst xmlns:a="http://schemas.openxmlformats.org/drawingml/2006/main" xmlns:r="http://schemas.openxmlformats.org/officeDocument/2006/relationships" xmlns:p="http://schemas.openxmlformats.org/presentationml/2006/main">
  <p:tag name="MMCOA_SLIDESIZE" val="Size4x3"/>
</p:tagLst>
</file>

<file path=ppt/tags/tag24.xml><?xml version="1.0" encoding="utf-8"?>
<p:tagLst xmlns:a="http://schemas.openxmlformats.org/drawingml/2006/main" xmlns:r="http://schemas.openxmlformats.org/officeDocument/2006/relationships" xmlns:p="http://schemas.openxmlformats.org/presentationml/2006/main">
  <p:tag name="MMCOA_SLIDESIZE" val="Size4x3"/>
</p:tagLst>
</file>

<file path=ppt/tags/tag25.xml><?xml version="1.0" encoding="utf-8"?>
<p:tagLst xmlns:a="http://schemas.openxmlformats.org/drawingml/2006/main" xmlns:r="http://schemas.openxmlformats.org/officeDocument/2006/relationships" xmlns:p="http://schemas.openxmlformats.org/presentationml/2006/main">
  <p:tag name="MMCOA_DISPLAYMASTERSHAPES" val="Y"/>
  <p:tag name="MMCOA_FOLLOWMASTERBACKGROUND" val="Y"/>
  <p:tag name="MMCOA_FORCESCHEME" val="N"/>
  <p:tag name="MMCOA_CANACTASDIVIDER" val="N"/>
  <p:tag name="MMCOA_PROMPTCOLOUR" val="N"/>
  <p:tag name="MMCOA_SLIDESIZE" val="Size4x3"/>
</p:tagLst>
</file>

<file path=ppt/tags/tag26.xml><?xml version="1.0" encoding="utf-8"?>
<p:tagLst xmlns:a="http://schemas.openxmlformats.org/drawingml/2006/main" xmlns:r="http://schemas.openxmlformats.org/officeDocument/2006/relationships" xmlns:p="http://schemas.openxmlformats.org/presentationml/2006/main">
  <p:tag name="MMCOA_SMARTSHAPE" val="N"/>
  <p:tag name="MMCOA_DISABLETABLEREFORMAT" val="N"/>
</p:tagLst>
</file>

<file path=ppt/tags/tag27.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1&quot; FileUID=&quot;&quot; FileName=&quot;FRS IP Performance Table, 2Q21.xlsx&quot; Path=&quot;\\sbafshare\DC Shared\Hewitt Ennis Knupp - Trustee Info\2021&quot; Landmark=&quot;_bdm.9e139c2311d242048aebbad6958fb711.edm&quot; LMFriendly=&quot;Auto-generated range name&quot; SheetSlideName=&quot;_bdm.f6558901336245909ddd40485db46712.edm&quot; Address=&quot;'Sheet1'!B2:H11&quot; AddrAdjusted=&quot;'Sheet1'!B2:C3&quot; LastUpdate=&quot;2021.08.09:15.39.00&quot; FileDesc=&quot;FRS IP Performance Table, 2Q21.xlsx&quot; Text=&quot;&quot; Value=&quot;&quot; Inst=&quot;0&quot; SBR=&quot;False&quot; SBC=&quot;False&quot; DestType=&quot;2&quot; HeaderRows=&quot;0&quot; TableRowIndex=&quot;0&quot; TableColIndex=&quot;0&quot; /&gt;&#10;&lt;/Data&gt;"/>
  <p:tag name="STRETCHHEIGHT" val="False"/>
</p:tagLst>
</file>

<file path=ppt/tags/tag28.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1&quot; FileUID=&quot;&quot; FileName=&quot;slides  IAC 3Q20 meeting draft.xlsx&quot; Path=&quot;\\sbafshare\DC Shared\Hewitt Ennis Knupp - Trustee Info\2020\3Q20&quot; Landmark=&quot;_bdm.e6c9ca5b03f8426892464b8586234ef7.edm&quot; LMFriendly=&quot;Auto-generated range name&quot; SheetSlideName=&quot;_bdm.c79eb4592f6c4afb9a80004b4adb140e.edm&quot; Address=&quot;' DC Template Data'!I15:K20&quot; AddrAdjusted=&quot;' DC Template Data'!I15:K20&quot; LastUpdate=&quot;2021.08.09:15.22.47&quot; FileDesc=&quot;slides  IAC 3Q20 meeting draft.xlsx&quot; Text=&quot;&quot; Value=&quot;&quot; Inst=&quot;0&quot; SBR=&quot;False&quot; SBC=&quot;False&quot; DestType=&quot;7&quot; HeaderRows=&quot;0&quot; TableRowIndex=&quot;0&quot; TableColIndex=&quot;0&quot; /&gt;&#10;&lt;/Data&gt;"/>
  <p:tag name="STRETCHHEIGHT" val="False"/>
</p:tagLst>
</file>

<file path=ppt/tags/tag3.xml><?xml version="1.0" encoding="utf-8"?>
<p:tagLst xmlns:a="http://schemas.openxmlformats.org/drawingml/2006/main" xmlns:r="http://schemas.openxmlformats.org/officeDocument/2006/relationships" xmlns:p="http://schemas.openxmlformats.org/presentationml/2006/main">
  <p:tag name="MMCOA_SMARTSHAPE" val="Y"/>
  <p:tag name="MMCOA_FONTSIZE_L" val="100"/>
  <p:tag name="MMCOA_FONTSIZE_M" val="96"/>
  <p:tag name="MMCOA_FONTSIZE_S" val="70"/>
  <p:tag name="MMCOA_POSITION_L" val="54.14;203.99;124.16;408.19"/>
  <p:tag name="MMCOA_POSITION_M" val="54.14;156.02;194.46;408.19"/>
  <p:tag name="MMCOA_POSITION_S" val="54.14;134.55;214.01;408.19"/>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4.xml><?xml version="1.0" encoding="utf-8"?>
<p:tagLst xmlns:a="http://schemas.openxmlformats.org/drawingml/2006/main" xmlns:r="http://schemas.openxmlformats.org/officeDocument/2006/relationships" xmlns:p="http://schemas.openxmlformats.org/presentationml/2006/main">
  <p:tag name="MMCOA_SMARTSHAPE" val="Y"/>
  <p:tag name="MMCOA_FONTSIZE_L" val="12"/>
  <p:tag name="MMCOA_FONTSIZE_M" val="12"/>
  <p:tag name="MMCOA_FONTSIZE_S" val="12"/>
  <p:tag name="MMCOA_POSITION_L" val="54;497.14;21.81;93.39"/>
  <p:tag name="MMCOA_POSITION_M" val="54;497.14;21.81;93.39"/>
  <p:tag name="MMCOA_POSITION_S" val="54;497.14;21.81;93.39"/>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5.xml><?xml version="1.0" encoding="utf-8"?>
<p:tagLst xmlns:a="http://schemas.openxmlformats.org/drawingml/2006/main" xmlns:r="http://schemas.openxmlformats.org/officeDocument/2006/relationships" xmlns:p="http://schemas.openxmlformats.org/presentationml/2006/main">
  <p:tag name="MMCOA_DISPLAYMASTERSHAPES" val="Y"/>
  <p:tag name="MMCOA_FOLLOWMASTERBACKGROUND" val="Y"/>
  <p:tag name="MMCOA_FORCESCHEME" val="N"/>
  <p:tag name="MMCOA_CANACTASDIVIDER" val="N"/>
  <p:tag name="MMCOA_PROMPTCOLOUR" val="N"/>
  <p:tag name="MMCOA_SLIDESIZE" val="Size4x3"/>
</p:tagLst>
</file>

<file path=ppt/tags/tag6.xml><?xml version="1.0" encoding="utf-8"?>
<p:tagLst xmlns:a="http://schemas.openxmlformats.org/drawingml/2006/main" xmlns:r="http://schemas.openxmlformats.org/officeDocument/2006/relationships" xmlns:p="http://schemas.openxmlformats.org/presentationml/2006/main">
  <p:tag name="MMCOA_FONTSIZE_L" val="40"/>
  <p:tag name="MMCOA_FONTSIZE_M" val="25"/>
  <p:tag name="MMCOA_FONTSIZE_S" val="15"/>
  <p:tag name="MMCOA_POSITION_L" val="72;189.07;50.45;792"/>
  <p:tag name="MMCOA_POSITION_M" val="72;112.25;28.91;792"/>
  <p:tag name="MMCOA_POSITION_S" val="72;114.8;28.91;792"/>
  <p:tag name="MMCOA_POSITION_T" val=";;;"/>
  <p:tag name="MMCOA_HIDEONCOLOUR" val="N"/>
  <p:tag name="MMCOA_HIDEONWHITE" val="N"/>
  <p:tag name="MMCOA_HIDEONBALLROOM" val="N"/>
  <p:tag name="MMCOA_HIDEONCLASSIC" val="N"/>
  <p:tag name="MMCOA_HIDEONTEXT" val="N"/>
  <p:tag name="MMCOA_HIDEONECO" val="N"/>
  <p:tag name="MMCOA_SMARTSHAPE" val="N"/>
  <p:tag name="MMCOA_DISABLETABLEREFORMAT" val="N"/>
</p:tagLst>
</file>

<file path=ppt/tags/tag7.xml><?xml version="1.0" encoding="utf-8"?>
<p:tagLst xmlns:a="http://schemas.openxmlformats.org/drawingml/2006/main" xmlns:r="http://schemas.openxmlformats.org/officeDocument/2006/relationships" xmlns:p="http://schemas.openxmlformats.org/presentationml/2006/main">
  <p:tag name="MMCOA_FONTSIZE_L" val="130"/>
  <p:tag name="MMCOA_FONTSIZE_M" val="115"/>
  <p:tag name="MMCOA_FONTSIZE_S" val="90"/>
  <p:tag name="MMCOA_POSITION_L" val="72;234.71;150.52;792"/>
  <p:tag name="MMCOA_POSITION_M" val="72;142.58;230.46;792"/>
  <p:tag name="MMCOA_POSITION_S" val="72;140.31;266.46;792"/>
  <p:tag name="MMCOA_POSITION_T" val=";;;"/>
  <p:tag name="MMCOA_HIDEONCOLOUR" val="N"/>
  <p:tag name="MMCOA_HIDEONWHITE" val="N"/>
  <p:tag name="MMCOA_HIDEONBALLROOM" val="N"/>
  <p:tag name="MMCOA_HIDEONCLASSIC" val="N"/>
  <p:tag name="MMCOA_HIDEONTEXT" val="N"/>
  <p:tag name="MMCOA_HIDEONECO" val="N"/>
  <p:tag name="MMCOA_SMARTSHAPE" val="N"/>
  <p:tag name="MMCOA_DISABLETABLEREFORMAT" val="N"/>
</p:tagLst>
</file>

<file path=ppt/tags/tag8.xml><?xml version="1.0" encoding="utf-8"?>
<p:tagLst xmlns:a="http://schemas.openxmlformats.org/drawingml/2006/main" xmlns:r="http://schemas.openxmlformats.org/officeDocument/2006/relationships" xmlns:p="http://schemas.openxmlformats.org/presentationml/2006/main">
  <p:tag name="MMCOA_SMARTSHAPE" val="N"/>
  <p:tag name="MMCOA_DISABLETABLEREFORMAT" val="N"/>
</p:tagLst>
</file>

<file path=ppt/tags/tag9.xml><?xml version="1.0" encoding="utf-8"?>
<p:tagLst xmlns:a="http://schemas.openxmlformats.org/drawingml/2006/main" xmlns:r="http://schemas.openxmlformats.org/officeDocument/2006/relationships" xmlns:p="http://schemas.openxmlformats.org/presentationml/2006/main">
  <p:tag name="MMCOA_SMARTSHAPE" val="N"/>
  <p:tag name="MMCOA_DISABLETABLEREFORMAT" val="N"/>
</p:tagLst>
</file>

<file path=ppt/theme/theme1.xml><?xml version="1.0" encoding="utf-8"?>
<a:theme xmlns:a="http://schemas.openxmlformats.org/drawingml/2006/main" name="SBA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93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94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95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96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97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98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99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100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1_SBA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lobal Equity IAC Materials 2Q16.pptx.potx" id="{A8FCD0B6-91A4-49D0-8036-B826C90AA2F5}" vid="{2F8ED1C7-9E43-4A01-BFF6-77FF2D7950A5}"/>
    </a:ext>
  </a:extLst>
</a:theme>
</file>

<file path=ppt/theme/theme109.xml><?xml version="1.0" encoding="utf-8"?>
<a:theme xmlns:a="http://schemas.openxmlformats.org/drawingml/2006/main" name="WTB">
  <a:themeElements>
    <a:clrScheme name="Custom 1">
      <a:dk1>
        <a:srgbClr val="003865"/>
      </a:dk1>
      <a:lt1>
        <a:srgbClr val="FFFFFF"/>
      </a:lt1>
      <a:dk2>
        <a:srgbClr val="868D95"/>
      </a:dk2>
      <a:lt2>
        <a:srgbClr val="B9BFC7"/>
      </a:lt2>
      <a:accent1>
        <a:srgbClr val="009DE0"/>
      </a:accent1>
      <a:accent2>
        <a:srgbClr val="00AC41"/>
      </a:accent2>
      <a:accent3>
        <a:srgbClr val="8246AF"/>
      </a:accent3>
      <a:accent4>
        <a:srgbClr val="00968F"/>
      </a:accent4>
      <a:accent5>
        <a:srgbClr val="0077A0"/>
      </a:accent5>
      <a:accent6>
        <a:srgbClr val="EE3D8B"/>
      </a:accent6>
      <a:hlink>
        <a:srgbClr val="003865"/>
      </a:hlink>
      <a:folHlink>
        <a:srgbClr val="009DE0"/>
      </a:folHlink>
    </a:clrScheme>
    <a:fontScheme name="Mercer 2020">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vert="horz" wrap="square" lIns="0" tIns="0" rIns="0" bIns="0" rtlCol="0" anchor="t" anchorCtr="0">
        <a:noAutofit/>
      </a:bodyPr>
      <a:lstStyle>
        <a:defPPr>
          <a:defRPr dirty="0" err="1"/>
        </a:defPPr>
      </a:lstStyle>
    </a:txDef>
  </a:objectDefaults>
  <a:extraClrSchemeLst/>
  <a:extLst>
    <a:ext uri="{05A4C25C-085E-4340-85A3-A5531E510DB2}">
      <thm15:themeFamily xmlns:thm15="http://schemas.microsoft.com/office/thememl/2012/main" name="MER2020.Classic4x3.potx" id="{81713002-7778-488A-9FCD-6D5E9D4C00AA}" vid="{AB064025-6DB1-435C-A0FD-CE55FE55B01A}"/>
    </a:ext>
  </a:extLst>
</a:theme>
</file>

<file path=ppt/theme/theme11.xml><?xml version="1.0" encoding="utf-8"?>
<a:theme xmlns:a="http://schemas.openxmlformats.org/drawingml/2006/main" name="4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1.xml><?xml version="1.0" encoding="utf-8"?>
<a:theme xmlns:a="http://schemas.openxmlformats.org/drawingml/2006/main" name="1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2.xml><?xml version="1.0" encoding="utf-8"?>
<a:theme xmlns:a="http://schemas.openxmlformats.org/drawingml/2006/main" name="2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3.xml><?xml version="1.0" encoding="utf-8"?>
<a:theme xmlns:a="http://schemas.openxmlformats.org/drawingml/2006/main" name="3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4.xml><?xml version="1.0" encoding="utf-8"?>
<a:theme xmlns:a="http://schemas.openxmlformats.org/drawingml/2006/main" name="4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5.xml><?xml version="1.0" encoding="utf-8"?>
<a:theme xmlns:a="http://schemas.openxmlformats.org/drawingml/2006/main" name="5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6.xml><?xml version="1.0" encoding="utf-8"?>
<a:theme xmlns:a="http://schemas.openxmlformats.org/drawingml/2006/main" name="6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7.xml><?xml version="1.0" encoding="utf-8"?>
<a:theme xmlns:a="http://schemas.openxmlformats.org/drawingml/2006/main" name="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8.xml><?xml version="1.0" encoding="utf-8"?>
<a:theme xmlns:a="http://schemas.openxmlformats.org/drawingml/2006/main" name="1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9.xml><?xml version="1.0" encoding="utf-8"?>
<a:theme xmlns:a="http://schemas.openxmlformats.org/drawingml/2006/main" name="2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3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1.xml><?xml version="1.0" encoding="utf-8"?>
<a:theme xmlns:a="http://schemas.openxmlformats.org/drawingml/2006/main" name="4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2.xml><?xml version="1.0" encoding="utf-8"?>
<a:theme xmlns:a="http://schemas.openxmlformats.org/drawingml/2006/main" name="5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3.xml><?xml version="1.0" encoding="utf-8"?>
<a:theme xmlns:a="http://schemas.openxmlformats.org/drawingml/2006/main" name="6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4.xml><?xml version="1.0" encoding="utf-8"?>
<a:theme xmlns:a="http://schemas.openxmlformats.org/drawingml/2006/main" name="7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5.xml><?xml version="1.0" encoding="utf-8"?>
<a:theme xmlns:a="http://schemas.openxmlformats.org/drawingml/2006/main" name="8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6.xml><?xml version="1.0" encoding="utf-8"?>
<a:theme xmlns:a="http://schemas.openxmlformats.org/drawingml/2006/main" name="9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7.xml><?xml version="1.0" encoding="utf-8"?>
<a:theme xmlns:a="http://schemas.openxmlformats.org/drawingml/2006/main" name="7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8.xml><?xml version="1.0" encoding="utf-8"?>
<a:theme xmlns:a="http://schemas.openxmlformats.org/drawingml/2006/main" name="8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9.xml><?xml version="1.0" encoding="utf-8"?>
<a:theme xmlns:a="http://schemas.openxmlformats.org/drawingml/2006/main" name="9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30.xml><?xml version="1.0" encoding="utf-8"?>
<a:theme xmlns:a="http://schemas.openxmlformats.org/drawingml/2006/main" name="10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1.xml><?xml version="1.0" encoding="utf-8"?>
<a:theme xmlns:a="http://schemas.openxmlformats.org/drawingml/2006/main" name="11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2.xml><?xml version="1.0" encoding="utf-8"?>
<a:theme xmlns:a="http://schemas.openxmlformats.org/drawingml/2006/main" name="12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3.xml><?xml version="1.0" encoding="utf-8"?>
<a:theme xmlns:a="http://schemas.openxmlformats.org/drawingml/2006/main" name="13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4.xml><?xml version="1.0" encoding="utf-8"?>
<a:theme xmlns:a="http://schemas.openxmlformats.org/drawingml/2006/main" name="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5.xml><?xml version="1.0" encoding="utf-8"?>
<a:theme xmlns:a="http://schemas.openxmlformats.org/drawingml/2006/main" name="1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6.xml><?xml version="1.0" encoding="utf-8"?>
<a:theme xmlns:a="http://schemas.openxmlformats.org/drawingml/2006/main" name="2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7.xml><?xml version="1.0" encoding="utf-8"?>
<a:theme xmlns:a="http://schemas.openxmlformats.org/drawingml/2006/main" name="3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8.xml><?xml version="1.0" encoding="utf-8"?>
<a:theme xmlns:a="http://schemas.openxmlformats.org/drawingml/2006/main" name="4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9.xml><?xml version="1.0" encoding="utf-8"?>
<a:theme xmlns:a="http://schemas.openxmlformats.org/drawingml/2006/main" name="5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40.xml><?xml version="1.0" encoding="utf-8"?>
<a:theme xmlns:a="http://schemas.openxmlformats.org/drawingml/2006/main" name="6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1.xml><?xml version="1.0" encoding="utf-8"?>
<a:theme xmlns:a="http://schemas.openxmlformats.org/drawingml/2006/main" name="7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2.xml><?xml version="1.0" encoding="utf-8"?>
<a:theme xmlns:a="http://schemas.openxmlformats.org/drawingml/2006/main" name="2_SBA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3.xml><?xml version="1.0" encoding="utf-8"?>
<a:theme xmlns:a="http://schemas.openxmlformats.org/drawingml/2006/main" name="3_SBA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4.xml><?xml version="1.0" encoding="utf-8"?>
<a:theme xmlns:a="http://schemas.openxmlformats.org/drawingml/2006/main" name="AHIC ppt template_v2">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4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8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CA US">
  <a:themeElements>
    <a:clrScheme name="New Orange 1">
      <a:dk1>
        <a:srgbClr val="000000"/>
      </a:dk1>
      <a:lt1>
        <a:srgbClr val="FFFFFF"/>
      </a:lt1>
      <a:dk2>
        <a:srgbClr val="233451"/>
      </a:dk2>
      <a:lt2>
        <a:srgbClr val="CCCCCC"/>
      </a:lt2>
      <a:accent1>
        <a:srgbClr val="839DCA"/>
      </a:accent1>
      <a:accent2>
        <a:srgbClr val="B1C89E"/>
      </a:accent2>
      <a:accent3>
        <a:srgbClr val="F7A969"/>
      </a:accent3>
      <a:accent4>
        <a:srgbClr val="A4D4FA"/>
      </a:accent4>
      <a:accent5>
        <a:srgbClr val="A6957D"/>
      </a:accent5>
      <a:accent6>
        <a:srgbClr val="FFEB91"/>
      </a:accent6>
      <a:hlink>
        <a:srgbClr val="0000FF"/>
      </a:hlink>
      <a:folHlink>
        <a:srgbClr val="800080"/>
      </a:folHlink>
    </a:clrScheme>
    <a:fontScheme name="Excel Theme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200" dirty="0"/>
        </a:defPPr>
      </a:lstStyle>
    </a:txDef>
  </a:objectDefaults>
  <a:extraClrSchemeLst/>
  <a:extLst>
    <a:ext uri="{05A4C25C-085E-4340-85A3-A5531E510DB2}">
      <thm15:themeFamily xmlns:thm15="http://schemas.microsoft.com/office/thememl/2012/main" name="CA US" id="{F5C32E4E-0E56-40D4-8574-C507EB402058}" vid="{78856F27-5BA1-49AE-959D-8E34CBFD8703}"/>
    </a:ext>
  </a:extLst>
</a:theme>
</file>

<file path=ppt/theme/theme20.xml><?xml version="1.0" encoding="utf-8"?>
<a:theme xmlns:a="http://schemas.openxmlformats.org/drawingml/2006/main" name="13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6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7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8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9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0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1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2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GIS">
  <a:themeElements>
    <a:clrScheme name="New Orange 1">
      <a:dk1>
        <a:srgbClr val="000000"/>
      </a:dk1>
      <a:lt1>
        <a:srgbClr val="FFFFFF"/>
      </a:lt1>
      <a:dk2>
        <a:srgbClr val="233451"/>
      </a:dk2>
      <a:lt2>
        <a:srgbClr val="CCCCCC"/>
      </a:lt2>
      <a:accent1>
        <a:srgbClr val="839DCA"/>
      </a:accent1>
      <a:accent2>
        <a:srgbClr val="B1C89E"/>
      </a:accent2>
      <a:accent3>
        <a:srgbClr val="F7A969"/>
      </a:accent3>
      <a:accent4>
        <a:srgbClr val="A4D4FA"/>
      </a:accent4>
      <a:accent5>
        <a:srgbClr val="A6957D"/>
      </a:accent5>
      <a:accent6>
        <a:srgbClr val="FFEB91"/>
      </a:accent6>
      <a:hlink>
        <a:srgbClr val="0000FF"/>
      </a:hlink>
      <a:folHlink>
        <a:srgbClr val="800080"/>
      </a:folHlink>
    </a:clrScheme>
    <a:fontScheme name="Excel Theme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200" dirty="0"/>
        </a:defPPr>
      </a:lstStyle>
    </a:txDef>
  </a:objectDefaults>
  <a:extraClrSchemeLst/>
  <a:extLst>
    <a:ext uri="{05A4C25C-085E-4340-85A3-A5531E510DB2}">
      <thm15:themeFamily xmlns:thm15="http://schemas.microsoft.com/office/thememl/2012/main" name="CA US" id="{F5C32E4E-0E56-40D4-8574-C507EB402058}" vid="{78856F27-5BA1-49AE-959D-8E34CBFD8703}"/>
    </a:ext>
  </a:extLst>
</a:theme>
</file>

<file path=ppt/theme/theme30.xml><?xml version="1.0" encoding="utf-8"?>
<a:theme xmlns:a="http://schemas.openxmlformats.org/drawingml/2006/main" name="23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4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5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6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7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8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9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0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1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2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40.xml><?xml version="1.0" encoding="utf-8"?>
<a:theme xmlns:a="http://schemas.openxmlformats.org/drawingml/2006/main" name="33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4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5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6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7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8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9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0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1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2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Hamilton Lane - Standard Slides">
  <a:themeElements>
    <a:clrScheme name="Hamilton Lane - Chart Priority">
      <a:dk1>
        <a:srgbClr val="4C4C4C"/>
      </a:dk1>
      <a:lt1>
        <a:srgbClr val="FFFFFF"/>
      </a:lt1>
      <a:dk2>
        <a:srgbClr val="005187"/>
      </a:dk2>
      <a:lt2>
        <a:srgbClr val="E5EEF3"/>
      </a:lt2>
      <a:accent1>
        <a:srgbClr val="005188"/>
      </a:accent1>
      <a:accent2>
        <a:srgbClr val="51A5D3"/>
      </a:accent2>
      <a:accent3>
        <a:srgbClr val="FF6C2C"/>
      </a:accent3>
      <a:accent4>
        <a:srgbClr val="711471"/>
      </a:accent4>
      <a:accent5>
        <a:srgbClr val="49A941"/>
      </a:accent5>
      <a:accent6>
        <a:srgbClr val="08C6D2"/>
      </a:accent6>
      <a:hlink>
        <a:srgbClr val="F1645D"/>
      </a:hlink>
      <a:folHlink>
        <a:srgbClr val="F1CB00"/>
      </a:folHlink>
    </a:clrScheme>
    <a:fontScheme name="Custom 1">
      <a:majorFont>
        <a:latin typeface="Roboto"/>
        <a:ea typeface=""/>
        <a:cs typeface=""/>
      </a:majorFont>
      <a:minorFont>
        <a:latin typeface="Robot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none" lIns="0" tIns="0" rIns="0" bIns="0" rtlCol="0" anchor="t">
        <a:spAutoFit/>
      </a:bodyPr>
      <a:lstStyle>
        <a:defPPr>
          <a:defRPr sz="1400" dirty="0" err="1" smtClean="0">
            <a:solidFill>
              <a:srgbClr val="4C4C4C"/>
            </a:solidFill>
          </a:defRPr>
        </a:defPPr>
      </a:lstStyle>
    </a:txDef>
  </a:objectDefaults>
  <a:extraClrSchemeLst/>
  <a:custClrLst>
    <a:custClr name="HL Blue">
      <a:srgbClr val="005288"/>
    </a:custClr>
    <a:custClr name="Mr. Blue Sky 70%">
      <a:srgbClr val="51A5D3"/>
    </a:custClr>
    <a:custClr name="Here Comes the Sun">
      <a:srgbClr val="FF6C2D"/>
    </a:custClr>
    <a:custClr name="Purple Rain">
      <a:srgbClr val="711471"/>
    </a:custClr>
    <a:custClr name="It Ain't Easy Being Green">
      <a:srgbClr val="49A942"/>
    </a:custClr>
    <a:custClr>
      <a:srgbClr val="FFFFFF"/>
    </a:custClr>
    <a:custClr>
      <a:srgbClr val="FFFFFF"/>
    </a:custClr>
    <a:custClr>
      <a:srgbClr val="FFFFFF"/>
    </a:custClr>
    <a:custClr>
      <a:srgbClr val="FFFFFF"/>
    </a:custClr>
    <a:custClr>
      <a:srgbClr val="FFFFFF"/>
    </a:custClr>
    <a:custClr name="Get Off My Cloud">
      <a:srgbClr val="E5EEF3"/>
    </a:custClr>
    <a:custClr name="Mr. Blue Sky 100%">
      <a:srgbClr val="007DC3"/>
    </a:custClr>
    <a:custClr name="HL Text">
      <a:srgbClr val="4C4C4C"/>
    </a:custClr>
    <a:custClr>
      <a:srgbClr val="FFFFFF"/>
    </a:custClr>
    <a:custClr name="Table Line 30% Black">
      <a:srgbClr val="B2B2B2"/>
    </a:custClr>
    <a:custClr name="Alternating Fill Row (Dark)">
      <a:srgbClr val="E0EAF1"/>
    </a:custClr>
    <a:custClr name="Alternating Fill Row (Light)">
      <a:srgbClr val="F2F6F9"/>
    </a:custClr>
    <a:custClr>
      <a:srgbClr val="FFFFFF"/>
    </a:custClr>
    <a:custClr>
      <a:srgbClr val="FFFFFF"/>
    </a:custClr>
    <a:custClr>
      <a:srgbClr val="FFFFFF"/>
    </a:custClr>
    <a:custClr name="Aquarius">
      <a:srgbClr val="08C6D2"/>
    </a:custClr>
    <a:custClr name="Strawberry Fields">
      <a:srgbClr val="F1645D"/>
    </a:custClr>
    <a:custClr name="Mellow Yellow">
      <a:srgbClr val="F1CB00"/>
    </a:custClr>
    <a:custClr name="Baby Blue">
      <a:srgbClr val="A7C6F3"/>
    </a:custClr>
    <a:custClr name="Red Red Wine">
      <a:srgbClr val="BF311A"/>
    </a:custClr>
    <a:custClr name="Limelight">
      <a:srgbClr val="B2BB1E"/>
    </a:custClr>
    <a:custClr name="Heard It Through the Grapevine">
      <a:srgbClr val="C0739C"/>
    </a:custClr>
    <a:custClr name="Where My Rosemary Goes">
      <a:srgbClr val="A9C398"/>
    </a:custClr>
    <a:custClr name="Pink Houses">
      <a:srgbClr val="F6A2A8"/>
    </a:custClr>
    <a:custClr name="Canary">
      <a:srgbClr val="FEC057"/>
    </a:custClr>
    <a:custClr name="Brick House">
      <a:srgbClr val="B45340"/>
    </a:custClr>
    <a:custClr name="Quicksand">
      <a:srgbClr val="E8D3A2"/>
    </a:custClr>
  </a:custClrLst>
  <a:extLst>
    <a:ext uri="{05A4C25C-085E-4340-85A3-A5531E510DB2}">
      <thm15:themeFamily xmlns:thm15="http://schemas.microsoft.com/office/thememl/2012/main" name="Presentation2" id="{40A42DFD-E9EE-47A8-84E2-FCC6BA8957A1}" vid="{2B91866B-1BD4-4374-A92C-8C8F292F5D6F}"/>
    </a:ext>
  </a:extLst>
</a:theme>
</file>

<file path=ppt/theme/theme50.xml><?xml version="1.0" encoding="utf-8"?>
<a:theme xmlns:a="http://schemas.openxmlformats.org/drawingml/2006/main" name="43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4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5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6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7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8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9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0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1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2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B076D601-3DCA-40F7-8093-F1809280AE4C}" vid="{162FECF8-179E-42B5-8E25-546DBD2BC247}"/>
    </a:ext>
  </a:extLst>
</a:theme>
</file>

<file path=ppt/theme/theme60.xml><?xml version="1.0" encoding="utf-8"?>
<a:theme xmlns:a="http://schemas.openxmlformats.org/drawingml/2006/main" name="53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54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5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6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57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58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59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0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61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62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63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4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65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66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67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68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69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0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1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72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73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74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75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76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77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78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79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80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81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82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83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84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85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86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87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88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89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90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91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92_DC ppt-guide-Print-LTR_8-25-14">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A373416493C46922553DAD756B0F8" ma:contentTypeVersion="8" ma:contentTypeDescription="Create a new document." ma:contentTypeScope="" ma:versionID="5586660d2f9e93ebb0157a901814830e">
  <xsd:schema xmlns:xsd="http://www.w3.org/2001/XMLSchema" xmlns:xs="http://www.w3.org/2001/XMLSchema" xmlns:p="http://schemas.microsoft.com/office/2006/metadata/properties" xmlns:ns2="f78871d7-8ed4-4917-b919-cc86cd91cf8c" xmlns:ns3="http://schemas.microsoft.com/sharepoint/v4" targetNamespace="http://schemas.microsoft.com/office/2006/metadata/properties" ma:root="true" ma:fieldsID="09abacc230060280eba640171c55f739" ns2:_="" ns3:_="">
    <xsd:import namespace="f78871d7-8ed4-4917-b919-cc86cd91cf8c"/>
    <xsd:import namespace="http://schemas.microsoft.com/sharepoint/v4"/>
    <xsd:element name="properties">
      <xsd:complexType>
        <xsd:sequence>
          <xsd:element name="documentManagement">
            <xsd:complexType>
              <xsd:all>
                <xsd:element ref="ns2:Communications_x0020_Content_x0020_Type" minOccurs="0"/>
                <xsd:element ref="ns2:HomePage"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8871d7-8ed4-4917-b919-cc86cd91cf8c" elementFormDefault="qualified">
    <xsd:import namespace="http://schemas.microsoft.com/office/2006/documentManagement/types"/>
    <xsd:import namespace="http://schemas.microsoft.com/office/infopath/2007/PartnerControls"/>
    <xsd:element name="Communications_x0020_Content_x0020_Type" ma:index="4" nillable="true" ma:displayName="Communications Content Type" ma:format="Dropdown" ma:internalName="Communications_x0020_Content_x0020_Type" ma:readOnly="false">
      <xsd:simpleType>
        <xsd:restriction base="dms:Choice">
          <xsd:enumeration value="SBA Logo, Letterhead and Templates"/>
          <xsd:enumeration value="Florida PRIME Logos and Templates"/>
          <xsd:enumeration value="FRS Investment Plan Logos and Templates"/>
          <xsd:enumeration value="News"/>
          <xsd:enumeration value="Quick Links"/>
          <xsd:enumeration value="Newspaper"/>
        </xsd:restriction>
      </xsd:simpleType>
    </xsd:element>
    <xsd:element name="HomePage" ma:index="5" nillable="true" ma:displayName="HomePage" ma:default="0" ma:internalName="HomePage"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mmunications_x0020_Content_x0020_Type xmlns="f78871d7-8ed4-4917-b919-cc86cd91cf8c">SBA Logo, Letterhead and Templates</Communications_x0020_Content_x0020_Type>
    <HomePage xmlns="f78871d7-8ed4-4917-b919-cc86cd91cf8c" xsi:nil="true"/>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AC0669-463C-4AB7-9876-FCEC0F27EE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8871d7-8ed4-4917-b919-cc86cd91cf8c"/>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C22759-BE3F-4CBC-82AD-5A93D557AD46}">
  <ds:schemaRefs>
    <ds:schemaRef ds:uri="http://www.w3.org/XML/1998/namespace"/>
    <ds:schemaRef ds:uri="f78871d7-8ed4-4917-b919-cc86cd91cf8c"/>
    <ds:schemaRef ds:uri="http://purl.org/dc/dcmitype/"/>
    <ds:schemaRef ds:uri="http://schemas.microsoft.com/sharepoint/v4"/>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7B16516E-A426-44ED-AEDC-919A5DE110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2367</TotalTime>
  <Words>25552</Words>
  <Application>Microsoft Office PowerPoint</Application>
  <PresentationFormat>On-screen Show (16:9)</PresentationFormat>
  <Paragraphs>4967</Paragraphs>
  <Slides>239</Slides>
  <Notes>70</Notes>
  <HiddenSlides>0</HiddenSlides>
  <MMClips>0</MMClips>
  <ScaleCrop>false</ScaleCrop>
  <HeadingPairs>
    <vt:vector size="8" baseType="variant">
      <vt:variant>
        <vt:lpstr>Fonts Used</vt:lpstr>
      </vt:variant>
      <vt:variant>
        <vt:i4>18</vt:i4>
      </vt:variant>
      <vt:variant>
        <vt:lpstr>Theme</vt:lpstr>
      </vt:variant>
      <vt:variant>
        <vt:i4>144</vt:i4>
      </vt:variant>
      <vt:variant>
        <vt:lpstr>Embedded OLE Servers</vt:lpstr>
      </vt:variant>
      <vt:variant>
        <vt:i4>2</vt:i4>
      </vt:variant>
      <vt:variant>
        <vt:lpstr>Slide Titles</vt:lpstr>
      </vt:variant>
      <vt:variant>
        <vt:i4>239</vt:i4>
      </vt:variant>
    </vt:vector>
  </HeadingPairs>
  <TitlesOfParts>
    <vt:vector size="403" baseType="lpstr">
      <vt:lpstr>MS PGothic</vt:lpstr>
      <vt:lpstr>MS PGothic</vt:lpstr>
      <vt:lpstr>SimSun</vt:lpstr>
      <vt:lpstr>Alright Sans Medium</vt:lpstr>
      <vt:lpstr>Arial</vt:lpstr>
      <vt:lpstr>Arial Black</vt:lpstr>
      <vt:lpstr>Arial Narrow</vt:lpstr>
      <vt:lpstr>Calibri</vt:lpstr>
      <vt:lpstr>Courier New</vt:lpstr>
      <vt:lpstr>Garamond</vt:lpstr>
      <vt:lpstr>Microsoft Uighur</vt:lpstr>
      <vt:lpstr>Roboto</vt:lpstr>
      <vt:lpstr>Roboto Light</vt:lpstr>
      <vt:lpstr>Source Sans Pro</vt:lpstr>
      <vt:lpstr>Times New Roman</vt:lpstr>
      <vt:lpstr>Whitman RomanOsF</vt:lpstr>
      <vt:lpstr>Wingdings</vt:lpstr>
      <vt:lpstr>ヒラギノ角ゴ Pro W3</vt:lpstr>
      <vt:lpstr>SBAPowerPointTemplate</vt:lpstr>
      <vt:lpstr>5_CA US</vt:lpstr>
      <vt:lpstr>2_GIS</vt:lpstr>
      <vt:lpstr>Print US</vt:lpstr>
      <vt:lpstr>Hamilton Lane - Standard Slides</vt:lpstr>
      <vt:lpstr>17_Print US</vt:lpstr>
      <vt:lpstr>DC ppt-guide-Print-LTR_8-25-14</vt:lpstr>
      <vt:lpstr>1_DC ppt-guide-Print-LTR_8-25-14</vt:lpstr>
      <vt:lpstr>2_DC ppt-guide-Print-LTR_8-25-14</vt:lpstr>
      <vt:lpstr>3_DC ppt-guide-Print-LTR_8-25-14</vt:lpstr>
      <vt:lpstr>4_DC ppt-guide-Print-LTR_8-25-14</vt:lpstr>
      <vt:lpstr>5_DC ppt-guide-Print-LTR_8-25-14</vt:lpstr>
      <vt:lpstr>6_DC ppt-guide-Print-LTR_8-25-14</vt:lpstr>
      <vt:lpstr>7_DC ppt-guide-Print-LTR_8-25-14</vt:lpstr>
      <vt:lpstr>8_DC ppt-guide-Print-LTR_8-25-14</vt:lpstr>
      <vt:lpstr>9_DC ppt-guide-Print-LTR_8-25-14</vt:lpstr>
      <vt:lpstr>10_DC ppt-guide-Print-LTR_8-25-14</vt:lpstr>
      <vt:lpstr>11_DC ppt-guide-Print-LTR_8-25-14</vt:lpstr>
      <vt:lpstr>12_DC ppt-guide-Print-LTR_8-25-14</vt:lpstr>
      <vt:lpstr>13_DC ppt-guide-Print-LTR_8-25-14</vt:lpstr>
      <vt:lpstr>14_DC ppt-guide-Print-LTR_8-25-14</vt:lpstr>
      <vt:lpstr>15_DC ppt-guide-Print-LTR_8-25-14</vt:lpstr>
      <vt:lpstr>16_DC ppt-guide-Print-LTR_8-25-14</vt:lpstr>
      <vt:lpstr>17_DC ppt-guide-Print-LTR_8-25-14</vt:lpstr>
      <vt:lpstr>18_DC ppt-guide-Print-LTR_8-25-14</vt:lpstr>
      <vt:lpstr>19_DC ppt-guide-Print-LTR_8-25-14</vt:lpstr>
      <vt:lpstr>20_DC ppt-guide-Print-LTR_8-25-14</vt:lpstr>
      <vt:lpstr>21_DC ppt-guide-Print-LTR_8-25-14</vt:lpstr>
      <vt:lpstr>22_DC ppt-guide-Print-LTR_8-25-14</vt:lpstr>
      <vt:lpstr>23_DC ppt-guide-Print-LTR_8-25-14</vt:lpstr>
      <vt:lpstr>24_DC ppt-guide-Print-LTR_8-25-14</vt:lpstr>
      <vt:lpstr>25_DC ppt-guide-Print-LTR_8-25-14</vt:lpstr>
      <vt:lpstr>26_DC ppt-guide-Print-LTR_8-25-14</vt:lpstr>
      <vt:lpstr>27_DC ppt-guide-Print-LTR_8-25-14</vt:lpstr>
      <vt:lpstr>28_DC ppt-guide-Print-LTR_8-25-14</vt:lpstr>
      <vt:lpstr>29_DC ppt-guide-Print-LTR_8-25-14</vt:lpstr>
      <vt:lpstr>30_DC ppt-guide-Print-LTR_8-25-14</vt:lpstr>
      <vt:lpstr>31_DC ppt-guide-Print-LTR_8-25-14</vt:lpstr>
      <vt:lpstr>32_DC ppt-guide-Print-LTR_8-25-14</vt:lpstr>
      <vt:lpstr>33_DC ppt-guide-Print-LTR_8-25-14</vt:lpstr>
      <vt:lpstr>34_DC ppt-guide-Print-LTR_8-25-14</vt:lpstr>
      <vt:lpstr>35_DC ppt-guide-Print-LTR_8-25-14</vt:lpstr>
      <vt:lpstr>36_DC ppt-guide-Print-LTR_8-25-14</vt:lpstr>
      <vt:lpstr>37_DC ppt-guide-Print-LTR_8-25-14</vt:lpstr>
      <vt:lpstr>38_DC ppt-guide-Print-LTR_8-25-14</vt:lpstr>
      <vt:lpstr>39_DC ppt-guide-Print-LTR_8-25-14</vt:lpstr>
      <vt:lpstr>40_DC ppt-guide-Print-LTR_8-25-14</vt:lpstr>
      <vt:lpstr>41_DC ppt-guide-Print-LTR_8-25-14</vt:lpstr>
      <vt:lpstr>42_DC ppt-guide-Print-LTR_8-25-14</vt:lpstr>
      <vt:lpstr>43_DC ppt-guide-Print-LTR_8-25-14</vt:lpstr>
      <vt:lpstr>44_DC ppt-guide-Print-LTR_8-25-14</vt:lpstr>
      <vt:lpstr>45_DC ppt-guide-Print-LTR_8-25-14</vt:lpstr>
      <vt:lpstr>46_DC ppt-guide-Print-LTR_8-25-14</vt:lpstr>
      <vt:lpstr>47_DC ppt-guide-Print-LTR_8-25-14</vt:lpstr>
      <vt:lpstr>48_DC ppt-guide-Print-LTR_8-25-14</vt:lpstr>
      <vt:lpstr>49_DC ppt-guide-Print-LTR_8-25-14</vt:lpstr>
      <vt:lpstr>50_DC ppt-guide-Print-LTR_8-25-14</vt:lpstr>
      <vt:lpstr>51_DC ppt-guide-Print-LTR_8-25-14</vt:lpstr>
      <vt:lpstr>52_DC ppt-guide-Print-LTR_8-25-14</vt:lpstr>
      <vt:lpstr>53_DC ppt-guide-Print-LTR_8-25-14</vt:lpstr>
      <vt:lpstr>54_DC ppt-guide-Print-LTR_8-25-14</vt:lpstr>
      <vt:lpstr>55_DC ppt-guide-Print-LTR_8-25-14</vt:lpstr>
      <vt:lpstr>56_DC ppt-guide-Print-LTR_8-25-14</vt:lpstr>
      <vt:lpstr>57_DC ppt-guide-Print-LTR_8-25-14</vt:lpstr>
      <vt:lpstr>58_DC ppt-guide-Print-LTR_8-25-14</vt:lpstr>
      <vt:lpstr>59_DC ppt-guide-Print-LTR_8-25-14</vt:lpstr>
      <vt:lpstr>60_DC ppt-guide-Print-LTR_8-25-14</vt:lpstr>
      <vt:lpstr>61_DC ppt-guide-Print-LTR_8-25-14</vt:lpstr>
      <vt:lpstr>62_DC ppt-guide-Print-LTR_8-25-14</vt:lpstr>
      <vt:lpstr>63_DC ppt-guide-Print-LTR_8-25-14</vt:lpstr>
      <vt:lpstr>64_DC ppt-guide-Print-LTR_8-25-14</vt:lpstr>
      <vt:lpstr>65_DC ppt-guide-Print-LTR_8-25-14</vt:lpstr>
      <vt:lpstr>66_DC ppt-guide-Print-LTR_8-25-14</vt:lpstr>
      <vt:lpstr>67_DC ppt-guide-Print-LTR_8-25-14</vt:lpstr>
      <vt:lpstr>68_DC ppt-guide-Print-LTR_8-25-14</vt:lpstr>
      <vt:lpstr>69_DC ppt-guide-Print-LTR_8-25-14</vt:lpstr>
      <vt:lpstr>70_DC ppt-guide-Print-LTR_8-25-14</vt:lpstr>
      <vt:lpstr>71_DC ppt-guide-Print-LTR_8-25-14</vt:lpstr>
      <vt:lpstr>72_DC ppt-guide-Print-LTR_8-25-14</vt:lpstr>
      <vt:lpstr>73_DC ppt-guide-Print-LTR_8-25-14</vt:lpstr>
      <vt:lpstr>74_DC ppt-guide-Print-LTR_8-25-14</vt:lpstr>
      <vt:lpstr>75_DC ppt-guide-Print-LTR_8-25-14</vt:lpstr>
      <vt:lpstr>76_DC ppt-guide-Print-LTR_8-25-14</vt:lpstr>
      <vt:lpstr>77_DC ppt-guide-Print-LTR_8-25-14</vt:lpstr>
      <vt:lpstr>78_DC ppt-guide-Print-LTR_8-25-14</vt:lpstr>
      <vt:lpstr>79_DC ppt-guide-Print-LTR_8-25-14</vt:lpstr>
      <vt:lpstr>80_DC ppt-guide-Print-LTR_8-25-14</vt:lpstr>
      <vt:lpstr>81_DC ppt-guide-Print-LTR_8-25-14</vt:lpstr>
      <vt:lpstr>82_DC ppt-guide-Print-LTR_8-25-14</vt:lpstr>
      <vt:lpstr>83_DC ppt-guide-Print-LTR_8-25-14</vt:lpstr>
      <vt:lpstr>84_DC ppt-guide-Print-LTR_8-25-14</vt:lpstr>
      <vt:lpstr>85_DC ppt-guide-Print-LTR_8-25-14</vt:lpstr>
      <vt:lpstr>86_DC ppt-guide-Print-LTR_8-25-14</vt:lpstr>
      <vt:lpstr>87_DC ppt-guide-Print-LTR_8-25-14</vt:lpstr>
      <vt:lpstr>88_DC ppt-guide-Print-LTR_8-25-14</vt:lpstr>
      <vt:lpstr>89_DC ppt-guide-Print-LTR_8-25-14</vt:lpstr>
      <vt:lpstr>90_DC ppt-guide-Print-LTR_8-25-14</vt:lpstr>
      <vt:lpstr>91_DC ppt-guide-Print-LTR_8-25-14</vt:lpstr>
      <vt:lpstr>92_DC ppt-guide-Print-LTR_8-25-14</vt:lpstr>
      <vt:lpstr>93_DC ppt-guide-Print-LTR_8-25-14</vt:lpstr>
      <vt:lpstr>94_DC ppt-guide-Print-LTR_8-25-14</vt:lpstr>
      <vt:lpstr>95_DC ppt-guide-Print-LTR_8-25-14</vt:lpstr>
      <vt:lpstr>96_DC ppt-guide-Print-LTR_8-25-14</vt:lpstr>
      <vt:lpstr>97_DC ppt-guide-Print-LTR_8-25-14</vt:lpstr>
      <vt:lpstr>98_DC ppt-guide-Print-LTR_8-25-14</vt:lpstr>
      <vt:lpstr>99_DC ppt-guide-Print-LTR_8-25-14</vt:lpstr>
      <vt:lpstr>100_DC ppt-guide-Print-LTR_8-25-14</vt:lpstr>
      <vt:lpstr>1_SBAPowerPointTemplate</vt:lpstr>
      <vt:lpstr>WTB</vt:lpstr>
      <vt:lpstr>16 by 9 PowerPoint Template</vt:lpstr>
      <vt:lpstr>1_16 by 9 PowerPoint Template</vt:lpstr>
      <vt:lpstr>2_16 by 9 PowerPoint Template</vt:lpstr>
      <vt:lpstr>3_16 by 9 PowerPoint Template</vt:lpstr>
      <vt:lpstr>4_16 by 9 PowerPoint Template</vt:lpstr>
      <vt:lpstr>5_16 by 9 PowerPoint Template</vt:lpstr>
      <vt:lpstr>6_16 by 9 PowerPoint Template</vt:lpstr>
      <vt:lpstr>Real Estate Performance 2016 0630 DRAFT 1</vt:lpstr>
      <vt:lpstr>1_Real Estate Performance 2016 0630 DRAFT 1</vt:lpstr>
      <vt:lpstr>2_Real Estate Performance 2016 0630 DRAFT 1</vt:lpstr>
      <vt:lpstr>3_Real Estate Performance 2016 0630 DRAFT 1</vt:lpstr>
      <vt:lpstr>4_Real Estate Performance 2016 0630 DRAFT 1</vt:lpstr>
      <vt:lpstr>5_Real Estate Performance 2016 0630 DRAFT 1</vt:lpstr>
      <vt:lpstr>6_Real Estate Performance 2016 0630 DRAFT 1</vt:lpstr>
      <vt:lpstr>7_Real Estate Performance 2016 0630 DRAFT 1</vt:lpstr>
      <vt:lpstr>8_Real Estate Performance 2016 0630 DRAFT 1</vt:lpstr>
      <vt:lpstr>9_Real Estate Performance 2016 0630 DRAFT 1</vt:lpstr>
      <vt:lpstr>7_16 by 9 PowerPoint Template</vt:lpstr>
      <vt:lpstr>8_16 by 9 PowerPoint Template</vt:lpstr>
      <vt:lpstr>9_16 by 9 PowerPoint Template</vt:lpstr>
      <vt:lpstr>10_16 by 9 PowerPoint Template</vt:lpstr>
      <vt:lpstr>11_16 by 9 PowerPoint Template</vt:lpstr>
      <vt:lpstr>12_16 by 9 PowerPoint Template</vt:lpstr>
      <vt:lpstr>13_16 by 9 PowerPoint Template</vt:lpstr>
      <vt:lpstr>PE IAC Presentation 12_5_16 draft</vt:lpstr>
      <vt:lpstr>1_PE IAC Presentation 12_5_16 draft</vt:lpstr>
      <vt:lpstr>2_PE IAC Presentation 12_5_16 draft</vt:lpstr>
      <vt:lpstr>3_PE IAC Presentation 12_5_16 draft</vt:lpstr>
      <vt:lpstr>4_PE IAC Presentation 12_5_16 draft</vt:lpstr>
      <vt:lpstr>5_PE IAC Presentation 12_5_16 draft</vt:lpstr>
      <vt:lpstr>6_PE IAC Presentation 12_5_16 draft</vt:lpstr>
      <vt:lpstr>7_PE IAC Presentation 12_5_16 draft</vt:lpstr>
      <vt:lpstr>2_SBAPowerPointTemplate</vt:lpstr>
      <vt:lpstr>3_SBAPowerPointTemplate</vt:lpstr>
      <vt:lpstr>AHIC ppt template_v2</vt:lpstr>
      <vt:lpstr>Worksheet</vt:lpstr>
      <vt:lpstr>Document</vt:lpstr>
      <vt:lpstr>Meeting of the Investment Advisory Council</vt:lpstr>
      <vt:lpstr>Meeting of the Investment Advisory Council </vt:lpstr>
      <vt:lpstr>Meeting of the Investment Advisory Council </vt:lpstr>
      <vt:lpstr>Meeting of the Investment Advisory Council </vt:lpstr>
      <vt:lpstr>Pension Asset-Liability Study: Initial Results</vt:lpstr>
      <vt:lpstr>Table of Contents</vt:lpstr>
      <vt:lpstr>Executive Summary</vt:lpstr>
      <vt:lpstr>Challenges &amp; Potential Solutions for Public Pension Plan Sponsors</vt:lpstr>
      <vt:lpstr>Scope of Project</vt:lpstr>
      <vt:lpstr>Executive Summary </vt:lpstr>
      <vt:lpstr>Analysis</vt:lpstr>
      <vt:lpstr>Florida Retirement System (FRS) Historical Information</vt:lpstr>
      <vt:lpstr>Current State Asset-Liability Profile</vt:lpstr>
      <vt:lpstr>Asset Hurdle Rates</vt:lpstr>
      <vt:lpstr>Analysis</vt:lpstr>
      <vt:lpstr>SBA Approach to Assumption Development Overview</vt:lpstr>
      <vt:lpstr>SBA Approach to Assumption Development Equity Risk Premium1</vt:lpstr>
      <vt:lpstr>SBA Approach to Assumption Development Breakdown of Equity Risk Premium (ERP) Assumption1</vt:lpstr>
      <vt:lpstr>SBA Approach to Assumption Development Historical Equity Risk Premium (ERP) Assumption1</vt:lpstr>
      <vt:lpstr>Analysis</vt:lpstr>
      <vt:lpstr>Spectrum of Aon Model Portfolios</vt:lpstr>
      <vt:lpstr> Portfolio Analysis Current Frontier</vt:lpstr>
      <vt:lpstr>Portfolio Analysis Range of Nominal Returns</vt:lpstr>
      <vt:lpstr>Portfolio Analysis Range of Real Returns</vt:lpstr>
      <vt:lpstr>Analysis</vt:lpstr>
      <vt:lpstr>Asset-Liability Simulation Overview</vt:lpstr>
      <vt:lpstr>Asset-Liability Projection Analysis Market Value of Assets / Actuarial Liability Funded Ratio</vt:lpstr>
      <vt:lpstr>Asset-Liability Projection Analysis Employer Contribution Rate (“Blended Rate”)</vt:lpstr>
      <vt:lpstr>Asset-Liability Projection Analysis Total Contributions Amounts (Employer + Employee)</vt:lpstr>
      <vt:lpstr>Asset-Liability Projection Analysis Net Outflow Analysis: (Benefit Payments less Contributions) / Market Value of Assets</vt:lpstr>
      <vt:lpstr>Asset-Liability Projection Analysis Economic Cost Analysis over a 2, 5, 10, and 15-Year Horizon</vt:lpstr>
      <vt:lpstr>Risk-Reward Analysis Sensitivity to Equity Risk Premium Assumption</vt:lpstr>
      <vt:lpstr>Asset-Liability Projection Results Funded Ratio Analysis (Based on Market Value of Assets)</vt:lpstr>
      <vt:lpstr>Analysis</vt:lpstr>
      <vt:lpstr>Liquidity Analysis | Background</vt:lpstr>
      <vt:lpstr>Liquidity Analysis | Overview Asset Allocation and Liquidity Category (Current Policy)</vt:lpstr>
      <vt:lpstr>Liquidity Analysis | Summary of Results Current Policy (Assuming Full Actuarial Contributions)</vt:lpstr>
      <vt:lpstr>Liquidity Analysis | Summary of Results Current Policy (5 Years of Normal Cost Only Contributions)</vt:lpstr>
      <vt:lpstr>Conclusions</vt:lpstr>
      <vt:lpstr>Analysis</vt:lpstr>
      <vt:lpstr>Public Pension Peer Comparison FRS’ Asset Allocation versus Public Peers</vt:lpstr>
      <vt:lpstr>Florida Retirement System (FRS) Expected Return Assumption versus Peers1</vt:lpstr>
      <vt:lpstr>Florida Retirement System (FRS) Funded Ratio (Based on Actuarial Value of Assets) versus Peers1</vt:lpstr>
      <vt:lpstr>Florida Retirement System (FRS)  Support Ratio versus Peers1</vt:lpstr>
      <vt:lpstr>Florida Retirement System (FRS) Percentage of Actuarial Contribution Made versus Peers1</vt:lpstr>
      <vt:lpstr>Florida Retirement System (FRS) Net Outflow versus Peers1</vt:lpstr>
      <vt:lpstr>Summary &amp; Conclusions</vt:lpstr>
      <vt:lpstr>Summary of Results</vt:lpstr>
      <vt:lpstr>Summary and Conclusions</vt:lpstr>
      <vt:lpstr>Appendix</vt:lpstr>
      <vt:lpstr>Actuarial Assumptions and Methods</vt:lpstr>
      <vt:lpstr>Actuarial Assumptions and Methods (continued)</vt:lpstr>
      <vt:lpstr>Actuarial Assumptions and Methods (continued) Blended Contribution Rate</vt:lpstr>
      <vt:lpstr>Capital Market Assumption Methodology</vt:lpstr>
      <vt:lpstr>Custom FRS Capital Market Assumptions—Q3 20211</vt:lpstr>
      <vt:lpstr>FRS Capital Market Assumptions—Q3 2021 Strategic Investment Allocation</vt:lpstr>
      <vt:lpstr>Aon Investments’ Capital Market Assumptions—Q3 2021</vt:lpstr>
      <vt:lpstr>Aon Investments’ Capital Market Assumptions  Explanation of Capital Market Assumptions—Q3 2021 (30 Years)</vt:lpstr>
      <vt:lpstr>Aon Investments’ Capital Market Assumptions  Explanation of Capital Market Assumptions—Q3 2021 (30 Years)</vt:lpstr>
      <vt:lpstr>Aon Investments’ Capital Market Assumptions  Explanation of Capital Market Assumptions—Q3 2021 (30 Years)</vt:lpstr>
      <vt:lpstr>Aon Investments’ Capital Market Assumptions  Explanation of Capital Market Assumptions—Q3 2021 (30 Years)</vt:lpstr>
      <vt:lpstr>Aon Investments’ Capital Market Assumptions  Explanation of Capital Market Assumptions—Q3 2021 (30 Years)</vt:lpstr>
      <vt:lpstr>Aon Investments’ Capital Market Assumptions  Explanation of Capital Market Assumptions—Q3 2021 (30 Years)</vt:lpstr>
      <vt:lpstr>Appendix</vt:lpstr>
      <vt:lpstr>2021 Horizon Survey Results</vt:lpstr>
      <vt:lpstr>Aon Investments’ Capital Market Assumptions vs. Horizon Survey</vt:lpstr>
      <vt:lpstr>Aon Investments vs. Peers (2021 Horizon Survey)—10-Year Forecast</vt:lpstr>
      <vt:lpstr> Leading Methodologies &amp; Reasons for Differences</vt:lpstr>
      <vt:lpstr>Appendix</vt:lpstr>
      <vt:lpstr>Background Aon Investments’ Approach to Analyzing Liquidity Risk from Alternatives</vt:lpstr>
      <vt:lpstr>Background Process Inputs and Outputs</vt:lpstr>
      <vt:lpstr>Background Modeling Parameters – Degrees of Illiquidity</vt:lpstr>
      <vt:lpstr>Background Economic Scenarios</vt:lpstr>
      <vt:lpstr>Liquidity Analysis: Base Case Economic Scenario Current Policy (Assuming Full Actuarial Contributions)</vt:lpstr>
      <vt:lpstr>Liquidity Analysis: Base Case Economic Scenario (continued) Current Policy (Assuming Full Actuarial Contributions)</vt:lpstr>
      <vt:lpstr>Liquidity Analysis: Recession Economic Scenario Current Policy (Assuming Full Actuarial Contributions)</vt:lpstr>
      <vt:lpstr>Liquidity Analysis: Recession Economic Scenario (continued) Current Policy (Assuming Full Actuarial Contributions)</vt:lpstr>
      <vt:lpstr>Liquidity Analysis: Dark Skies Economic Scenario Current Policy (Assuming Full Actuarial Contributions)</vt:lpstr>
      <vt:lpstr>Liquidity Analysis: Dark Skies Economic Scenario (continued) Current Policy (Assuming Full Actuarial Contributions)</vt:lpstr>
      <vt:lpstr>Liquidity Analysis: Base Case Economic Scenario Current Policy (5 Years of Normal Cost Only Contributions)</vt:lpstr>
      <vt:lpstr>Liquidity Analysis: Base Case Economic Scenario (continued) Current Policy (5 Years of Normal Cost Only Contributions)</vt:lpstr>
      <vt:lpstr>Liquidity Analysis: Recession Economic Scenario Current Policy (5 Years of Normal Cost Only Contributions)</vt:lpstr>
      <vt:lpstr>Liquidity Analysis: Recession Economic Scenario (continued) Current Policy (5 Years of Normal Cost Only Contributions)</vt:lpstr>
      <vt:lpstr>Liquidity Analysis: Dark Skies Economic Scenario Current Policy (5 Years of Normal Cost Only Contributions)</vt:lpstr>
      <vt:lpstr>Liquidity Analysis: Dark Skies Economic Scenario (continued) Current Policy (5 Years of Normal Cost Only Contributions)</vt:lpstr>
      <vt:lpstr>Recession Scenario Description</vt:lpstr>
      <vt:lpstr>Recession Scenario Data Table</vt:lpstr>
      <vt:lpstr>Dark Skies Scenario Description</vt:lpstr>
      <vt:lpstr>Dark Skies Scenario Data Table</vt:lpstr>
      <vt:lpstr>Appendix</vt:lpstr>
      <vt:lpstr>How Do Public Pensions Impact Credit Ratings? Summary and Conclusions</vt:lpstr>
      <vt:lpstr>How Do Public Pensions Impact Credit Ratings? Call to Action: Plan Sponsors Have Ability to Impact Credit Rating</vt:lpstr>
      <vt:lpstr>Appendix</vt:lpstr>
      <vt:lpstr>Asset-Liability Management Background What is an Asset-Liability Study?</vt:lpstr>
      <vt:lpstr>Asset-Liability Management Background Balance of Liabilities and Assets</vt:lpstr>
      <vt:lpstr>Asset-Liability Management Background Overview of the Asset-Liability Study Process</vt:lpstr>
      <vt:lpstr>Asset-Liability Management Background  Modeling Process</vt:lpstr>
      <vt:lpstr>Asset-Liability Management Background  Mechanics of Asset-Liability Modeling Process</vt:lpstr>
      <vt:lpstr>Asset-Liability Management Background Long-Term Economic Cost of Plan</vt:lpstr>
      <vt:lpstr>Asset-Liability Management Background  Utility Factor For Terminal Funded Status</vt:lpstr>
      <vt:lpstr>Asset-Liability Management Background  Risk and Return in an Asset-Liability Context</vt:lpstr>
      <vt:lpstr>Asset-Liability Management Background  Key Factors Affecting the Risk/Reward Trade-off</vt:lpstr>
      <vt:lpstr>Asset-Liability Management Background  Limitations of Asset-Liability Modeling</vt:lpstr>
      <vt:lpstr>Asset-Liability Management Background  Glossary of Terms</vt:lpstr>
      <vt:lpstr>Appendix</vt:lpstr>
      <vt:lpstr>Meeting of the Investment Advisory Council </vt:lpstr>
      <vt:lpstr>PowerPoint Presentation</vt:lpstr>
      <vt:lpstr>Global Equity Presentation</vt:lpstr>
      <vt:lpstr>PowerPoint Presentation</vt:lpstr>
      <vt:lpstr>Experienced Staff with Complementary Skills</vt:lpstr>
      <vt:lpstr>Global Equity Investment Policy Statement</vt:lpstr>
      <vt:lpstr>Investment Policy Benchmark</vt:lpstr>
      <vt:lpstr>Investment Policy: Implementation Snapshot</vt:lpstr>
      <vt:lpstr>Objectives Drive What We Do</vt:lpstr>
      <vt:lpstr>Navigating 2020-2021's Dynamic Market Environment</vt:lpstr>
      <vt:lpstr>Meeting Objectives By Navigating Dynamic Market Environments</vt:lpstr>
      <vt:lpstr>Meeting Objectives: Looking Forward</vt:lpstr>
      <vt:lpstr>PowerPoint Presentation</vt:lpstr>
      <vt:lpstr>Top Down View: Global Equity’s Role in the Total Fund</vt:lpstr>
      <vt:lpstr>Delivering on Policy and Objectives</vt:lpstr>
      <vt:lpstr>Structured for Performance Consistency</vt:lpstr>
      <vt:lpstr>Structured to Perform in a Variety of Market Conditions</vt:lpstr>
      <vt:lpstr>Diversify Sources of Alpha and Risk: Strategy Types</vt:lpstr>
      <vt:lpstr>Diversify Alpha: Active Management Structure</vt:lpstr>
      <vt:lpstr>PowerPoint Presentation</vt:lpstr>
      <vt:lpstr>Performance: Total Global Equity</vt:lpstr>
      <vt:lpstr>Performance: Returns by Approach and Region</vt:lpstr>
      <vt:lpstr>Performance: By Active Aggregate</vt:lpstr>
      <vt:lpstr>PowerPoint Presentation</vt:lpstr>
      <vt:lpstr>Process: Internal Asset Management</vt:lpstr>
      <vt:lpstr>Meeting of the Investment Advisory Council </vt:lpstr>
      <vt:lpstr>Florida State Board of Administration</vt:lpstr>
      <vt:lpstr>Agenda</vt:lpstr>
      <vt:lpstr>PowerPoint Presentation</vt:lpstr>
      <vt:lpstr>SBA’s Public Markets Investment Programs Guiding Principles</vt:lpstr>
      <vt:lpstr>SBA’s Global Equity Investment Program Mercer’s General Observations</vt:lpstr>
      <vt:lpstr>Review of Equities Asset Allocation – Passive versus Active</vt:lpstr>
      <vt:lpstr>SBA’s Public Markets Investment Programs Guiding Principles</vt:lpstr>
      <vt:lpstr>PowerPoint Presentation</vt:lpstr>
      <vt:lpstr>Review of Equities Asset Allocation – Region</vt:lpstr>
      <vt:lpstr>Review of Equities Asset Allocation – Passive versus Active</vt:lpstr>
      <vt:lpstr>Review of Equities Performance: Global Equity versus Peers</vt:lpstr>
      <vt:lpstr>Review of Equities Fees: Global Equity versus Peers</vt:lpstr>
      <vt:lpstr>Review of Equities Performance: US, Non-US, &amp; Dedicated Global Equity</vt:lpstr>
      <vt:lpstr>PowerPoint Presentation</vt:lpstr>
      <vt:lpstr>Mercer Research Rating Review Breakdown of Strategies by Rating</vt:lpstr>
      <vt:lpstr>Recent Activity</vt:lpstr>
      <vt:lpstr>PowerPoint Presentation</vt:lpstr>
      <vt:lpstr>Meeting of the Investment Advisory Council </vt:lpstr>
      <vt:lpstr>State Board of Administration</vt:lpstr>
      <vt:lpstr>State Board of Administration</vt:lpstr>
      <vt:lpstr>Asset Class Portfolio Performance</vt:lpstr>
      <vt:lpstr>Fixed Income Review and Outlook September 2021</vt:lpstr>
      <vt:lpstr>Benchmark Comparison as of 09/06/2021</vt:lpstr>
      <vt:lpstr>Fixed Income Review  September 2021</vt:lpstr>
      <vt:lpstr>Fixed Income Review  September 2021</vt:lpstr>
      <vt:lpstr>Fixed Income Review  September 2021</vt:lpstr>
      <vt:lpstr>Meeting of the Investment Advisory Council </vt:lpstr>
      <vt:lpstr>State Board of Administration</vt:lpstr>
      <vt:lpstr>Real Estate Portfolio Sector Allocation as of 03/31/2021</vt:lpstr>
      <vt:lpstr>Private Market Leverage as of 03/31/2021</vt:lpstr>
      <vt:lpstr>Principal Investments Leverage</vt:lpstr>
      <vt:lpstr>Total Real Estate Portfolio Performance Data Through 03/31/2021</vt:lpstr>
      <vt:lpstr>Principal Investments Performance Data Through 03/31/2021</vt:lpstr>
      <vt:lpstr>Externally Managed Portfolio Performance Data Through 03/31/2021</vt:lpstr>
      <vt:lpstr>Private Market Property Type Diversification as of 03/31/2021 Target NFI-ODCE  +/-  15%</vt:lpstr>
      <vt:lpstr>Private Market Geographic Diversification as of 03/31/2021 Target NFI-ODCE  +/-  15%</vt:lpstr>
      <vt:lpstr>Recent Activity (Since Last IAC Report)</vt:lpstr>
      <vt:lpstr>Meeting of the Investment Advisory Council </vt:lpstr>
      <vt:lpstr>State Board of Administration</vt:lpstr>
      <vt:lpstr>Portfolio</vt:lpstr>
      <vt:lpstr>Portfolio</vt:lpstr>
      <vt:lpstr>Performance</vt:lpstr>
      <vt:lpstr>Recent Activity</vt:lpstr>
      <vt:lpstr>Pipeline</vt:lpstr>
      <vt:lpstr>Investment Themes</vt:lpstr>
      <vt:lpstr>Meeting of the Investment Advisory Council </vt:lpstr>
      <vt:lpstr>State Board of Administration</vt:lpstr>
      <vt:lpstr>Market/Portfolio Update</vt:lpstr>
      <vt:lpstr>Sector and Geographic Exposure</vt:lpstr>
      <vt:lpstr>Private Equity Asset Class Performance</vt:lpstr>
      <vt:lpstr>Sub-strategy Performance</vt:lpstr>
      <vt:lpstr>2021 Commitment Activity</vt:lpstr>
      <vt:lpstr>PowerPoint Presentation</vt:lpstr>
      <vt:lpstr>Private Equity Aggregates</vt:lpstr>
      <vt:lpstr>Meeting of the Investment Advisory Council </vt:lpstr>
      <vt:lpstr>       </vt:lpstr>
      <vt:lpstr>FRS Investment Plan Snapshot  (as of June 30, 2021)</vt:lpstr>
      <vt:lpstr>FRS Investment Plan Performance by Asset Class (as of June 30, 2021)</vt:lpstr>
      <vt:lpstr>FRS Investment Plan AUM by Asset Class (as of June 30, 2021 in $ millions)</vt:lpstr>
      <vt:lpstr>PowerPoint Presentation</vt:lpstr>
      <vt:lpstr>MyFRS Financial Guidance Program (as of June 30, 2021)</vt:lpstr>
      <vt:lpstr>PowerPoint Presentation</vt:lpstr>
      <vt:lpstr>Meeting of the Investment Advisory Council </vt:lpstr>
      <vt:lpstr>PowerPoint Presentation</vt:lpstr>
      <vt:lpstr>Corporate Governance/Proxy Voting Summary</vt:lpstr>
      <vt:lpstr>2021 Proxy Season</vt:lpstr>
      <vt:lpstr>PowerPoint Presentation</vt:lpstr>
      <vt:lpstr>PowerPoint Presentation</vt:lpstr>
      <vt:lpstr>Meeting of the Investment Advisory Council </vt:lpstr>
      <vt:lpstr>PowerPoint Presentation</vt:lpstr>
      <vt:lpstr>Table of Contents</vt:lpstr>
      <vt:lpstr>Executive Summary</vt:lpstr>
      <vt:lpstr>Pension Plan: Executive Summary</vt:lpstr>
      <vt:lpstr>FRS Pension Plan Change in Market Value   Periods Ending 6/30/2021</vt:lpstr>
      <vt:lpstr>Asset Allocation as of 6/30/2021 Total Fund Assets = $199.6 Billion</vt:lpstr>
      <vt:lpstr>FRS Pension Plan Investment Results Periods Ending 6/30/2021</vt:lpstr>
      <vt:lpstr>FRS Pension Plan Investment Results Periods Ending 6/30/2021</vt:lpstr>
      <vt:lpstr>Comparison of Asset Allocation (TUCS Top Ten) As of 3/31/2021</vt:lpstr>
      <vt:lpstr>FRS Results Relative to TUCS Top Ten Defined Benefit Plans Periods Ending 6/30/2021</vt:lpstr>
      <vt:lpstr>Top Ten Defined Benefit Plans FRS Universe Comparison (TUCS) Periods Ending 6/30/2021</vt:lpstr>
      <vt:lpstr>Investment Plan: Executive Summary</vt:lpstr>
      <vt:lpstr>Total Investment Plan Returns &amp; Cost</vt:lpstr>
      <vt:lpstr>CAT Fund: Executive Summary</vt:lpstr>
      <vt:lpstr>CAT Operating Funds Investment Results   Periods Ending 6/30/2021</vt:lpstr>
      <vt:lpstr>Lawton Chiles Endowment Fund: Executive Summary</vt:lpstr>
      <vt:lpstr>Asset Allocation as of 6/30/2021 Total LCEF Assets = $1.1 Billion</vt:lpstr>
      <vt:lpstr>LCEF Investment Results Periods Ending 6/30/2021</vt:lpstr>
      <vt:lpstr>Florida PRIME: Executive Summary</vt:lpstr>
      <vt:lpstr>Florida PRIME Investment Results Periods Ending 6/30/2021</vt:lpstr>
      <vt:lpstr>Florida PRIME Risk vs. Return  1 Years Ending 6/30/2021</vt:lpstr>
      <vt:lpstr>Florida PRIME Risk vs. Return  3 Years Ending 6/30/2021</vt:lpstr>
      <vt:lpstr>Florida PRIME Risk vs. Return  5 Years Ending 6/30/2021</vt:lpstr>
      <vt:lpstr>Return Distribution Periods Ending 6/30/2021</vt:lpstr>
      <vt:lpstr>Standard Deviation Distribution Periods Ending 6/30/2021</vt:lpstr>
      <vt:lpstr> Appendix</vt:lpstr>
      <vt:lpstr>FRS Investment Plan Costs</vt:lpstr>
      <vt:lpstr>Investment Plan Fiscal Year End Assets Under Management</vt:lpstr>
      <vt:lpstr>  Investment Plan Membership</vt:lpstr>
      <vt:lpstr>Florida Hurricane Catastrophe Funds Background and Details</vt:lpstr>
      <vt:lpstr>CAT 2020 A and 2016 A Funds Investment Results   Periods Ending 6/30/2021</vt:lpstr>
      <vt:lpstr>CAT Operating Funds Characteristics  Period Ending 6/30/2021</vt:lpstr>
      <vt:lpstr>CAT 2020 A Fund Characteristics  Period Ending 6/30/2021</vt:lpstr>
      <vt:lpstr>CAT 2016 A Fund Characteristics  Period Ending 6/30/2021</vt:lpstr>
      <vt:lpstr>Florida PRIME Characteristics  Quarter Ending 6/30/2021</vt:lpstr>
      <vt:lpstr> Florida PRIME Characteristics   Quarter Ending 6/30/2021</vt:lpstr>
      <vt:lpstr>Florida PRIME Characteristics  Period Ending 6/30/2021</vt:lpstr>
      <vt:lpstr>Meeting of the Investment Advisory Council</vt:lpstr>
      <vt:lpstr>Meeting of the Investment Advisory Council </vt:lpstr>
    </vt:vector>
  </TitlesOfParts>
  <Company>SBA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Kuczwanski_John</dc:creator>
  <cp:lastModifiedBy>John Benton</cp:lastModifiedBy>
  <cp:revision>238</cp:revision>
  <cp:lastPrinted>2020-09-17T18:14:36Z</cp:lastPrinted>
  <dcterms:created xsi:type="dcterms:W3CDTF">2013-10-22T13:39:26Z</dcterms:created>
  <dcterms:modified xsi:type="dcterms:W3CDTF">2021-09-15T18:39:54Z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0x010100294A373416493C46922553DAD756B0F8</vt:lpwstr>
  </property>
  <property fmtid="{D5CDD505-2E9C-101B-9397-08002B2CF9AE}" pid="3" name="_dlc_DocIdItemGuid">
    <vt:lpwstr>703b0e39-aedc-4538-80ac-a5e2327db685</vt:lpwstr>
  </property>
  <property fmtid="{D5CDD505-2E9C-101B-9397-08002B2CF9AE}" pid="4" name="URL">
    <vt:lpwstr/>
  </property>
</Properties>
</file>